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617" r:id="rId1"/>
  </p:sldMasterIdLst>
  <p:notesMasterIdLst>
    <p:notesMasterId r:id="rId62"/>
  </p:notesMasterIdLst>
  <p:sldIdLst>
    <p:sldId id="256" r:id="rId2"/>
    <p:sldId id="306" r:id="rId3"/>
    <p:sldId id="321" r:id="rId4"/>
    <p:sldId id="260" r:id="rId5"/>
    <p:sldId id="261" r:id="rId6"/>
    <p:sldId id="262" r:id="rId7"/>
    <p:sldId id="322" r:id="rId8"/>
    <p:sldId id="320" r:id="rId9"/>
    <p:sldId id="323" r:id="rId10"/>
    <p:sldId id="324" r:id="rId11"/>
    <p:sldId id="325" r:id="rId12"/>
    <p:sldId id="289" r:id="rId13"/>
    <p:sldId id="290" r:id="rId14"/>
    <p:sldId id="297" r:id="rId15"/>
    <p:sldId id="301" r:id="rId16"/>
    <p:sldId id="296" r:id="rId17"/>
    <p:sldId id="298" r:id="rId18"/>
    <p:sldId id="299" r:id="rId19"/>
    <p:sldId id="319" r:id="rId20"/>
    <p:sldId id="335" r:id="rId21"/>
    <p:sldId id="334" r:id="rId22"/>
    <p:sldId id="302" r:id="rId23"/>
    <p:sldId id="307" r:id="rId24"/>
    <p:sldId id="308" r:id="rId25"/>
    <p:sldId id="309" r:id="rId26"/>
    <p:sldId id="310" r:id="rId27"/>
    <p:sldId id="311" r:id="rId28"/>
    <p:sldId id="312" r:id="rId29"/>
    <p:sldId id="313" r:id="rId30"/>
    <p:sldId id="315" r:id="rId31"/>
    <p:sldId id="317" r:id="rId32"/>
    <p:sldId id="318" r:id="rId33"/>
    <p:sldId id="292" r:id="rId34"/>
    <p:sldId id="291" r:id="rId35"/>
    <p:sldId id="271" r:id="rId36"/>
    <p:sldId id="272" r:id="rId37"/>
    <p:sldId id="275" r:id="rId38"/>
    <p:sldId id="276" r:id="rId39"/>
    <p:sldId id="273" r:id="rId40"/>
    <p:sldId id="327" r:id="rId41"/>
    <p:sldId id="328" r:id="rId42"/>
    <p:sldId id="329" r:id="rId43"/>
    <p:sldId id="330" r:id="rId44"/>
    <p:sldId id="331" r:id="rId45"/>
    <p:sldId id="277" r:id="rId46"/>
    <p:sldId id="326" r:id="rId47"/>
    <p:sldId id="332" r:id="rId48"/>
    <p:sldId id="274" r:id="rId49"/>
    <p:sldId id="278" r:id="rId50"/>
    <p:sldId id="333" r:id="rId51"/>
    <p:sldId id="279" r:id="rId52"/>
    <p:sldId id="281" r:id="rId53"/>
    <p:sldId id="284" r:id="rId54"/>
    <p:sldId id="282" r:id="rId55"/>
    <p:sldId id="285" r:id="rId56"/>
    <p:sldId id="286" r:id="rId57"/>
    <p:sldId id="287" r:id="rId58"/>
    <p:sldId id="280" r:id="rId59"/>
    <p:sldId id="288" r:id="rId60"/>
    <p:sldId id="304"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Keesee" initials="JK" lastIdx="0" clrIdx="0">
    <p:extLst>
      <p:ext uri="{19B8F6BF-5375-455C-9EA6-DF929625EA0E}">
        <p15:presenceInfo xmlns:p15="http://schemas.microsoft.com/office/powerpoint/2012/main" userId="Jessica Keese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0" autoAdjust="0"/>
    <p:restoredTop sz="65332" autoAdjust="0"/>
  </p:normalViewPr>
  <p:slideViewPr>
    <p:cSldViewPr snapToGrid="0">
      <p:cViewPr varScale="1">
        <p:scale>
          <a:sx n="50" d="100"/>
          <a:sy n="50" d="100"/>
        </p:scale>
        <p:origin x="54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006ABD-0A54-4C91-819D-A524674D7DFF}" type="doc">
      <dgm:prSet loTypeId="urn:microsoft.com/office/officeart/2005/8/layout/process1" loCatId="process" qsTypeId="urn:microsoft.com/office/officeart/2005/8/quickstyle/simple2" qsCatId="simple" csTypeId="urn:microsoft.com/office/officeart/2005/8/colors/accent1_2" csCatId="accent1" phldr="1"/>
      <dgm:spPr/>
    </dgm:pt>
    <dgm:pt modelId="{09256506-1CDE-4986-AAAC-BFCB922DEF52}">
      <dgm:prSet phldrT="[Text]"/>
      <dgm:spPr/>
      <dgm:t>
        <a:bodyPr/>
        <a:lstStyle/>
        <a:p>
          <a:r>
            <a:rPr lang="en-US" dirty="0"/>
            <a:t>Application Filed</a:t>
          </a:r>
        </a:p>
      </dgm:t>
    </dgm:pt>
    <dgm:pt modelId="{8CAB4E16-E16F-46E9-93F9-DC4BACD32D92}" type="parTrans" cxnId="{6CAB59DE-2CAF-4B22-829D-2CD4E5D80B46}">
      <dgm:prSet/>
      <dgm:spPr/>
      <dgm:t>
        <a:bodyPr/>
        <a:lstStyle/>
        <a:p>
          <a:endParaRPr lang="en-US"/>
        </a:p>
      </dgm:t>
    </dgm:pt>
    <dgm:pt modelId="{236EC855-2E7B-4701-BA2A-4B913B5904FE}" type="sibTrans" cxnId="{6CAB59DE-2CAF-4B22-829D-2CD4E5D80B46}">
      <dgm:prSet/>
      <dgm:spPr/>
      <dgm:t>
        <a:bodyPr/>
        <a:lstStyle/>
        <a:p>
          <a:endParaRPr lang="en-US"/>
        </a:p>
      </dgm:t>
    </dgm:pt>
    <dgm:pt modelId="{D80501BC-5413-4A6F-AE87-9494B7C7B7B8}">
      <dgm:prSet phldrT="[Text]"/>
      <dgm:spPr/>
      <dgm:t>
        <a:bodyPr/>
        <a:lstStyle/>
        <a:p>
          <a:r>
            <a:rPr lang="en-US" dirty="0"/>
            <a:t>First Office Action</a:t>
          </a:r>
        </a:p>
      </dgm:t>
    </dgm:pt>
    <dgm:pt modelId="{1329AC1D-15AA-4C47-ACC9-1D121B5A99BD}" type="parTrans" cxnId="{8F615DB7-C3B1-4C12-9244-CE3C11B16437}">
      <dgm:prSet/>
      <dgm:spPr/>
      <dgm:t>
        <a:bodyPr/>
        <a:lstStyle/>
        <a:p>
          <a:endParaRPr lang="en-US"/>
        </a:p>
      </dgm:t>
    </dgm:pt>
    <dgm:pt modelId="{4E0C813D-AC4B-4220-81BB-40F2E90A958E}" type="sibTrans" cxnId="{8F615DB7-C3B1-4C12-9244-CE3C11B16437}">
      <dgm:prSet/>
      <dgm:spPr/>
      <dgm:t>
        <a:bodyPr/>
        <a:lstStyle/>
        <a:p>
          <a:endParaRPr lang="en-US"/>
        </a:p>
      </dgm:t>
    </dgm:pt>
    <dgm:pt modelId="{B572EF84-99AF-4BFF-9054-59443FC51142}">
      <dgm:prSet phldrT="[Text]"/>
      <dgm:spPr/>
      <dgm:t>
        <a:bodyPr/>
        <a:lstStyle/>
        <a:p>
          <a:r>
            <a:rPr lang="en-US" dirty="0"/>
            <a:t>Final Office Action</a:t>
          </a:r>
        </a:p>
      </dgm:t>
    </dgm:pt>
    <dgm:pt modelId="{2ED1879F-CF6A-4592-9ADB-E8D69597AFE2}" type="parTrans" cxnId="{BA61C7C7-79CD-4919-AECB-65DBEA60E8BF}">
      <dgm:prSet/>
      <dgm:spPr/>
      <dgm:t>
        <a:bodyPr/>
        <a:lstStyle/>
        <a:p>
          <a:endParaRPr lang="en-US"/>
        </a:p>
      </dgm:t>
    </dgm:pt>
    <dgm:pt modelId="{C329632F-DA66-4795-B318-D861396A556E}" type="sibTrans" cxnId="{BA61C7C7-79CD-4919-AECB-65DBEA60E8BF}">
      <dgm:prSet/>
      <dgm:spPr/>
      <dgm:t>
        <a:bodyPr/>
        <a:lstStyle/>
        <a:p>
          <a:endParaRPr lang="en-US"/>
        </a:p>
      </dgm:t>
    </dgm:pt>
    <dgm:pt modelId="{527345FA-78B9-47EA-9439-D7FD7C903039}">
      <dgm:prSet/>
      <dgm:spPr/>
      <dgm:t>
        <a:bodyPr/>
        <a:lstStyle/>
        <a:p>
          <a:r>
            <a:rPr lang="en-US" dirty="0"/>
            <a:t>Allowance</a:t>
          </a:r>
        </a:p>
      </dgm:t>
    </dgm:pt>
    <dgm:pt modelId="{4DB3F96C-1F6C-424B-837E-2979D913CA2A}" type="parTrans" cxnId="{2251C6EE-6762-414A-8978-A855EF20EF4B}">
      <dgm:prSet/>
      <dgm:spPr/>
      <dgm:t>
        <a:bodyPr/>
        <a:lstStyle/>
        <a:p>
          <a:endParaRPr lang="en-US"/>
        </a:p>
      </dgm:t>
    </dgm:pt>
    <dgm:pt modelId="{11FF43E0-BCA1-4FD1-A87A-CB106FAB44DA}" type="sibTrans" cxnId="{2251C6EE-6762-414A-8978-A855EF20EF4B}">
      <dgm:prSet/>
      <dgm:spPr/>
      <dgm:t>
        <a:bodyPr/>
        <a:lstStyle/>
        <a:p>
          <a:endParaRPr lang="en-US"/>
        </a:p>
      </dgm:t>
    </dgm:pt>
    <dgm:pt modelId="{8BEFC9B4-2B16-4F19-BDF8-FB17EBD41DCA}">
      <dgm:prSet/>
      <dgm:spPr/>
      <dgm:t>
        <a:bodyPr/>
        <a:lstStyle/>
        <a:p>
          <a:r>
            <a:rPr lang="en-US" dirty="0"/>
            <a:t>Issue</a:t>
          </a:r>
        </a:p>
      </dgm:t>
    </dgm:pt>
    <dgm:pt modelId="{65718917-F0E2-4497-A1A0-37CEE7FD3515}" type="parTrans" cxnId="{F2F84EFA-B725-415C-B4F6-CD9F7A54C692}">
      <dgm:prSet/>
      <dgm:spPr/>
      <dgm:t>
        <a:bodyPr/>
        <a:lstStyle/>
        <a:p>
          <a:endParaRPr lang="en-US"/>
        </a:p>
      </dgm:t>
    </dgm:pt>
    <dgm:pt modelId="{3F8B5699-B415-4F81-97FD-B4B19BA4AB33}" type="sibTrans" cxnId="{F2F84EFA-B725-415C-B4F6-CD9F7A54C692}">
      <dgm:prSet/>
      <dgm:spPr/>
      <dgm:t>
        <a:bodyPr/>
        <a:lstStyle/>
        <a:p>
          <a:endParaRPr lang="en-US"/>
        </a:p>
      </dgm:t>
    </dgm:pt>
    <dgm:pt modelId="{68A69B33-F458-48FC-8375-1FE60ECC9484}" type="pres">
      <dgm:prSet presAssocID="{41006ABD-0A54-4C91-819D-A524674D7DFF}" presName="Name0" presStyleCnt="0">
        <dgm:presLayoutVars>
          <dgm:dir/>
          <dgm:resizeHandles val="exact"/>
        </dgm:presLayoutVars>
      </dgm:prSet>
      <dgm:spPr/>
    </dgm:pt>
    <dgm:pt modelId="{2788DE2A-4F62-42AB-88B7-67BE2E44F54A}" type="pres">
      <dgm:prSet presAssocID="{09256506-1CDE-4986-AAAC-BFCB922DEF52}" presName="node" presStyleLbl="node1" presStyleIdx="0" presStyleCnt="5">
        <dgm:presLayoutVars>
          <dgm:bulletEnabled val="1"/>
        </dgm:presLayoutVars>
      </dgm:prSet>
      <dgm:spPr/>
    </dgm:pt>
    <dgm:pt modelId="{0B8BA7D7-26A6-4083-AA94-DBC350A9EEB6}" type="pres">
      <dgm:prSet presAssocID="{236EC855-2E7B-4701-BA2A-4B913B5904FE}" presName="sibTrans" presStyleLbl="sibTrans2D1" presStyleIdx="0" presStyleCnt="4"/>
      <dgm:spPr/>
    </dgm:pt>
    <dgm:pt modelId="{F3832D55-CBED-4219-88CB-B4E9B02B4DD8}" type="pres">
      <dgm:prSet presAssocID="{236EC855-2E7B-4701-BA2A-4B913B5904FE}" presName="connectorText" presStyleLbl="sibTrans2D1" presStyleIdx="0" presStyleCnt="4"/>
      <dgm:spPr/>
    </dgm:pt>
    <dgm:pt modelId="{C631187D-0201-4DFC-BA28-CF6920352F62}" type="pres">
      <dgm:prSet presAssocID="{D80501BC-5413-4A6F-AE87-9494B7C7B7B8}" presName="node" presStyleLbl="node1" presStyleIdx="1" presStyleCnt="5">
        <dgm:presLayoutVars>
          <dgm:bulletEnabled val="1"/>
        </dgm:presLayoutVars>
      </dgm:prSet>
      <dgm:spPr/>
    </dgm:pt>
    <dgm:pt modelId="{2DBA0907-830F-4DA7-A04C-89C40DAC14F4}" type="pres">
      <dgm:prSet presAssocID="{4E0C813D-AC4B-4220-81BB-40F2E90A958E}" presName="sibTrans" presStyleLbl="sibTrans2D1" presStyleIdx="1" presStyleCnt="4"/>
      <dgm:spPr/>
    </dgm:pt>
    <dgm:pt modelId="{BBEC03D1-2298-42E5-B947-627E058A556E}" type="pres">
      <dgm:prSet presAssocID="{4E0C813D-AC4B-4220-81BB-40F2E90A958E}" presName="connectorText" presStyleLbl="sibTrans2D1" presStyleIdx="1" presStyleCnt="4"/>
      <dgm:spPr/>
    </dgm:pt>
    <dgm:pt modelId="{7D55C380-1EF1-4F8B-86D0-8024A1CA864D}" type="pres">
      <dgm:prSet presAssocID="{B572EF84-99AF-4BFF-9054-59443FC51142}" presName="node" presStyleLbl="node1" presStyleIdx="2" presStyleCnt="5">
        <dgm:presLayoutVars>
          <dgm:bulletEnabled val="1"/>
        </dgm:presLayoutVars>
      </dgm:prSet>
      <dgm:spPr/>
    </dgm:pt>
    <dgm:pt modelId="{B0765D0D-38B3-45C9-99AC-AAA4507D9EED}" type="pres">
      <dgm:prSet presAssocID="{C329632F-DA66-4795-B318-D861396A556E}" presName="sibTrans" presStyleLbl="sibTrans2D1" presStyleIdx="2" presStyleCnt="4"/>
      <dgm:spPr/>
    </dgm:pt>
    <dgm:pt modelId="{34DA9B2C-8D67-4C71-9D42-1BCFC4107068}" type="pres">
      <dgm:prSet presAssocID="{C329632F-DA66-4795-B318-D861396A556E}" presName="connectorText" presStyleLbl="sibTrans2D1" presStyleIdx="2" presStyleCnt="4"/>
      <dgm:spPr/>
    </dgm:pt>
    <dgm:pt modelId="{B0F08F2D-41F1-422B-927E-307CA376A16D}" type="pres">
      <dgm:prSet presAssocID="{527345FA-78B9-47EA-9439-D7FD7C903039}" presName="node" presStyleLbl="node1" presStyleIdx="3" presStyleCnt="5">
        <dgm:presLayoutVars>
          <dgm:bulletEnabled val="1"/>
        </dgm:presLayoutVars>
      </dgm:prSet>
      <dgm:spPr/>
    </dgm:pt>
    <dgm:pt modelId="{08A7F494-E037-4B08-B9D4-06DA999C7E7B}" type="pres">
      <dgm:prSet presAssocID="{11FF43E0-BCA1-4FD1-A87A-CB106FAB44DA}" presName="sibTrans" presStyleLbl="sibTrans2D1" presStyleIdx="3" presStyleCnt="4"/>
      <dgm:spPr/>
    </dgm:pt>
    <dgm:pt modelId="{B1042AC3-ED2E-4F23-9DA0-21C681B885B8}" type="pres">
      <dgm:prSet presAssocID="{11FF43E0-BCA1-4FD1-A87A-CB106FAB44DA}" presName="connectorText" presStyleLbl="sibTrans2D1" presStyleIdx="3" presStyleCnt="4"/>
      <dgm:spPr/>
    </dgm:pt>
    <dgm:pt modelId="{AE3814B9-CB36-446C-9815-18BB845C6764}" type="pres">
      <dgm:prSet presAssocID="{8BEFC9B4-2B16-4F19-BDF8-FB17EBD41DCA}" presName="node" presStyleLbl="node1" presStyleIdx="4" presStyleCnt="5">
        <dgm:presLayoutVars>
          <dgm:bulletEnabled val="1"/>
        </dgm:presLayoutVars>
      </dgm:prSet>
      <dgm:spPr/>
    </dgm:pt>
  </dgm:ptLst>
  <dgm:cxnLst>
    <dgm:cxn modelId="{CAEB3906-9713-41F5-B344-8AFF3DD123A9}" type="presOf" srcId="{236EC855-2E7B-4701-BA2A-4B913B5904FE}" destId="{0B8BA7D7-26A6-4083-AA94-DBC350A9EEB6}" srcOrd="0" destOrd="0" presId="urn:microsoft.com/office/officeart/2005/8/layout/process1"/>
    <dgm:cxn modelId="{88D67E06-24D2-48CD-9C7B-284E59692CDB}" type="presOf" srcId="{41006ABD-0A54-4C91-819D-A524674D7DFF}" destId="{68A69B33-F458-48FC-8375-1FE60ECC9484}" srcOrd="0" destOrd="0" presId="urn:microsoft.com/office/officeart/2005/8/layout/process1"/>
    <dgm:cxn modelId="{C4835008-1D24-406B-A2BC-971744F646DC}" type="presOf" srcId="{527345FA-78B9-47EA-9439-D7FD7C903039}" destId="{B0F08F2D-41F1-422B-927E-307CA376A16D}" srcOrd="0" destOrd="0" presId="urn:microsoft.com/office/officeart/2005/8/layout/process1"/>
    <dgm:cxn modelId="{19C08130-312F-4B01-B06E-46A9E53305DF}" type="presOf" srcId="{4E0C813D-AC4B-4220-81BB-40F2E90A958E}" destId="{2DBA0907-830F-4DA7-A04C-89C40DAC14F4}" srcOrd="0" destOrd="0" presId="urn:microsoft.com/office/officeart/2005/8/layout/process1"/>
    <dgm:cxn modelId="{DE5A695F-D829-434E-8460-21EECF5BB501}" type="presOf" srcId="{4E0C813D-AC4B-4220-81BB-40F2E90A958E}" destId="{BBEC03D1-2298-42E5-B947-627E058A556E}" srcOrd="1" destOrd="0" presId="urn:microsoft.com/office/officeart/2005/8/layout/process1"/>
    <dgm:cxn modelId="{3B4F7762-D9A5-4CAC-ABFA-3E826FE48C74}" type="presOf" srcId="{D80501BC-5413-4A6F-AE87-9494B7C7B7B8}" destId="{C631187D-0201-4DFC-BA28-CF6920352F62}" srcOrd="0" destOrd="0" presId="urn:microsoft.com/office/officeart/2005/8/layout/process1"/>
    <dgm:cxn modelId="{0F691B4B-C0B5-467A-8A8B-4F226095C860}" type="presOf" srcId="{C329632F-DA66-4795-B318-D861396A556E}" destId="{34DA9B2C-8D67-4C71-9D42-1BCFC4107068}" srcOrd="1" destOrd="0" presId="urn:microsoft.com/office/officeart/2005/8/layout/process1"/>
    <dgm:cxn modelId="{69D06E84-F326-4BC6-B694-12382BA0855D}" type="presOf" srcId="{11FF43E0-BCA1-4FD1-A87A-CB106FAB44DA}" destId="{08A7F494-E037-4B08-B9D4-06DA999C7E7B}" srcOrd="0" destOrd="0" presId="urn:microsoft.com/office/officeart/2005/8/layout/process1"/>
    <dgm:cxn modelId="{6788E38C-F045-4308-9CFE-BD003189367F}" type="presOf" srcId="{8BEFC9B4-2B16-4F19-BDF8-FB17EBD41DCA}" destId="{AE3814B9-CB36-446C-9815-18BB845C6764}" srcOrd="0" destOrd="0" presId="urn:microsoft.com/office/officeart/2005/8/layout/process1"/>
    <dgm:cxn modelId="{40A8A99A-4C1A-4571-84E7-ECF738407D14}" type="presOf" srcId="{236EC855-2E7B-4701-BA2A-4B913B5904FE}" destId="{F3832D55-CBED-4219-88CB-B4E9B02B4DD8}" srcOrd="1" destOrd="0" presId="urn:microsoft.com/office/officeart/2005/8/layout/process1"/>
    <dgm:cxn modelId="{31698BAF-EC93-4F02-BCB3-42FBA3209F17}" type="presOf" srcId="{C329632F-DA66-4795-B318-D861396A556E}" destId="{B0765D0D-38B3-45C9-99AC-AAA4507D9EED}" srcOrd="0" destOrd="0" presId="urn:microsoft.com/office/officeart/2005/8/layout/process1"/>
    <dgm:cxn modelId="{8F615DB7-C3B1-4C12-9244-CE3C11B16437}" srcId="{41006ABD-0A54-4C91-819D-A524674D7DFF}" destId="{D80501BC-5413-4A6F-AE87-9494B7C7B7B8}" srcOrd="1" destOrd="0" parTransId="{1329AC1D-15AA-4C47-ACC9-1D121B5A99BD}" sibTransId="{4E0C813D-AC4B-4220-81BB-40F2E90A958E}"/>
    <dgm:cxn modelId="{D08F6BC6-12BF-4DAE-B7D1-F66D6816C932}" type="presOf" srcId="{B572EF84-99AF-4BFF-9054-59443FC51142}" destId="{7D55C380-1EF1-4F8B-86D0-8024A1CA864D}" srcOrd="0" destOrd="0" presId="urn:microsoft.com/office/officeart/2005/8/layout/process1"/>
    <dgm:cxn modelId="{BA61C7C7-79CD-4919-AECB-65DBEA60E8BF}" srcId="{41006ABD-0A54-4C91-819D-A524674D7DFF}" destId="{B572EF84-99AF-4BFF-9054-59443FC51142}" srcOrd="2" destOrd="0" parTransId="{2ED1879F-CF6A-4592-9ADB-E8D69597AFE2}" sibTransId="{C329632F-DA66-4795-B318-D861396A556E}"/>
    <dgm:cxn modelId="{56E120CC-605F-4607-8370-B5AB5F96D6C8}" type="presOf" srcId="{11FF43E0-BCA1-4FD1-A87A-CB106FAB44DA}" destId="{B1042AC3-ED2E-4F23-9DA0-21C681B885B8}" srcOrd="1" destOrd="0" presId="urn:microsoft.com/office/officeart/2005/8/layout/process1"/>
    <dgm:cxn modelId="{6CAB59DE-2CAF-4B22-829D-2CD4E5D80B46}" srcId="{41006ABD-0A54-4C91-819D-A524674D7DFF}" destId="{09256506-1CDE-4986-AAAC-BFCB922DEF52}" srcOrd="0" destOrd="0" parTransId="{8CAB4E16-E16F-46E9-93F9-DC4BACD32D92}" sibTransId="{236EC855-2E7B-4701-BA2A-4B913B5904FE}"/>
    <dgm:cxn modelId="{F20AF0E6-F4D3-43FF-92E4-C718481BE9E3}" type="presOf" srcId="{09256506-1CDE-4986-AAAC-BFCB922DEF52}" destId="{2788DE2A-4F62-42AB-88B7-67BE2E44F54A}" srcOrd="0" destOrd="0" presId="urn:microsoft.com/office/officeart/2005/8/layout/process1"/>
    <dgm:cxn modelId="{2251C6EE-6762-414A-8978-A855EF20EF4B}" srcId="{41006ABD-0A54-4C91-819D-A524674D7DFF}" destId="{527345FA-78B9-47EA-9439-D7FD7C903039}" srcOrd="3" destOrd="0" parTransId="{4DB3F96C-1F6C-424B-837E-2979D913CA2A}" sibTransId="{11FF43E0-BCA1-4FD1-A87A-CB106FAB44DA}"/>
    <dgm:cxn modelId="{F2F84EFA-B725-415C-B4F6-CD9F7A54C692}" srcId="{41006ABD-0A54-4C91-819D-A524674D7DFF}" destId="{8BEFC9B4-2B16-4F19-BDF8-FB17EBD41DCA}" srcOrd="4" destOrd="0" parTransId="{65718917-F0E2-4497-A1A0-37CEE7FD3515}" sibTransId="{3F8B5699-B415-4F81-97FD-B4B19BA4AB33}"/>
    <dgm:cxn modelId="{3F31112A-A4AD-46D8-962F-BBEF420753D4}" type="presParOf" srcId="{68A69B33-F458-48FC-8375-1FE60ECC9484}" destId="{2788DE2A-4F62-42AB-88B7-67BE2E44F54A}" srcOrd="0" destOrd="0" presId="urn:microsoft.com/office/officeart/2005/8/layout/process1"/>
    <dgm:cxn modelId="{58C4AD5C-8965-424A-8CC7-C7B52C923E05}" type="presParOf" srcId="{68A69B33-F458-48FC-8375-1FE60ECC9484}" destId="{0B8BA7D7-26A6-4083-AA94-DBC350A9EEB6}" srcOrd="1" destOrd="0" presId="urn:microsoft.com/office/officeart/2005/8/layout/process1"/>
    <dgm:cxn modelId="{EEE30C2C-54E0-4A52-BCAF-423259EDB979}" type="presParOf" srcId="{0B8BA7D7-26A6-4083-AA94-DBC350A9EEB6}" destId="{F3832D55-CBED-4219-88CB-B4E9B02B4DD8}" srcOrd="0" destOrd="0" presId="urn:microsoft.com/office/officeart/2005/8/layout/process1"/>
    <dgm:cxn modelId="{A0A8A525-B503-4D96-9D7F-DA1BE8396EFD}" type="presParOf" srcId="{68A69B33-F458-48FC-8375-1FE60ECC9484}" destId="{C631187D-0201-4DFC-BA28-CF6920352F62}" srcOrd="2" destOrd="0" presId="urn:microsoft.com/office/officeart/2005/8/layout/process1"/>
    <dgm:cxn modelId="{4C3B53BB-4AE1-4A43-9C84-FE1B12A38B1F}" type="presParOf" srcId="{68A69B33-F458-48FC-8375-1FE60ECC9484}" destId="{2DBA0907-830F-4DA7-A04C-89C40DAC14F4}" srcOrd="3" destOrd="0" presId="urn:microsoft.com/office/officeart/2005/8/layout/process1"/>
    <dgm:cxn modelId="{D0D262DD-6254-43F7-BF12-890C06AE60EB}" type="presParOf" srcId="{2DBA0907-830F-4DA7-A04C-89C40DAC14F4}" destId="{BBEC03D1-2298-42E5-B947-627E058A556E}" srcOrd="0" destOrd="0" presId="urn:microsoft.com/office/officeart/2005/8/layout/process1"/>
    <dgm:cxn modelId="{B1BC9915-1740-43E0-81B4-17DC2B187C9C}" type="presParOf" srcId="{68A69B33-F458-48FC-8375-1FE60ECC9484}" destId="{7D55C380-1EF1-4F8B-86D0-8024A1CA864D}" srcOrd="4" destOrd="0" presId="urn:microsoft.com/office/officeart/2005/8/layout/process1"/>
    <dgm:cxn modelId="{76D94696-C676-4F19-BFC4-D7637F42B5CF}" type="presParOf" srcId="{68A69B33-F458-48FC-8375-1FE60ECC9484}" destId="{B0765D0D-38B3-45C9-99AC-AAA4507D9EED}" srcOrd="5" destOrd="0" presId="urn:microsoft.com/office/officeart/2005/8/layout/process1"/>
    <dgm:cxn modelId="{1021498B-E3F8-46E4-8FC8-94877DB075EF}" type="presParOf" srcId="{B0765D0D-38B3-45C9-99AC-AAA4507D9EED}" destId="{34DA9B2C-8D67-4C71-9D42-1BCFC4107068}" srcOrd="0" destOrd="0" presId="urn:microsoft.com/office/officeart/2005/8/layout/process1"/>
    <dgm:cxn modelId="{A9F26A02-5356-45B1-BF6C-E95158974648}" type="presParOf" srcId="{68A69B33-F458-48FC-8375-1FE60ECC9484}" destId="{B0F08F2D-41F1-422B-927E-307CA376A16D}" srcOrd="6" destOrd="0" presId="urn:microsoft.com/office/officeart/2005/8/layout/process1"/>
    <dgm:cxn modelId="{C5A06291-7531-44ED-B4A0-A4110216101F}" type="presParOf" srcId="{68A69B33-F458-48FC-8375-1FE60ECC9484}" destId="{08A7F494-E037-4B08-B9D4-06DA999C7E7B}" srcOrd="7" destOrd="0" presId="urn:microsoft.com/office/officeart/2005/8/layout/process1"/>
    <dgm:cxn modelId="{04AF2695-4928-4821-B0C0-AB707217B9EE}" type="presParOf" srcId="{08A7F494-E037-4B08-B9D4-06DA999C7E7B}" destId="{B1042AC3-ED2E-4F23-9DA0-21C681B885B8}" srcOrd="0" destOrd="0" presId="urn:microsoft.com/office/officeart/2005/8/layout/process1"/>
    <dgm:cxn modelId="{FC3ABC8D-1DAA-49AF-8A57-8658B59F7C01}" type="presParOf" srcId="{68A69B33-F458-48FC-8375-1FE60ECC9484}" destId="{AE3814B9-CB36-446C-9815-18BB845C6764}"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8DE2A-4F62-42AB-88B7-67BE2E44F54A}">
      <dsp:nvSpPr>
        <dsp:cNvPr id="0" name=""/>
        <dsp:cNvSpPr/>
      </dsp:nvSpPr>
      <dsp:spPr>
        <a:xfrm>
          <a:off x="5134" y="1324426"/>
          <a:ext cx="1591716" cy="9550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Application Filed</a:t>
          </a:r>
        </a:p>
      </dsp:txBody>
      <dsp:txXfrm>
        <a:off x="33106" y="1352398"/>
        <a:ext cx="1535772" cy="899086"/>
      </dsp:txXfrm>
    </dsp:sp>
    <dsp:sp modelId="{0B8BA7D7-26A6-4083-AA94-DBC350A9EEB6}">
      <dsp:nvSpPr>
        <dsp:cNvPr id="0" name=""/>
        <dsp:cNvSpPr/>
      </dsp:nvSpPr>
      <dsp:spPr>
        <a:xfrm>
          <a:off x="1756023" y="1604569"/>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756023" y="1683518"/>
        <a:ext cx="236210" cy="236847"/>
      </dsp:txXfrm>
    </dsp:sp>
    <dsp:sp modelId="{C631187D-0201-4DFC-BA28-CF6920352F62}">
      <dsp:nvSpPr>
        <dsp:cNvPr id="0" name=""/>
        <dsp:cNvSpPr/>
      </dsp:nvSpPr>
      <dsp:spPr>
        <a:xfrm>
          <a:off x="2233538" y="1324426"/>
          <a:ext cx="1591716" cy="9550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First Office Action</a:t>
          </a:r>
        </a:p>
      </dsp:txBody>
      <dsp:txXfrm>
        <a:off x="2261510" y="1352398"/>
        <a:ext cx="1535772" cy="899086"/>
      </dsp:txXfrm>
    </dsp:sp>
    <dsp:sp modelId="{2DBA0907-830F-4DA7-A04C-89C40DAC14F4}">
      <dsp:nvSpPr>
        <dsp:cNvPr id="0" name=""/>
        <dsp:cNvSpPr/>
      </dsp:nvSpPr>
      <dsp:spPr>
        <a:xfrm>
          <a:off x="3984426" y="1604569"/>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984426" y="1683518"/>
        <a:ext cx="236210" cy="236847"/>
      </dsp:txXfrm>
    </dsp:sp>
    <dsp:sp modelId="{7D55C380-1EF1-4F8B-86D0-8024A1CA864D}">
      <dsp:nvSpPr>
        <dsp:cNvPr id="0" name=""/>
        <dsp:cNvSpPr/>
      </dsp:nvSpPr>
      <dsp:spPr>
        <a:xfrm>
          <a:off x="4461941" y="1324426"/>
          <a:ext cx="1591716" cy="9550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Final Office Action</a:t>
          </a:r>
        </a:p>
      </dsp:txBody>
      <dsp:txXfrm>
        <a:off x="4489913" y="1352398"/>
        <a:ext cx="1535772" cy="899086"/>
      </dsp:txXfrm>
    </dsp:sp>
    <dsp:sp modelId="{B0765D0D-38B3-45C9-99AC-AAA4507D9EED}">
      <dsp:nvSpPr>
        <dsp:cNvPr id="0" name=""/>
        <dsp:cNvSpPr/>
      </dsp:nvSpPr>
      <dsp:spPr>
        <a:xfrm>
          <a:off x="6212830" y="1604569"/>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212830" y="1683518"/>
        <a:ext cx="236210" cy="236847"/>
      </dsp:txXfrm>
    </dsp:sp>
    <dsp:sp modelId="{B0F08F2D-41F1-422B-927E-307CA376A16D}">
      <dsp:nvSpPr>
        <dsp:cNvPr id="0" name=""/>
        <dsp:cNvSpPr/>
      </dsp:nvSpPr>
      <dsp:spPr>
        <a:xfrm>
          <a:off x="6690345" y="1324426"/>
          <a:ext cx="1591716" cy="9550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Allowance</a:t>
          </a:r>
        </a:p>
      </dsp:txBody>
      <dsp:txXfrm>
        <a:off x="6718317" y="1352398"/>
        <a:ext cx="1535772" cy="899086"/>
      </dsp:txXfrm>
    </dsp:sp>
    <dsp:sp modelId="{08A7F494-E037-4B08-B9D4-06DA999C7E7B}">
      <dsp:nvSpPr>
        <dsp:cNvPr id="0" name=""/>
        <dsp:cNvSpPr/>
      </dsp:nvSpPr>
      <dsp:spPr>
        <a:xfrm>
          <a:off x="8441233" y="1604569"/>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8441233" y="1683518"/>
        <a:ext cx="236210" cy="236847"/>
      </dsp:txXfrm>
    </dsp:sp>
    <dsp:sp modelId="{AE3814B9-CB36-446C-9815-18BB845C6764}">
      <dsp:nvSpPr>
        <dsp:cNvPr id="0" name=""/>
        <dsp:cNvSpPr/>
      </dsp:nvSpPr>
      <dsp:spPr>
        <a:xfrm>
          <a:off x="8918748" y="1324426"/>
          <a:ext cx="1591716" cy="95503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Issue</a:t>
          </a:r>
        </a:p>
      </dsp:txBody>
      <dsp:txXfrm>
        <a:off x="8946720" y="1352398"/>
        <a:ext cx="1535772" cy="89908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A3B0F1-B2A6-414A-8904-AFFF4A687575}"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B0E8A5-2166-460B-AB63-A3A340582742}" type="slidenum">
              <a:rPr lang="en-US" smtClean="0"/>
              <a:t>‹#›</a:t>
            </a:fld>
            <a:endParaRPr lang="en-US"/>
          </a:p>
        </p:txBody>
      </p:sp>
    </p:spTree>
    <p:extLst>
      <p:ext uri="{BB962C8B-B14F-4D97-AF65-F5344CB8AC3E}">
        <p14:creationId xmlns:p14="http://schemas.microsoft.com/office/powerpoint/2010/main" val="1328612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online.wsj.com/article/SB114835056149060280.html" TargetMode="External"/><Relationship Id="rId13" Type="http://schemas.openxmlformats.org/officeDocument/2006/relationships/hyperlink" Target="http://people.howstuffworks.com/newspaper.htm" TargetMode="External"/><Relationship Id="rId3" Type="http://schemas.openxmlformats.org/officeDocument/2006/relationships/hyperlink" Target="http://entertainment.howstuffworks.com/music-royalties.htm" TargetMode="External"/><Relationship Id="rId7" Type="http://schemas.openxmlformats.org/officeDocument/2006/relationships/hyperlink" Target="http://animals.howstuffworks.com/mammals/thoroughbred-horse.htm" TargetMode="External"/><Relationship Id="rId12" Type="http://schemas.openxmlformats.org/officeDocument/2006/relationships/hyperlink" Target="http://computer.howstuffworks.com/e-mail-messaging/email.htm" TargetMode="External"/><Relationship Id="rId17" Type="http://schemas.openxmlformats.org/officeDocument/2006/relationships/hyperlink" Target="http://science.howstuffworks.com/crack.htm" TargetMode="External"/><Relationship Id="rId2" Type="http://schemas.openxmlformats.org/officeDocument/2006/relationships/slide" Target="../slides/slide49.xml"/><Relationship Id="rId16" Type="http://schemas.openxmlformats.org/officeDocument/2006/relationships/hyperlink" Target="http://money.howstuffworks.com/coca-cola.htm" TargetMode="External"/><Relationship Id="rId1" Type="http://schemas.openxmlformats.org/officeDocument/2006/relationships/notesMaster" Target="../notesMasters/notesMaster1.xml"/><Relationship Id="rId6" Type="http://schemas.openxmlformats.org/officeDocument/2006/relationships/hyperlink" Target="http://www.wd40.com/" TargetMode="External"/><Relationship Id="rId11" Type="http://schemas.openxmlformats.org/officeDocument/2006/relationships/hyperlink" Target="http://money.howstuffworks.com/personal-finance/debt-management/credit-card.htm" TargetMode="External"/><Relationship Id="rId5" Type="http://schemas.openxmlformats.org/officeDocument/2006/relationships/hyperlink" Target="http://www.dailyfinance.com/story/company-news/shhh-ten-make-or-break-trade-secrets/19531854/?icid=sphere_copyright" TargetMode="External"/><Relationship Id="rId15" Type="http://schemas.openxmlformats.org/officeDocument/2006/relationships/hyperlink" Target="http://people.howstuffworks.com/ten-controversial-court-cases.htm" TargetMode="External"/><Relationship Id="rId10" Type="http://schemas.openxmlformats.org/officeDocument/2006/relationships/hyperlink" Target="http://science.howstuffworks.com/innovation/edible-innovations/chocolate.htm" TargetMode="External"/><Relationship Id="rId4" Type="http://schemas.openxmlformats.org/officeDocument/2006/relationships/hyperlink" Target="http://home.howstuffworks.com/home-improvement/repair/question155.htm" TargetMode="External"/><Relationship Id="rId9" Type="http://schemas.openxmlformats.org/officeDocument/2006/relationships/hyperlink" Target="http://www.dailyfinance.com/photos/closely-guarded-trade-secrets/3657285/" TargetMode="External"/><Relationship Id="rId14" Type="http://schemas.openxmlformats.org/officeDocument/2006/relationships/hyperlink" Target="http://gawker.com/260182/times-mystified-by-definition-of-best+seller"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B0E8A5-2166-460B-AB63-A3A340582742}" type="slidenum">
              <a:rPr lang="en-US" smtClean="0"/>
              <a:t>1</a:t>
            </a:fld>
            <a:endParaRPr lang="en-US"/>
          </a:p>
        </p:txBody>
      </p:sp>
    </p:spTree>
    <p:extLst>
      <p:ext uri="{BB962C8B-B14F-4D97-AF65-F5344CB8AC3E}">
        <p14:creationId xmlns:p14="http://schemas.microsoft.com/office/powerpoint/2010/main" val="534203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0E8A5-2166-460B-AB63-A3A340582742}" type="slidenum">
              <a:rPr lang="en-US" smtClean="0"/>
              <a:t>32</a:t>
            </a:fld>
            <a:endParaRPr lang="en-US"/>
          </a:p>
        </p:txBody>
      </p:sp>
    </p:spTree>
    <p:extLst>
      <p:ext uri="{BB962C8B-B14F-4D97-AF65-F5344CB8AC3E}">
        <p14:creationId xmlns:p14="http://schemas.microsoft.com/office/powerpoint/2010/main" val="2343192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Timing:</a:t>
            </a:r>
          </a:p>
          <a:p>
            <a:pPr marL="171450" indent="-171450">
              <a:buFont typeface="Arial" panose="020B0604020202020204" pitchFamily="34" charset="0"/>
              <a:buChar char="•"/>
            </a:pPr>
            <a:r>
              <a:rPr lang="en-US" dirty="0"/>
              <a:t>16</a:t>
            </a:r>
            <a:r>
              <a:rPr lang="en-US" baseline="0" dirty="0"/>
              <a:t> months to first Office Action</a:t>
            </a:r>
          </a:p>
          <a:p>
            <a:pPr marL="171450" indent="-171450">
              <a:buFont typeface="Arial" panose="020B0604020202020204" pitchFamily="34" charset="0"/>
              <a:buChar char="•"/>
            </a:pPr>
            <a:r>
              <a:rPr lang="en-US" baseline="0" dirty="0"/>
              <a:t>25 months total pendency </a:t>
            </a:r>
          </a:p>
          <a:p>
            <a:pPr marL="171450" indent="-171450">
              <a:buFont typeface="Arial" panose="020B0604020202020204" pitchFamily="34" charset="0"/>
              <a:buChar char="•"/>
            </a:pPr>
            <a:r>
              <a:rPr lang="en-US" baseline="0" dirty="0"/>
              <a:t>Backlog = 550,000</a:t>
            </a:r>
          </a:p>
          <a:p>
            <a:endParaRPr lang="en-US" baseline="0" dirty="0"/>
          </a:p>
          <a:p>
            <a:r>
              <a:rPr lang="en-US" baseline="0" dirty="0"/>
              <a:t>During Examination:</a:t>
            </a:r>
          </a:p>
          <a:p>
            <a:pPr marL="171450" indent="-171450">
              <a:buFont typeface="Arial" panose="020B0604020202020204" pitchFamily="34" charset="0"/>
              <a:buChar char="•"/>
            </a:pPr>
            <a:r>
              <a:rPr lang="en-US" dirty="0"/>
              <a:t>Evaluate specification and scope of claims</a:t>
            </a:r>
          </a:p>
          <a:p>
            <a:pPr marL="171450" indent="-171450">
              <a:buFont typeface="Arial" panose="020B0604020202020204" pitchFamily="34" charset="0"/>
              <a:buChar char="•"/>
            </a:pPr>
            <a:r>
              <a:rPr lang="en-US" dirty="0"/>
              <a:t>Search for prior art</a:t>
            </a:r>
          </a:p>
          <a:p>
            <a:pPr marL="171450" indent="-171450">
              <a:buFont typeface="Arial" panose="020B0604020202020204" pitchFamily="34" charset="0"/>
              <a:buChar char="•"/>
            </a:pPr>
            <a:r>
              <a:rPr lang="en-US" dirty="0"/>
              <a:t>Determine patentability</a:t>
            </a:r>
          </a:p>
          <a:p>
            <a:pPr marL="171450" indent="-171450">
              <a:buFont typeface="Arial" panose="020B0604020202020204" pitchFamily="34" charset="0"/>
              <a:buChar char="•"/>
            </a:pPr>
            <a:r>
              <a:rPr lang="en-US" dirty="0"/>
              <a:t>Respond to applicant</a:t>
            </a:r>
          </a:p>
          <a:p>
            <a:endParaRPr lang="en-US" dirty="0"/>
          </a:p>
        </p:txBody>
      </p:sp>
      <p:sp>
        <p:nvSpPr>
          <p:cNvPr id="4" name="Slide Number Placeholder 3"/>
          <p:cNvSpPr>
            <a:spLocks noGrp="1"/>
          </p:cNvSpPr>
          <p:nvPr>
            <p:ph type="sldNum" sz="quarter" idx="10"/>
          </p:nvPr>
        </p:nvSpPr>
        <p:spPr/>
        <p:txBody>
          <a:bodyPr/>
          <a:lstStyle/>
          <a:p>
            <a:fld id="{61B0E8A5-2166-460B-AB63-A3A340582742}" type="slidenum">
              <a:rPr lang="en-US" smtClean="0"/>
              <a:t>33</a:t>
            </a:fld>
            <a:endParaRPr lang="en-US"/>
          </a:p>
        </p:txBody>
      </p:sp>
    </p:spTree>
    <p:extLst>
      <p:ext uri="{BB962C8B-B14F-4D97-AF65-F5344CB8AC3E}">
        <p14:creationId xmlns:p14="http://schemas.microsoft.com/office/powerpoint/2010/main" val="1322915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Protects the way an article looks, including</a:t>
            </a:r>
          </a:p>
          <a:p>
            <a:pPr marL="171450" indent="-171450">
              <a:buFont typeface="Arial" panose="020B0604020202020204" pitchFamily="34" charset="0"/>
              <a:buChar char="•"/>
            </a:pPr>
            <a:r>
              <a:rPr lang="en-US" dirty="0"/>
              <a:t>its shape and configuration, as well as </a:t>
            </a:r>
          </a:p>
          <a:p>
            <a:pPr marL="171450" indent="-171450">
              <a:buFont typeface="Arial" panose="020B0604020202020204" pitchFamily="34" charset="0"/>
              <a:buChar char="•"/>
            </a:pPr>
            <a:r>
              <a:rPr lang="en-US" dirty="0"/>
              <a:t>surface ornamentation applied to the article</a:t>
            </a:r>
          </a:p>
        </p:txBody>
      </p:sp>
      <p:sp>
        <p:nvSpPr>
          <p:cNvPr id="4" name="Slide Number Placeholder 3"/>
          <p:cNvSpPr>
            <a:spLocks noGrp="1"/>
          </p:cNvSpPr>
          <p:nvPr>
            <p:ph type="sldNum" sz="quarter" idx="10"/>
          </p:nvPr>
        </p:nvSpPr>
        <p:spPr/>
        <p:txBody>
          <a:bodyPr/>
          <a:lstStyle/>
          <a:p>
            <a:fld id="{61B0E8A5-2166-460B-AB63-A3A340582742}" type="slidenum">
              <a:rPr lang="en-US" smtClean="0"/>
              <a:t>35</a:t>
            </a:fld>
            <a:endParaRPr lang="en-US"/>
          </a:p>
        </p:txBody>
      </p:sp>
    </p:spTree>
    <p:extLst>
      <p:ext uri="{BB962C8B-B14F-4D97-AF65-F5344CB8AC3E}">
        <p14:creationId xmlns:p14="http://schemas.microsoft.com/office/powerpoint/2010/main" val="2138912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Article I, Section 8, cl. 8:</a:t>
            </a:r>
          </a:p>
          <a:p>
            <a:pPr marL="228600" lvl="1" indent="0">
              <a:buNone/>
            </a:pPr>
            <a:r>
              <a:rPr lang="en-US" sz="1600" dirty="0"/>
              <a:t>Congress shall have the power…..</a:t>
            </a:r>
          </a:p>
          <a:p>
            <a:pPr marL="228600" lvl="1" indent="0">
              <a:buNone/>
            </a:pPr>
            <a:r>
              <a:rPr lang="en-US" sz="1600" dirty="0"/>
              <a:t>	to promote the progress of science and useful arts, by securing for limited times to authors and inventors the exclusive right to their respective writings and discoveries</a:t>
            </a:r>
          </a:p>
          <a:p>
            <a:r>
              <a:rPr lang="en-US" sz="1600" dirty="0"/>
              <a:t>Congress enacts laws that specify the subject matter for which a copyright may be obtained and the conditions for patentability</a:t>
            </a:r>
          </a:p>
          <a:p>
            <a:endParaRPr lang="en-US" altLang="en-US" sz="1600" baseline="0" dirty="0"/>
          </a:p>
          <a:p>
            <a:r>
              <a:rPr lang="en-US" altLang="en-US" sz="1600" b="1" dirty="0"/>
              <a:t>Duration -- </a:t>
            </a:r>
            <a:r>
              <a:rPr lang="en-US" sz="1200" b="0" i="0" u="none" strike="noStrike" kern="1200" baseline="0" dirty="0">
                <a:solidFill>
                  <a:schemeClr val="tx1"/>
                </a:solidFill>
                <a:latin typeface="+mn-lt"/>
                <a:ea typeface="+mn-ea"/>
                <a:cs typeface="+mn-cs"/>
              </a:rPr>
              <a:t>author’s life (last surviving author) plus an additional 70 years; works made for hire and anonymous and pseudonymous works, the duration of copyright is 95 years from first publication or 120 years from creation, whichever is shorter; foregoing applies to works created on or after January 1, 1978</a:t>
            </a:r>
            <a:endParaRPr lang="en-US" altLang="en-US" sz="1600" b="1" dirty="0"/>
          </a:p>
          <a:p>
            <a:endParaRPr lang="en-US" altLang="en-US" sz="1600" b="1" dirty="0"/>
          </a:p>
          <a:p>
            <a:r>
              <a:rPr lang="en-US" altLang="en-US" sz="1600" b="1" baseline="0" dirty="0"/>
              <a:t>For a video game, the code, artwork, and sound can all be protected.  The code is a literary work, the artwork and sound are audiovisual works.</a:t>
            </a:r>
          </a:p>
          <a:p>
            <a:endParaRPr lang="en-US" altLang="en-US" sz="1600" b="1" baseline="0" dirty="0"/>
          </a:p>
          <a:p>
            <a:r>
              <a:rPr lang="en-US" altLang="en-US" sz="1600" b="1" baseline="0" dirty="0"/>
              <a:t>For a computer program, the author can protect the code and any manuals.</a:t>
            </a:r>
          </a:p>
          <a:p>
            <a:endParaRPr lang="en-US" altLang="en-US" baseline="0" dirty="0"/>
          </a:p>
          <a:p>
            <a:endParaRPr lang="en-US" altLang="en-US" baseline="0" dirty="0"/>
          </a:p>
          <a:p>
            <a:endParaRPr lang="en-US" dirty="0"/>
          </a:p>
        </p:txBody>
      </p:sp>
      <p:sp>
        <p:nvSpPr>
          <p:cNvPr id="4" name="Slide Number Placeholder 3"/>
          <p:cNvSpPr>
            <a:spLocks noGrp="1"/>
          </p:cNvSpPr>
          <p:nvPr>
            <p:ph type="sldNum" sz="quarter" idx="10"/>
          </p:nvPr>
        </p:nvSpPr>
        <p:spPr/>
        <p:txBody>
          <a:bodyPr/>
          <a:lstStyle/>
          <a:p>
            <a:fld id="{61B0E8A5-2166-460B-AB63-A3A340582742}" type="slidenum">
              <a:rPr lang="en-US" smtClean="0"/>
              <a:t>36</a:t>
            </a:fld>
            <a:endParaRPr lang="en-US"/>
          </a:p>
        </p:txBody>
      </p:sp>
    </p:spTree>
    <p:extLst>
      <p:ext uri="{BB962C8B-B14F-4D97-AF65-F5344CB8AC3E}">
        <p14:creationId xmlns:p14="http://schemas.microsoft.com/office/powerpoint/2010/main" val="1606010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altLang="en-US" sz="1600" b="1" dirty="0"/>
              <a:t>Infringement Plaintiff Must Show:</a:t>
            </a:r>
          </a:p>
          <a:p>
            <a:r>
              <a:rPr lang="en-US" altLang="en-US" sz="1600" dirty="0"/>
              <a:t>ownership</a:t>
            </a:r>
          </a:p>
          <a:p>
            <a:r>
              <a:rPr lang="en-US" altLang="en-US" sz="1600" dirty="0"/>
              <a:t>copying of protectable elements; either by:</a:t>
            </a:r>
          </a:p>
          <a:p>
            <a:pPr lvl="1"/>
            <a:r>
              <a:rPr lang="en-US" altLang="en-US" sz="1600" dirty="0"/>
              <a:t>direct evidence of copying; or</a:t>
            </a:r>
          </a:p>
          <a:p>
            <a:pPr lvl="1"/>
            <a:r>
              <a:rPr lang="en-US" altLang="en-US" sz="1600" dirty="0"/>
              <a:t>defendant’s access to plaintiff’s work and substantial similarity of the works</a:t>
            </a:r>
          </a:p>
          <a:p>
            <a:pPr lvl="1"/>
            <a:endParaRPr lang="en-US" altLang="en-US" sz="1600" dirty="0"/>
          </a:p>
          <a:p>
            <a:r>
              <a:rPr lang="en-US" altLang="en-US" sz="1600" b="1" dirty="0"/>
              <a:t>Defenses</a:t>
            </a:r>
          </a:p>
          <a:p>
            <a:r>
              <a:rPr lang="en-US" altLang="en-US" sz="1600" dirty="0"/>
              <a:t>          Copying of ideas, not expression </a:t>
            </a:r>
          </a:p>
          <a:p>
            <a:r>
              <a:rPr lang="en-US" altLang="en-US" sz="1600" dirty="0"/>
              <a:t>          Public domain  </a:t>
            </a:r>
          </a:p>
          <a:p>
            <a:r>
              <a:rPr lang="en-US" altLang="en-US" sz="1600" dirty="0"/>
              <a:t>          Implied license</a:t>
            </a:r>
          </a:p>
          <a:p>
            <a:r>
              <a:rPr lang="en-US" altLang="en-US" sz="1600" dirty="0"/>
              <a:t>          Parody</a:t>
            </a:r>
          </a:p>
          <a:p>
            <a:r>
              <a:rPr lang="en-US" altLang="en-US" sz="1600" dirty="0"/>
              <a:t>          Fair Use </a:t>
            </a:r>
          </a:p>
          <a:p>
            <a:pPr lvl="1"/>
            <a:endParaRPr lang="en-US" alt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1B0E8A5-2166-460B-AB63-A3A340582742}" type="slidenum">
              <a:rPr lang="en-US" smtClean="0"/>
              <a:t>38</a:t>
            </a:fld>
            <a:endParaRPr lang="en-US"/>
          </a:p>
        </p:txBody>
      </p:sp>
    </p:spTree>
    <p:extLst>
      <p:ext uri="{BB962C8B-B14F-4D97-AF65-F5344CB8AC3E}">
        <p14:creationId xmlns:p14="http://schemas.microsoft.com/office/powerpoint/2010/main" val="2952638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en-US" sz="1200" dirty="0"/>
              <a:t>A trademark in its broadest sense is any word, name, symbol, design or device, package design or combination of these that </a:t>
            </a:r>
            <a:r>
              <a:rPr lang="en-US" altLang="en-US" sz="1200" b="1" dirty="0"/>
              <a:t>identifies a specific product (or service) and distinguishes it</a:t>
            </a:r>
            <a:r>
              <a:rPr lang="en-US" altLang="en-US" sz="1200" dirty="0"/>
              <a:t> from others in the marketplace or trade. </a:t>
            </a:r>
          </a:p>
          <a:p>
            <a:pPr algn="just"/>
            <a:endParaRPr lang="en-US" altLang="en-US" sz="1200" dirty="0"/>
          </a:p>
          <a:p>
            <a:pPr algn="just"/>
            <a:r>
              <a:rPr lang="en-US" altLang="en-US" sz="1200" dirty="0"/>
              <a:t>Sounds – ESPN, Yahoo, MGM Lion</a:t>
            </a:r>
          </a:p>
          <a:p>
            <a:endParaRPr lang="en-US" dirty="0"/>
          </a:p>
        </p:txBody>
      </p:sp>
      <p:sp>
        <p:nvSpPr>
          <p:cNvPr id="4" name="Slide Number Placeholder 3"/>
          <p:cNvSpPr>
            <a:spLocks noGrp="1"/>
          </p:cNvSpPr>
          <p:nvPr>
            <p:ph type="sldNum" sz="quarter" idx="10"/>
          </p:nvPr>
        </p:nvSpPr>
        <p:spPr/>
        <p:txBody>
          <a:bodyPr/>
          <a:lstStyle/>
          <a:p>
            <a:fld id="{61B0E8A5-2166-460B-AB63-A3A340582742}" type="slidenum">
              <a:rPr lang="en-US" smtClean="0"/>
              <a:t>39</a:t>
            </a:fld>
            <a:endParaRPr lang="en-US"/>
          </a:p>
        </p:txBody>
      </p:sp>
    </p:spTree>
    <p:extLst>
      <p:ext uri="{BB962C8B-B14F-4D97-AF65-F5344CB8AC3E}">
        <p14:creationId xmlns:p14="http://schemas.microsoft.com/office/powerpoint/2010/main" val="4287861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B0E8A5-2166-460B-AB63-A3A340582742}" type="slidenum">
              <a:rPr lang="en-US" smtClean="0"/>
              <a:t>44</a:t>
            </a:fld>
            <a:endParaRPr lang="en-US"/>
          </a:p>
        </p:txBody>
      </p:sp>
    </p:spTree>
    <p:extLst>
      <p:ext uri="{BB962C8B-B14F-4D97-AF65-F5344CB8AC3E}">
        <p14:creationId xmlns:p14="http://schemas.microsoft.com/office/powerpoint/2010/main" val="1650586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600" dirty="0"/>
              <a:t>Secondary meaning – the public has come to understand the term as indicative of the source of the goods; shown</a:t>
            </a:r>
            <a:r>
              <a:rPr lang="en-US" altLang="en-US" sz="1600" baseline="0" dirty="0"/>
              <a:t> by use in connection with goods, advertising, surveys</a:t>
            </a:r>
          </a:p>
          <a:p>
            <a:endParaRPr lang="en-US" altLang="en-US" sz="1600" b="1" baseline="0" dirty="0"/>
          </a:p>
          <a:p>
            <a:r>
              <a:rPr lang="en-US" altLang="en-US" sz="1600" b="1" baseline="0" dirty="0"/>
              <a:t>What Cannot Be A Trademark</a:t>
            </a:r>
          </a:p>
          <a:p>
            <a:r>
              <a:rPr lang="en-US" altLang="en-US" sz="1600" dirty="0"/>
              <a:t>Generic terms</a:t>
            </a:r>
          </a:p>
          <a:p>
            <a:pPr lvl="1"/>
            <a:r>
              <a:rPr lang="en-US" altLang="en-US" sz="1600" dirty="0"/>
              <a:t>car (as opposed to Ford or Chevrolet)</a:t>
            </a:r>
          </a:p>
          <a:p>
            <a:pPr lvl="1"/>
            <a:r>
              <a:rPr lang="en-US" altLang="en-US" sz="1600" dirty="0"/>
              <a:t>terms that come to be generic, </a:t>
            </a:r>
            <a:r>
              <a:rPr lang="en-US" altLang="en-US" sz="1600" i="1" dirty="0"/>
              <a:t>e.g.,</a:t>
            </a:r>
            <a:r>
              <a:rPr lang="en-US" altLang="en-US" sz="1600" dirty="0"/>
              <a:t> aspirin</a:t>
            </a:r>
          </a:p>
          <a:p>
            <a:r>
              <a:rPr lang="en-US" altLang="en-US" sz="1600" dirty="0"/>
              <a:t>Functional product features</a:t>
            </a:r>
          </a:p>
          <a:p>
            <a:pPr lvl="1"/>
            <a:r>
              <a:rPr lang="en-US" altLang="en-US" sz="1600" dirty="0"/>
              <a:t>A product feature is functional and cannot serve as a trademark if</a:t>
            </a:r>
          </a:p>
          <a:p>
            <a:pPr lvl="2"/>
            <a:r>
              <a:rPr lang="en-US" altLang="en-US" sz="1600" dirty="0"/>
              <a:t>“it is essential to the use or purpose of the article” or</a:t>
            </a:r>
          </a:p>
          <a:p>
            <a:pPr lvl="2"/>
            <a:r>
              <a:rPr lang="en-US" altLang="en-US" sz="1600" dirty="0"/>
              <a:t>“if it affects the cost or quality of the article” </a:t>
            </a:r>
          </a:p>
          <a:p>
            <a:endParaRPr lang="en-US" dirty="0"/>
          </a:p>
        </p:txBody>
      </p:sp>
      <p:sp>
        <p:nvSpPr>
          <p:cNvPr id="4" name="Slide Number Placeholder 3"/>
          <p:cNvSpPr>
            <a:spLocks noGrp="1"/>
          </p:cNvSpPr>
          <p:nvPr>
            <p:ph type="sldNum" sz="quarter" idx="10"/>
          </p:nvPr>
        </p:nvSpPr>
        <p:spPr/>
        <p:txBody>
          <a:bodyPr/>
          <a:lstStyle/>
          <a:p>
            <a:fld id="{61B0E8A5-2166-460B-AB63-A3A340582742}" type="slidenum">
              <a:rPr lang="en-US" smtClean="0"/>
              <a:t>45</a:t>
            </a:fld>
            <a:endParaRPr lang="en-US"/>
          </a:p>
        </p:txBody>
      </p:sp>
    </p:spTree>
    <p:extLst>
      <p:ext uri="{BB962C8B-B14F-4D97-AF65-F5344CB8AC3E}">
        <p14:creationId xmlns:p14="http://schemas.microsoft.com/office/powerpoint/2010/main" val="1120143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Any information that derives economic value from not being generally known or ascertainable</a:t>
            </a:r>
          </a:p>
          <a:p>
            <a:r>
              <a:rPr lang="en-US" sz="1200" b="0" i="0" u="none" strike="noStrike" kern="1200" baseline="0" dirty="0">
                <a:solidFill>
                  <a:schemeClr val="tx1"/>
                </a:solidFill>
                <a:latin typeface="+mn-lt"/>
                <a:ea typeface="+mn-ea"/>
                <a:cs typeface="+mn-cs"/>
              </a:rPr>
              <a:t>•Can be formulas, patterns, compilations, programs, devices, methods, techniques or processes</a:t>
            </a:r>
          </a:p>
          <a:p>
            <a:r>
              <a:rPr lang="en-US" sz="1200" b="0" i="0" u="none" strike="noStrike" kern="1200" baseline="0" dirty="0">
                <a:solidFill>
                  <a:schemeClr val="tx1"/>
                </a:solidFill>
                <a:latin typeface="+mn-lt"/>
                <a:ea typeface="+mn-ea"/>
                <a:cs typeface="+mn-cs"/>
              </a:rPr>
              <a:t>•Protection stems from common law dating to the 1800’s</a:t>
            </a:r>
          </a:p>
          <a:p>
            <a:r>
              <a:rPr lang="en-US" sz="1200" b="0" i="0" u="none" strike="noStrike" kern="1200" baseline="0" dirty="0">
                <a:solidFill>
                  <a:schemeClr val="tx1"/>
                </a:solidFill>
                <a:latin typeface="+mn-lt"/>
                <a:ea typeface="+mn-ea"/>
                <a:cs typeface="+mn-cs"/>
              </a:rPr>
              <a:t>•All states have some sort of trade secret protection</a:t>
            </a:r>
          </a:p>
          <a:p>
            <a:r>
              <a:rPr lang="en-US" sz="1200" b="0" i="0" u="none" strike="noStrike" kern="1200" baseline="0" dirty="0">
                <a:solidFill>
                  <a:schemeClr val="tx1"/>
                </a:solidFill>
                <a:latin typeface="+mn-lt"/>
                <a:ea typeface="+mn-ea"/>
                <a:cs typeface="+mn-cs"/>
              </a:rPr>
              <a:t>•Most laws based on the Uniform Trade Secrets Act</a:t>
            </a:r>
          </a:p>
          <a:p>
            <a:r>
              <a:rPr lang="en-US" sz="1200" b="0" i="0" u="none" strike="noStrike" kern="1200" baseline="0" dirty="0">
                <a:solidFill>
                  <a:schemeClr val="tx1"/>
                </a:solidFill>
                <a:latin typeface="+mn-lt"/>
                <a:ea typeface="+mn-ea"/>
                <a:cs typeface="+mn-cs"/>
              </a:rPr>
              <a:t>•In 2016, the Defend Trade Secrets Act was signed by the President</a:t>
            </a:r>
          </a:p>
          <a:p>
            <a:endParaRPr lang="en-US" dirty="0"/>
          </a:p>
        </p:txBody>
      </p:sp>
      <p:sp>
        <p:nvSpPr>
          <p:cNvPr id="4" name="Slide Number Placeholder 3"/>
          <p:cNvSpPr>
            <a:spLocks noGrp="1"/>
          </p:cNvSpPr>
          <p:nvPr>
            <p:ph type="sldNum" sz="quarter" idx="5"/>
          </p:nvPr>
        </p:nvSpPr>
        <p:spPr/>
        <p:txBody>
          <a:bodyPr/>
          <a:lstStyle/>
          <a:p>
            <a:fld id="{61B0E8A5-2166-460B-AB63-A3A340582742}" type="slidenum">
              <a:rPr lang="en-US" smtClean="0"/>
              <a:t>48</a:t>
            </a:fld>
            <a:endParaRPr lang="en-US"/>
          </a:p>
        </p:txBody>
      </p:sp>
    </p:spTree>
    <p:extLst>
      <p:ext uri="{BB962C8B-B14F-4D97-AF65-F5344CB8AC3E}">
        <p14:creationId xmlns:p14="http://schemas.microsoft.com/office/powerpoint/2010/main" val="3216746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the 1880s, Dr. </a:t>
            </a:r>
            <a:r>
              <a:rPr lang="en-US" sz="1200" dirty="0" err="1"/>
              <a:t>J.J</a:t>
            </a:r>
            <a:r>
              <a:rPr lang="en-US" sz="1200" dirty="0"/>
              <a:t>. Lawrence invented the antiseptic liquid compound Listerine, then licensed its secret formula to J. W. Lambert and the Lambert </a:t>
            </a:r>
            <a:r>
              <a:rPr lang="en-US" sz="1200" dirty="0" err="1"/>
              <a:t>Pharmacal</a:t>
            </a:r>
            <a:r>
              <a:rPr lang="en-US" sz="1200" dirty="0"/>
              <a:t> Co. Warner-Lambert Pharmaceutical Co., successor to Lambert and Lambert </a:t>
            </a:r>
            <a:r>
              <a:rPr lang="en-US" sz="1200" dirty="0" err="1"/>
              <a:t>Pharmacal</a:t>
            </a:r>
            <a:r>
              <a:rPr lang="en-US" sz="1200" dirty="0"/>
              <a:t>, dutifully made </a:t>
            </a:r>
            <a:r>
              <a:rPr lang="en-US" sz="1200" dirty="0">
                <a:hlinkClick r:id="rId3"/>
              </a:rPr>
              <a:t>royalty payments</a:t>
            </a:r>
            <a:r>
              <a:rPr lang="en-US" sz="1200" dirty="0"/>
              <a:t> to the Lawrence family over the next 70 years, despite the fact that Listerine's formula was revealed along the way. But in the 1950s Warner-Lambert (now Pfizer Inc.) decided it had shelled out enough money -- more than $22 million, to be exact -- for a secret formula that wasn't even secret anymore. So it sued for a judgment that it was no longer on the line for the licensing fees. Unfortunately for Pfizer, the courts sided with the Lawrence family, ruling that the contract makes no stipulation about stopping payments if the trade secret is legitimately discovered by others, which it could have done. And anyway, since Pfizer had obtained the formula in the beginning, when it was still secret, it had received a decided marketplace advantage.</a:t>
            </a:r>
          </a:p>
          <a:p>
            <a:endParaRPr lang="en-US" altLang="en-US" sz="1200" dirty="0"/>
          </a:p>
          <a:p>
            <a:r>
              <a:rPr lang="en-US" sz="1200" dirty="0"/>
              <a:t>About 80 percent of Americans use </a:t>
            </a:r>
            <a:r>
              <a:rPr lang="en-US" sz="1200" dirty="0">
                <a:hlinkClick r:id="rId4"/>
              </a:rPr>
              <a:t>WD-40</a:t>
            </a:r>
            <a:r>
              <a:rPr lang="en-US" sz="1200" dirty="0"/>
              <a:t> [source: </a:t>
            </a:r>
            <a:r>
              <a:rPr lang="en-US" sz="1200" dirty="0">
                <a:hlinkClick r:id="rId5"/>
              </a:rPr>
              <a:t>Watson</a:t>
            </a:r>
            <a:r>
              <a:rPr lang="en-US" sz="1200" dirty="0"/>
              <a:t>]. The spray, which comes in a familiar blue-and-yellow can with a narrow, red straw stuck into its nozzle for dispensing, was originally developed in 1953 to prevent corrosion. The chemist who invented it sold the formula -- which he'd kept secret -- and his company for $10,000 just a few years later.</a:t>
            </a:r>
          </a:p>
          <a:p>
            <a:r>
              <a:rPr lang="en-US" sz="1200" dirty="0"/>
              <a:t>Today, WD-40 is used for everything from removing sap, tar and adhesives from various surfaces to cleaning tools and equipment. It's the company's only product, and its secret formula was never patented so competitors could never discover what's in it. The company does reveal what's not in WD-40: "silicone, kerosene, water, wax, graphite, chlorofluorocarbons (CFCs) or any known cancer-causing agents" [source: </a:t>
            </a:r>
            <a:r>
              <a:rPr lang="en-US" sz="1200" dirty="0">
                <a:hlinkClick r:id="rId6"/>
              </a:rPr>
              <a:t>WD-40</a:t>
            </a:r>
            <a:r>
              <a:rPr lang="en-US" sz="1200" dirty="0"/>
              <a:t>].</a:t>
            </a:r>
          </a:p>
          <a:p>
            <a:r>
              <a:rPr lang="en-US" sz="1200" dirty="0"/>
              <a:t>The revered formula has been sitting in a bank vault for years; it was taken out once when the company changed banks, and again when the company's CEO, armored and riding a </a:t>
            </a:r>
            <a:r>
              <a:rPr lang="en-US" sz="1200" dirty="0">
                <a:hlinkClick r:id="rId7"/>
              </a:rPr>
              <a:t>horse</a:t>
            </a:r>
            <a:r>
              <a:rPr lang="en-US" sz="1200" dirty="0"/>
              <a:t>, brought it out for the company's 50th birthday [source: </a:t>
            </a:r>
            <a:r>
              <a:rPr lang="en-US" sz="1200" dirty="0">
                <a:hlinkClick r:id="rId8"/>
              </a:rPr>
              <a:t>The Wall Street Journal</a:t>
            </a:r>
            <a:r>
              <a:rPr lang="en-US" sz="1200" dirty="0"/>
              <a:t>]. To further protect the formula's secrecy, the company mixes the substance in three different cities around the globe, then passes it on to its manufacturing partners [source: </a:t>
            </a:r>
            <a:r>
              <a:rPr lang="en-US" sz="1200" dirty="0">
                <a:hlinkClick r:id="rId9"/>
              </a:rPr>
              <a:t>Daily Finance</a:t>
            </a:r>
            <a:r>
              <a:rPr lang="en-US" sz="1200" dirty="0"/>
              <a:t>].</a:t>
            </a:r>
          </a:p>
          <a:p>
            <a:r>
              <a:rPr lang="en-US" sz="1200" dirty="0"/>
              <a:t>In reality, says Cabrini College Assistant Professor of Business Scott </a:t>
            </a:r>
            <a:r>
              <a:rPr lang="en-US" sz="1200" dirty="0" err="1"/>
              <a:t>Testa,scientists</a:t>
            </a:r>
            <a:r>
              <a:rPr lang="en-US" sz="1200" dirty="0"/>
              <a:t> have figured out, for the most part, what's in WD-40. "But some trade secrets are kept secret because from a marketing perspective, there's a certain allure if something's secret," he says. "This is probably more of a marketing exercise than what I'd consider a scientific exercise.</a:t>
            </a:r>
          </a:p>
          <a:p>
            <a:endParaRPr lang="en-US" sz="1200" dirty="0"/>
          </a:p>
          <a:p>
            <a:r>
              <a:rPr lang="en-US" sz="1200" dirty="0"/>
              <a:t>So many people love gooey, chewy Mrs. Fields </a:t>
            </a:r>
            <a:r>
              <a:rPr lang="en-US" sz="1200" dirty="0">
                <a:hlinkClick r:id="rId10"/>
              </a:rPr>
              <a:t>Chocolate</a:t>
            </a:r>
            <a:r>
              <a:rPr lang="en-US" sz="1200" dirty="0"/>
              <a:t> Chip Cookies, it's only natural they'd want the recipe. But it's a secret, says the company. Bakers have long tried to figure out the recipe themselves through a process called reverse engineering, but most want the real thing.</a:t>
            </a:r>
          </a:p>
          <a:p>
            <a:r>
              <a:rPr lang="en-US" sz="1200" dirty="0"/>
              <a:t>The intrigue surrounding the recipe became so intense, it gave birth to a popular urban legend, which goes like this: A woman and her daughter ask a clerk if they can have the cookie recipe. The clerk says sure, but it costs "two fifty." The woman hands over her </a:t>
            </a:r>
            <a:r>
              <a:rPr lang="en-US" sz="1200" dirty="0">
                <a:hlinkClick r:id="rId11"/>
              </a:rPr>
              <a:t>credit card</a:t>
            </a:r>
            <a:r>
              <a:rPr lang="en-US" sz="1200" dirty="0"/>
              <a:t>, gets the recipe, then later realizes she's been charged $250, not $2.50, as she'd assumed. When she calls the store to have the charge removed, she's turned down because she's already seen the secret recipe. So the woman </a:t>
            </a:r>
            <a:r>
              <a:rPr lang="en-US" sz="1200" dirty="0">
                <a:hlinkClick r:id="rId12"/>
              </a:rPr>
              <a:t>e-mails</a:t>
            </a:r>
            <a:r>
              <a:rPr lang="en-US" sz="1200" dirty="0"/>
              <a:t> it to everyone she knows, asking them to pass it on so it will lose its value [source: </a:t>
            </a:r>
            <a:r>
              <a:rPr lang="en-US" sz="1200" dirty="0">
                <a:hlinkClick r:id="rId5"/>
              </a:rPr>
              <a:t>Watson</a:t>
            </a:r>
            <a:r>
              <a:rPr lang="en-US" sz="1200" dirty="0"/>
              <a:t>].</a:t>
            </a:r>
          </a:p>
          <a:p>
            <a:r>
              <a:rPr lang="en-US" sz="1200" dirty="0"/>
              <a:t>"The </a:t>
            </a:r>
            <a:r>
              <a:rPr lang="en-US" sz="1200" dirty="0" err="1"/>
              <a:t>secretness</a:t>
            </a:r>
            <a:r>
              <a:rPr lang="en-US" sz="1200" dirty="0"/>
              <a:t> of the recipe helped to build the brand's early buzz, and got people to try the cookies ... and then tell their friends," says Jim Joseph, author of "The Experience Effect." "It's a great example of a trade secret driving the success of</a:t>
            </a:r>
            <a:r>
              <a:rPr lang="en-US" sz="1200" baseline="0" dirty="0"/>
              <a:t> the brand.”</a:t>
            </a:r>
          </a:p>
          <a:p>
            <a:endParaRPr lang="en-US" sz="1200" baseline="0" dirty="0"/>
          </a:p>
          <a:p>
            <a:r>
              <a:rPr lang="en-US" sz="1200" dirty="0"/>
              <a:t>It's every writer's dream to get his or her novel on The New York Times Best-Seller list, the most influential such list in America, which dates back to 1942. So how do you do it? No one really knows. The New York Times won't reveal what constitutes a best-seller, saying its methodology is a trade secret. We do know the </a:t>
            </a:r>
            <a:r>
              <a:rPr lang="en-US" sz="1200" dirty="0">
                <a:hlinkClick r:id="rId13"/>
              </a:rPr>
              <a:t>newspaper</a:t>
            </a:r>
            <a:r>
              <a:rPr lang="en-US" sz="1200" dirty="0"/>
              <a:t> asks chain bookstores, independent bookstores and wholesalers about their sales figures, but that's about it. The reason for the secrecy is supposedly that if the system was known, publishers could play around with sales data to their advantage.</a:t>
            </a:r>
          </a:p>
          <a:p>
            <a:r>
              <a:rPr lang="en-US" sz="1200" dirty="0"/>
              <a:t>It should be a relatively easy formula: A book that sells 'x' number of copies in a week or month or year is a best-seller. But one book that sells 32,000 copies can be named a best-seller, while another that sells even more is not. Times employees skirt around the issue, saying there are "official" best-sellers and "unofficial" best-sellers [source: </a:t>
            </a:r>
            <a:r>
              <a:rPr lang="en-US" sz="1200" dirty="0">
                <a:hlinkClick r:id="rId14"/>
              </a:rPr>
              <a:t>Gould</a:t>
            </a:r>
            <a:r>
              <a:rPr lang="en-US" sz="1200" dirty="0"/>
              <a:t>].</a:t>
            </a:r>
          </a:p>
          <a:p>
            <a:r>
              <a:rPr lang="en-US" sz="1200" dirty="0"/>
              <a:t>This trade secret has gotten the company into </a:t>
            </a:r>
            <a:r>
              <a:rPr lang="en-US" sz="1200" dirty="0">
                <a:hlinkClick r:id="rId15"/>
              </a:rPr>
              <a:t>legal battles</a:t>
            </a:r>
            <a:r>
              <a:rPr lang="en-US" sz="1200" dirty="0"/>
              <a:t> at times. In 1983, William Peter </a:t>
            </a:r>
            <a:r>
              <a:rPr lang="en-US" sz="1200" dirty="0" err="1"/>
              <a:t>Blatty</a:t>
            </a:r>
            <a:r>
              <a:rPr lang="en-US" sz="1200" dirty="0"/>
              <a:t>, author of "</a:t>
            </a:r>
            <a:r>
              <a:rPr lang="en-US" sz="1200" dirty="0" err="1"/>
              <a:t>Exorcist,"unsuccessfully</a:t>
            </a:r>
            <a:r>
              <a:rPr lang="en-US" sz="1200" dirty="0"/>
              <a:t> sued the newspaper for $9 million, saying that amount equaled his lost revenue when the paper didn't add his novel "Legion" to its best-seller list.</a:t>
            </a:r>
          </a:p>
          <a:p>
            <a:endParaRPr lang="en-US" sz="1200" dirty="0"/>
          </a:p>
          <a:p>
            <a:endParaRPr lang="en-US" sz="1200" dirty="0"/>
          </a:p>
          <a:p>
            <a:r>
              <a:rPr lang="en-US" sz="1200" dirty="0"/>
              <a:t>The most infamous of all trade secrets in America is the recipe for Coca-Cola's Coke. At the end of the 19th century, </a:t>
            </a:r>
            <a:r>
              <a:rPr lang="en-US" sz="1200" dirty="0">
                <a:hlinkClick r:id="rId16"/>
              </a:rPr>
              <a:t>Coca-Cola</a:t>
            </a:r>
            <a:r>
              <a:rPr lang="en-US" sz="1200" dirty="0"/>
              <a:t> had a choice: Patent the recipe for its popular soft drink, which would mean disclosing its ingredients, or brand it a trade secret and keep things under wraps. Execs chose the latter route. Part of the reason might have been because the recipe contained a small amount of </a:t>
            </a:r>
            <a:r>
              <a:rPr lang="en-US" sz="1200" dirty="0">
                <a:hlinkClick r:id="rId17"/>
              </a:rPr>
              <a:t>cocaine</a:t>
            </a:r>
            <a:r>
              <a:rPr lang="en-US" sz="1200" dirty="0"/>
              <a:t>, a fact the company may have wanted to keep to itself. Whatever the reason, its decision has had repercussions.</a:t>
            </a:r>
          </a:p>
          <a:p>
            <a:r>
              <a:rPr lang="en-US" sz="1200" dirty="0"/>
              <a:t>Since its invention, there have been numerous rumors about Coke's ingredients, including one that said the recipe contained bugs. Another rumor says two employees each know just half of the recipe, and only two people know the combination to the safe where it's stored. "Over the years, the rumors have taken a life of their own," says Scott </a:t>
            </a:r>
            <a:r>
              <a:rPr lang="en-US" sz="1200" dirty="0" err="1"/>
              <a:t>Testa</a:t>
            </a:r>
            <a:r>
              <a:rPr lang="en-US" sz="1200" dirty="0"/>
              <a:t>, assistant professor of business at Cabrini College.</a:t>
            </a:r>
          </a:p>
          <a:p>
            <a:r>
              <a:rPr lang="en-US" sz="1200" dirty="0"/>
              <a:t>Despite its stringent security measures, in 2006 a Coca-Cola employee and two accomplices tried to sell the Coke recipe to Pepsi, says </a:t>
            </a:r>
            <a:r>
              <a:rPr lang="en-US" sz="1200" dirty="0" err="1"/>
              <a:t>Testa</a:t>
            </a:r>
            <a:r>
              <a:rPr lang="en-US" sz="1200" dirty="0"/>
              <a:t>. To its credit, Pepsi promptly notified Coke officials, and the group was busted.</a:t>
            </a:r>
          </a:p>
          <a:p>
            <a:endParaRPr lang="en-US" altLang="en-US" dirty="0"/>
          </a:p>
          <a:p>
            <a:endParaRPr lang="en-US" dirty="0"/>
          </a:p>
        </p:txBody>
      </p:sp>
      <p:sp>
        <p:nvSpPr>
          <p:cNvPr id="4" name="Slide Number Placeholder 3"/>
          <p:cNvSpPr>
            <a:spLocks noGrp="1"/>
          </p:cNvSpPr>
          <p:nvPr>
            <p:ph type="sldNum" sz="quarter" idx="10"/>
          </p:nvPr>
        </p:nvSpPr>
        <p:spPr/>
        <p:txBody>
          <a:bodyPr/>
          <a:lstStyle/>
          <a:p>
            <a:fld id="{61B0E8A5-2166-460B-AB63-A3A340582742}" type="slidenum">
              <a:rPr lang="en-US" smtClean="0"/>
              <a:t>49</a:t>
            </a:fld>
            <a:endParaRPr lang="en-US"/>
          </a:p>
        </p:txBody>
      </p:sp>
    </p:spTree>
    <p:extLst>
      <p:ext uri="{BB962C8B-B14F-4D97-AF65-F5344CB8AC3E}">
        <p14:creationId xmlns:p14="http://schemas.microsoft.com/office/powerpoint/2010/main" val="2680913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B0E8A5-2166-460B-AB63-A3A340582742}" type="slidenum">
              <a:rPr lang="en-US" smtClean="0"/>
              <a:t>2</a:t>
            </a:fld>
            <a:endParaRPr lang="en-US"/>
          </a:p>
        </p:txBody>
      </p:sp>
    </p:spTree>
    <p:extLst>
      <p:ext uri="{BB962C8B-B14F-4D97-AF65-F5344CB8AC3E}">
        <p14:creationId xmlns:p14="http://schemas.microsoft.com/office/powerpoint/2010/main" val="3734577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Balance the traditional mission to publicly disseminate knowledge vs protecting and commercializing university inventions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public use bar </a:t>
            </a:r>
          </a:p>
          <a:p>
            <a:pPr marL="171450" indent="-171450">
              <a:buFont typeface="Arial" panose="020B0604020202020204" pitchFamily="34" charset="0"/>
              <a:buChar char="•"/>
            </a:pPr>
            <a:r>
              <a:rPr lang="en-US" dirty="0"/>
              <a:t>invention is in public use before the critical date and is ready for patenting</a:t>
            </a:r>
          </a:p>
          <a:p>
            <a:pPr marL="171450" indent="-171450">
              <a:buFont typeface="Arial" panose="020B0604020202020204" pitchFamily="34" charset="0"/>
              <a:buChar char="•"/>
            </a:pPr>
            <a:r>
              <a:rPr lang="en-US" dirty="0"/>
              <a:t>Test for the public use prong includes the </a:t>
            </a:r>
            <a:r>
              <a:rPr lang="en-US" b="1" u="sng" dirty="0"/>
              <a:t>nature of the activity</a:t>
            </a:r>
            <a:r>
              <a:rPr lang="en-US" dirty="0"/>
              <a:t> that occurred in public, </a:t>
            </a:r>
            <a:r>
              <a:rPr lang="en-US" b="1" u="sng" dirty="0"/>
              <a:t>public access to the use</a:t>
            </a:r>
            <a:r>
              <a:rPr lang="en-US" dirty="0"/>
              <a:t>, </a:t>
            </a:r>
            <a:r>
              <a:rPr lang="en-US" b="1" u="sng" dirty="0"/>
              <a:t>confidentiality obligations </a:t>
            </a:r>
            <a:r>
              <a:rPr lang="en-US" dirty="0"/>
              <a:t>imposed on members of the public who observed the use, and commercial exploitation.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1B0E8A5-2166-460B-AB63-A3A340582742}" type="slidenum">
              <a:rPr lang="en-US" smtClean="0"/>
              <a:t>52</a:t>
            </a:fld>
            <a:endParaRPr lang="en-US"/>
          </a:p>
        </p:txBody>
      </p:sp>
    </p:spTree>
    <p:extLst>
      <p:ext uri="{BB962C8B-B14F-4D97-AF65-F5344CB8AC3E}">
        <p14:creationId xmlns:p14="http://schemas.microsoft.com/office/powerpoint/2010/main" val="428758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confidentiality agreement</a:t>
            </a:r>
          </a:p>
          <a:p>
            <a:pPr marL="171450" indent="-171450">
              <a:buFont typeface="Arial" panose="020B0604020202020204" pitchFamily="34" charset="0"/>
              <a:buChar char="•"/>
            </a:pPr>
            <a:r>
              <a:rPr lang="en-US" dirty="0"/>
              <a:t>Use of protective measures -- nondisclosure agreements, anti-copying software or even simple disclaimers</a:t>
            </a:r>
            <a:r>
              <a:rPr lang="en-US" baseline="0" dirty="0"/>
              <a:t> – court </a:t>
            </a:r>
            <a:r>
              <a:rPr lang="en-US" dirty="0"/>
              <a:t>can determine there was a reasonable expectation on the part of the inventor that the displayed information will not be copied</a:t>
            </a:r>
          </a:p>
          <a:p>
            <a:endParaRPr lang="en-US" dirty="0"/>
          </a:p>
        </p:txBody>
      </p:sp>
      <p:sp>
        <p:nvSpPr>
          <p:cNvPr id="4" name="Slide Number Placeholder 3"/>
          <p:cNvSpPr>
            <a:spLocks noGrp="1"/>
          </p:cNvSpPr>
          <p:nvPr>
            <p:ph type="sldNum" sz="quarter" idx="10"/>
          </p:nvPr>
        </p:nvSpPr>
        <p:spPr/>
        <p:txBody>
          <a:bodyPr/>
          <a:lstStyle/>
          <a:p>
            <a:fld id="{61B0E8A5-2166-460B-AB63-A3A340582742}" type="slidenum">
              <a:rPr lang="en-US" smtClean="0"/>
              <a:t>53</a:t>
            </a:fld>
            <a:endParaRPr lang="en-US"/>
          </a:p>
        </p:txBody>
      </p:sp>
    </p:spTree>
    <p:extLst>
      <p:ext uri="{BB962C8B-B14F-4D97-AF65-F5344CB8AC3E}">
        <p14:creationId xmlns:p14="http://schemas.microsoft.com/office/powerpoint/2010/main" val="1195099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disclosure must be available to at least one member of the public</a:t>
            </a:r>
          </a:p>
          <a:p>
            <a:pPr marL="171450" indent="-171450">
              <a:buFont typeface="Wingdings" panose="05000000000000000000" pitchFamily="2" charset="2"/>
              <a:buChar char="à"/>
            </a:pPr>
            <a:r>
              <a:rPr lang="en-US" dirty="0">
                <a:sym typeface="Wingdings" panose="05000000000000000000" pitchFamily="2" charset="2"/>
              </a:rPr>
              <a:t>Disclosure must be accessible AND non-confidential</a:t>
            </a:r>
          </a:p>
          <a:p>
            <a:pPr marL="171450" indent="-171450">
              <a:buFont typeface="Wingdings" panose="05000000000000000000" pitchFamily="2" charset="2"/>
              <a:buChar char="à"/>
            </a:pPr>
            <a:r>
              <a:rPr lang="en-US" dirty="0"/>
              <a:t>information disclosed to a third party under conditions of secrecy, either expressly or impliedly, is generally not “available to the public”</a:t>
            </a:r>
          </a:p>
        </p:txBody>
      </p:sp>
      <p:sp>
        <p:nvSpPr>
          <p:cNvPr id="4" name="Slide Number Placeholder 3"/>
          <p:cNvSpPr>
            <a:spLocks noGrp="1"/>
          </p:cNvSpPr>
          <p:nvPr>
            <p:ph type="sldNum" sz="quarter" idx="10"/>
          </p:nvPr>
        </p:nvSpPr>
        <p:spPr/>
        <p:txBody>
          <a:bodyPr/>
          <a:lstStyle/>
          <a:p>
            <a:fld id="{61B0E8A5-2166-460B-AB63-A3A340582742}" type="slidenum">
              <a:rPr lang="en-US" smtClean="0"/>
              <a:t>54</a:t>
            </a:fld>
            <a:endParaRPr lang="en-US"/>
          </a:p>
        </p:txBody>
      </p:sp>
    </p:spTree>
    <p:extLst>
      <p:ext uri="{BB962C8B-B14F-4D97-AF65-F5344CB8AC3E}">
        <p14:creationId xmlns:p14="http://schemas.microsoft.com/office/powerpoint/2010/main" val="162334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Submitted Manuscripts and Online Publications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important to determine the exact dates for both online and printed publication, and then to file a patent application before publication occurs.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publication has already occurred, then a patent application should be filed as soon as possible within the U.S. grace period. </a:t>
            </a:r>
          </a:p>
          <a:p>
            <a:endParaRPr lang="en-US" dirty="0"/>
          </a:p>
          <a:p>
            <a:r>
              <a:rPr lang="en-US" dirty="0"/>
              <a:t>Theses and Dissertations</a:t>
            </a:r>
          </a:p>
          <a:p>
            <a:endParaRPr lang="en-US" dirty="0"/>
          </a:p>
          <a:p>
            <a:r>
              <a:rPr lang="en-US" dirty="0"/>
              <a:t>Scientific Meeting Presentations</a:t>
            </a:r>
          </a:p>
          <a:p>
            <a:r>
              <a:rPr lang="en-US" dirty="0"/>
              <a:t>Grant Applications</a:t>
            </a:r>
          </a:p>
          <a:p>
            <a:r>
              <a:rPr lang="en-US" dirty="0"/>
              <a:t>Collaborations</a:t>
            </a:r>
          </a:p>
        </p:txBody>
      </p:sp>
      <p:sp>
        <p:nvSpPr>
          <p:cNvPr id="4" name="Slide Number Placeholder 3"/>
          <p:cNvSpPr>
            <a:spLocks noGrp="1"/>
          </p:cNvSpPr>
          <p:nvPr>
            <p:ph type="sldNum" sz="quarter" idx="10"/>
          </p:nvPr>
        </p:nvSpPr>
        <p:spPr/>
        <p:txBody>
          <a:bodyPr/>
          <a:lstStyle/>
          <a:p>
            <a:fld id="{61B0E8A5-2166-460B-AB63-A3A340582742}" type="slidenum">
              <a:rPr lang="en-US" smtClean="0"/>
              <a:t>55</a:t>
            </a:fld>
            <a:endParaRPr lang="en-US"/>
          </a:p>
        </p:txBody>
      </p:sp>
    </p:spTree>
    <p:extLst>
      <p:ext uri="{BB962C8B-B14F-4D97-AF65-F5344CB8AC3E}">
        <p14:creationId xmlns:p14="http://schemas.microsoft.com/office/powerpoint/2010/main" val="3697589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Conception:</a:t>
            </a:r>
          </a:p>
          <a:p>
            <a:pPr marL="171450" indent="-171450">
              <a:buFont typeface="Arial" panose="020B0604020202020204" pitchFamily="34" charset="0"/>
              <a:buChar char="•"/>
            </a:pPr>
            <a:r>
              <a:rPr lang="en-US" dirty="0"/>
              <a:t>inventor must form a </a:t>
            </a:r>
            <a:r>
              <a:rPr lang="en-US" b="1" u="sng" dirty="0"/>
              <a:t>definite and permanent idea</a:t>
            </a:r>
            <a:r>
              <a:rPr lang="en-US" dirty="0"/>
              <a:t> of the </a:t>
            </a:r>
            <a:r>
              <a:rPr lang="en-US" b="1" u="sng" dirty="0"/>
              <a:t>complete and operable invention </a:t>
            </a:r>
            <a:r>
              <a:rPr lang="en-US" dirty="0"/>
              <a:t>to establish conception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1B0E8A5-2166-460B-AB63-A3A340582742}" type="slidenum">
              <a:rPr lang="en-US" smtClean="0"/>
              <a:t>58</a:t>
            </a:fld>
            <a:endParaRPr lang="en-US"/>
          </a:p>
        </p:txBody>
      </p:sp>
    </p:spTree>
    <p:extLst>
      <p:ext uri="{BB962C8B-B14F-4D97-AF65-F5344CB8AC3E}">
        <p14:creationId xmlns:p14="http://schemas.microsoft.com/office/powerpoint/2010/main" val="3375893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Engineering Jobs</a:t>
            </a:r>
          </a:p>
          <a:p>
            <a:r>
              <a:rPr lang="en-US" dirty="0"/>
              <a:t>Many companies offer monetary awards for patents</a:t>
            </a:r>
          </a:p>
          <a:p>
            <a:r>
              <a:rPr lang="en-US" dirty="0"/>
              <a:t>You may be asked to support patent process</a:t>
            </a:r>
          </a:p>
          <a:p>
            <a:r>
              <a:rPr lang="en-US" dirty="0"/>
              <a:t>You may need to protect IP used at your job – inventions before application filed, trade secrets</a:t>
            </a:r>
          </a:p>
          <a:p>
            <a:r>
              <a:rPr lang="en-US" b="1" dirty="0"/>
              <a:t>Business</a:t>
            </a:r>
          </a:p>
          <a:p>
            <a:r>
              <a:rPr lang="en-US" dirty="0"/>
              <a:t>Competitive tool – offensive and defensive</a:t>
            </a:r>
          </a:p>
          <a:p>
            <a:r>
              <a:rPr lang="en-US" dirty="0"/>
              <a:t>Business generator</a:t>
            </a:r>
          </a:p>
          <a:p>
            <a:r>
              <a:rPr lang="en-US" b="1" dirty="0"/>
              <a:t>Entrepreneurs </a:t>
            </a:r>
          </a:p>
          <a:p>
            <a:r>
              <a:rPr lang="en-US" dirty="0"/>
              <a:t>Venture capitalists always want to know about a start-up’s IP position</a:t>
            </a:r>
          </a:p>
          <a:p>
            <a:r>
              <a:rPr lang="en-US" b="1" dirty="0"/>
              <a:t>IP Careers</a:t>
            </a:r>
          </a:p>
          <a:p>
            <a:r>
              <a:rPr lang="en-US" dirty="0"/>
              <a:t>Licensing executive (school or enterprise)</a:t>
            </a:r>
          </a:p>
          <a:p>
            <a:r>
              <a:rPr lang="en-US" dirty="0"/>
              <a:t>Technical advisor at a law firm</a:t>
            </a:r>
          </a:p>
          <a:p>
            <a:r>
              <a:rPr lang="en-US" dirty="0"/>
              <a:t>Patent Agent</a:t>
            </a:r>
          </a:p>
          <a:p>
            <a:r>
              <a:rPr lang="en-US" dirty="0"/>
              <a:t>IP Attorney</a:t>
            </a:r>
          </a:p>
          <a:p>
            <a:endParaRPr lang="en-US" dirty="0"/>
          </a:p>
        </p:txBody>
      </p:sp>
      <p:sp>
        <p:nvSpPr>
          <p:cNvPr id="4" name="Slide Number Placeholder 3"/>
          <p:cNvSpPr>
            <a:spLocks noGrp="1"/>
          </p:cNvSpPr>
          <p:nvPr>
            <p:ph type="sldNum" sz="quarter" idx="10"/>
          </p:nvPr>
        </p:nvSpPr>
        <p:spPr/>
        <p:txBody>
          <a:bodyPr/>
          <a:lstStyle/>
          <a:p>
            <a:fld id="{61B0E8A5-2166-460B-AB63-A3A340582742}" type="slidenum">
              <a:rPr lang="en-US" smtClean="0"/>
              <a:t>3</a:t>
            </a:fld>
            <a:endParaRPr lang="en-US"/>
          </a:p>
        </p:txBody>
      </p:sp>
    </p:spTree>
    <p:extLst>
      <p:ext uri="{BB962C8B-B14F-4D97-AF65-F5344CB8AC3E}">
        <p14:creationId xmlns:p14="http://schemas.microsoft.com/office/powerpoint/2010/main" val="38797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Engineering Jobs</a:t>
            </a:r>
          </a:p>
          <a:p>
            <a:r>
              <a:rPr lang="en-US" dirty="0"/>
              <a:t>Many companies offer monetary awards for patents</a:t>
            </a:r>
          </a:p>
          <a:p>
            <a:r>
              <a:rPr lang="en-US" dirty="0"/>
              <a:t>You may be asked to support patent process</a:t>
            </a:r>
          </a:p>
          <a:p>
            <a:r>
              <a:rPr lang="en-US" dirty="0"/>
              <a:t>You may need to protect IP used at your job – inventions before application filed, trade secrets</a:t>
            </a:r>
          </a:p>
          <a:p>
            <a:r>
              <a:rPr lang="en-US" b="1" dirty="0"/>
              <a:t>Business</a:t>
            </a:r>
          </a:p>
          <a:p>
            <a:r>
              <a:rPr lang="en-US" dirty="0"/>
              <a:t>Competitive tool – offensive and defensive</a:t>
            </a:r>
          </a:p>
          <a:p>
            <a:r>
              <a:rPr lang="en-US" dirty="0"/>
              <a:t>Business generator</a:t>
            </a:r>
          </a:p>
          <a:p>
            <a:r>
              <a:rPr lang="en-US" b="1" dirty="0"/>
              <a:t>Entrepreneurs </a:t>
            </a:r>
          </a:p>
          <a:p>
            <a:r>
              <a:rPr lang="en-US" dirty="0"/>
              <a:t>Venture capitalists always want to know about a start-up’s IP position</a:t>
            </a:r>
          </a:p>
          <a:p>
            <a:r>
              <a:rPr lang="en-US" b="1" dirty="0"/>
              <a:t>IP Careers</a:t>
            </a:r>
          </a:p>
          <a:p>
            <a:r>
              <a:rPr lang="en-US" dirty="0"/>
              <a:t>Licensing executive (school or enterprise)</a:t>
            </a:r>
          </a:p>
          <a:p>
            <a:r>
              <a:rPr lang="en-US" dirty="0"/>
              <a:t>Technical advisor at a law firm</a:t>
            </a:r>
          </a:p>
          <a:p>
            <a:r>
              <a:rPr lang="en-US" dirty="0"/>
              <a:t>Patent Agent</a:t>
            </a:r>
          </a:p>
          <a:p>
            <a:r>
              <a:rPr lang="en-US" dirty="0"/>
              <a:t>IP Attorney</a:t>
            </a:r>
          </a:p>
          <a:p>
            <a:endParaRPr lang="en-US" dirty="0"/>
          </a:p>
        </p:txBody>
      </p:sp>
      <p:sp>
        <p:nvSpPr>
          <p:cNvPr id="4" name="Slide Number Placeholder 3"/>
          <p:cNvSpPr>
            <a:spLocks noGrp="1"/>
          </p:cNvSpPr>
          <p:nvPr>
            <p:ph type="sldNum" sz="quarter" idx="10"/>
          </p:nvPr>
        </p:nvSpPr>
        <p:spPr/>
        <p:txBody>
          <a:bodyPr/>
          <a:lstStyle/>
          <a:p>
            <a:fld id="{61B0E8A5-2166-460B-AB63-A3A340582742}" type="slidenum">
              <a:rPr lang="en-US" smtClean="0"/>
              <a:t>4</a:t>
            </a:fld>
            <a:endParaRPr lang="en-US"/>
          </a:p>
        </p:txBody>
      </p:sp>
    </p:spTree>
    <p:extLst>
      <p:ext uri="{BB962C8B-B14F-4D97-AF65-F5344CB8AC3E}">
        <p14:creationId xmlns:p14="http://schemas.microsoft.com/office/powerpoint/2010/main" val="38797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Article I, Section 8, cl. 8:</a:t>
            </a:r>
          </a:p>
          <a:p>
            <a:pPr marL="457200" lvl="1" indent="0">
              <a:buNone/>
            </a:pPr>
            <a:r>
              <a:rPr lang="en-US" sz="1400" i="1" dirty="0"/>
              <a:t>Congress shall have the power…..to promote the progress of science and useful arts, by securing for limited times to authors and inventors the exclusive right to their respective writings and discoveries</a:t>
            </a:r>
          </a:p>
          <a:p>
            <a:r>
              <a:rPr lang="en-US" sz="1400" b="1" dirty="0"/>
              <a:t>Congress enacts laws that specify the subject matter for which a patent may be obtained and the conditions for patentability</a:t>
            </a:r>
          </a:p>
          <a:p>
            <a:endParaRPr lang="en-US" sz="1400" b="1" dirty="0"/>
          </a:p>
          <a:p>
            <a:r>
              <a:rPr lang="en-US" altLang="en-US" sz="1600" b="1" dirty="0"/>
              <a:t>The invention must be:</a:t>
            </a:r>
          </a:p>
          <a:p>
            <a:pPr lvl="1"/>
            <a:r>
              <a:rPr lang="en-US" altLang="en-US" sz="1600" dirty="0"/>
              <a:t>Useful, Novel, Non-obvious, Not disclosed to the public more than one year prior to application filing.</a:t>
            </a:r>
          </a:p>
          <a:p>
            <a:r>
              <a:rPr lang="en-US" sz="1600" b="1" dirty="0"/>
              <a:t>Utility patents:</a:t>
            </a:r>
          </a:p>
          <a:p>
            <a:pPr lvl="1"/>
            <a:r>
              <a:rPr lang="en-US" sz="1600" dirty="0"/>
              <a:t>Process, Machine, Article of manufacture, Composition of matter, New and useful improvement thereof;</a:t>
            </a:r>
          </a:p>
          <a:p>
            <a:r>
              <a:rPr lang="en-US" sz="1600" b="1" dirty="0"/>
              <a:t>Design patents:</a:t>
            </a:r>
          </a:p>
          <a:p>
            <a:pPr lvl="1"/>
            <a:r>
              <a:rPr lang="en-US" sz="1600" dirty="0"/>
              <a:t>New, original, and ornamental design for an article of manufacture; </a:t>
            </a:r>
          </a:p>
          <a:p>
            <a:r>
              <a:rPr lang="en-US" sz="1600" b="1" dirty="0"/>
              <a:t>Plant patents</a:t>
            </a:r>
            <a:r>
              <a:rPr lang="en-US" sz="1600" dirty="0"/>
              <a:t>:</a:t>
            </a:r>
          </a:p>
          <a:p>
            <a:pPr lvl="1"/>
            <a:r>
              <a:rPr lang="en-US" sz="1600" dirty="0"/>
              <a:t>distinct and new variety of plant.</a:t>
            </a:r>
            <a:endParaRPr lang="en-US" altLang="en-US" sz="1600" dirty="0"/>
          </a:p>
          <a:p>
            <a:endParaRPr lang="en-US" sz="1600" b="1" dirty="0"/>
          </a:p>
          <a:p>
            <a:r>
              <a:rPr lang="en-US" sz="1600" b="1" dirty="0"/>
              <a:t>Not Patentable</a:t>
            </a:r>
          </a:p>
          <a:p>
            <a:r>
              <a:rPr lang="en-US" sz="1600" baseline="0" dirty="0"/>
              <a:t>          </a:t>
            </a:r>
            <a:r>
              <a:rPr lang="en-US" sz="1600" dirty="0"/>
              <a:t>Obvious variations of known technology</a:t>
            </a:r>
          </a:p>
          <a:p>
            <a:r>
              <a:rPr lang="en-US" sz="1600" dirty="0"/>
              <a:t>          Abstract ideas</a:t>
            </a:r>
          </a:p>
          <a:p>
            <a:r>
              <a:rPr lang="en-US" sz="1600" dirty="0"/>
              <a:t>          Physical phenomena </a:t>
            </a:r>
          </a:p>
          <a:p>
            <a:r>
              <a:rPr lang="en-US" sz="1600" dirty="0"/>
              <a:t>          Laws of nature</a:t>
            </a:r>
          </a:p>
          <a:p>
            <a:r>
              <a:rPr lang="en-US" sz="1600" dirty="0"/>
              <a:t>          Inventions that do not work</a:t>
            </a:r>
          </a:p>
          <a:p>
            <a:endParaRPr lang="en-US" sz="1400" b="1" dirty="0"/>
          </a:p>
          <a:p>
            <a:r>
              <a:rPr lang="en-US" sz="1400" b="1" dirty="0"/>
              <a:t>Life of a Patent</a:t>
            </a:r>
          </a:p>
          <a:p>
            <a:r>
              <a:rPr lang="en-US" sz="1400" dirty="0"/>
              <a:t>First to File vs. First to Invent</a:t>
            </a:r>
          </a:p>
          <a:p>
            <a:r>
              <a:rPr lang="en-US" sz="1400" dirty="0"/>
              <a:t>Utility and Plant: 20 years from application filing</a:t>
            </a:r>
          </a:p>
          <a:p>
            <a:r>
              <a:rPr lang="en-US" sz="1400" dirty="0"/>
              <a:t>Design: 14 years from patent grant</a:t>
            </a:r>
          </a:p>
          <a:p>
            <a:endParaRPr lang="en-US" dirty="0"/>
          </a:p>
        </p:txBody>
      </p:sp>
      <p:sp>
        <p:nvSpPr>
          <p:cNvPr id="4" name="Slide Number Placeholder 3"/>
          <p:cNvSpPr>
            <a:spLocks noGrp="1"/>
          </p:cNvSpPr>
          <p:nvPr>
            <p:ph type="sldNum" sz="quarter" idx="10"/>
          </p:nvPr>
        </p:nvSpPr>
        <p:spPr/>
        <p:txBody>
          <a:bodyPr/>
          <a:lstStyle/>
          <a:p>
            <a:fld id="{61B0E8A5-2166-460B-AB63-A3A340582742}" type="slidenum">
              <a:rPr lang="en-US" smtClean="0"/>
              <a:t>6</a:t>
            </a:fld>
            <a:endParaRPr lang="en-US"/>
          </a:p>
        </p:txBody>
      </p:sp>
    </p:spTree>
    <p:extLst>
      <p:ext uri="{BB962C8B-B14F-4D97-AF65-F5344CB8AC3E}">
        <p14:creationId xmlns:p14="http://schemas.microsoft.com/office/powerpoint/2010/main" val="327095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B0E8A5-2166-460B-AB63-A3A340582742}" type="slidenum">
              <a:rPr lang="en-US" smtClean="0"/>
              <a:t>8</a:t>
            </a:fld>
            <a:endParaRPr lang="en-US"/>
          </a:p>
        </p:txBody>
      </p:sp>
    </p:spTree>
    <p:extLst>
      <p:ext uri="{BB962C8B-B14F-4D97-AF65-F5344CB8AC3E}">
        <p14:creationId xmlns:p14="http://schemas.microsoft.com/office/powerpoint/2010/main" val="2852975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61B0E8A5-2166-460B-AB63-A3A340582742}" type="slidenum">
              <a:rPr lang="en-US" smtClean="0"/>
              <a:t>15</a:t>
            </a:fld>
            <a:endParaRPr lang="en-US"/>
          </a:p>
        </p:txBody>
      </p:sp>
    </p:spTree>
    <p:extLst>
      <p:ext uri="{BB962C8B-B14F-4D97-AF65-F5344CB8AC3E}">
        <p14:creationId xmlns:p14="http://schemas.microsoft.com/office/powerpoint/2010/main" val="3366238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B0E8A5-2166-460B-AB63-A3A340582742}" type="slidenum">
              <a:rPr lang="en-US" smtClean="0"/>
              <a:t>21</a:t>
            </a:fld>
            <a:endParaRPr lang="en-US"/>
          </a:p>
        </p:txBody>
      </p:sp>
    </p:spTree>
    <p:extLst>
      <p:ext uri="{BB962C8B-B14F-4D97-AF65-F5344CB8AC3E}">
        <p14:creationId xmlns:p14="http://schemas.microsoft.com/office/powerpoint/2010/main" val="1345831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Claims are the numbered</a:t>
            </a:r>
            <a:r>
              <a:rPr lang="en-US" baseline="0" dirty="0"/>
              <a:t> paragraphs at the end of a patent</a:t>
            </a:r>
          </a:p>
          <a:p>
            <a:endParaRPr lang="en-US" baseline="0" dirty="0"/>
          </a:p>
          <a:p>
            <a:pPr eaLnBrk="1" hangingPunct="1"/>
            <a:r>
              <a:rPr lang="en-US" altLang="en-US" sz="1600" dirty="0">
                <a:ea typeface="ＭＳ Ｐゴシック" pitchFamily="34" charset="-128"/>
              </a:rPr>
              <a:t>Claims establish the “metes and bounds” of a patent.  They define the scope of the invention. </a:t>
            </a:r>
            <a:endParaRPr lang="en-US" altLang="en-US" sz="1600" baseline="30000" dirty="0">
              <a:ea typeface="ＭＳ Ｐゴシック" pitchFamily="34" charset="-128"/>
            </a:endParaRPr>
          </a:p>
          <a:p>
            <a:pPr lvl="1" eaLnBrk="1" hangingPunct="1"/>
            <a:r>
              <a:rPr lang="en-US" altLang="en-US" sz="1600" dirty="0">
                <a:ea typeface="ＭＳ Ｐゴシック" pitchFamily="34" charset="-128"/>
              </a:rPr>
              <a:t>Systems or methods that are within the claims infringe.</a:t>
            </a:r>
          </a:p>
          <a:p>
            <a:pPr lvl="1" eaLnBrk="1" hangingPunct="1"/>
            <a:r>
              <a:rPr lang="en-US" altLang="en-US" sz="1600" dirty="0">
                <a:ea typeface="ＭＳ Ｐゴシック" pitchFamily="34" charset="-128"/>
              </a:rPr>
              <a:t>Systems or methods that are outside the claims do not infringe.</a:t>
            </a:r>
          </a:p>
          <a:p>
            <a:endParaRPr lang="en-US" dirty="0"/>
          </a:p>
        </p:txBody>
      </p:sp>
      <p:sp>
        <p:nvSpPr>
          <p:cNvPr id="4" name="Slide Number Placeholder 3"/>
          <p:cNvSpPr>
            <a:spLocks noGrp="1"/>
          </p:cNvSpPr>
          <p:nvPr>
            <p:ph type="sldNum" sz="quarter" idx="10"/>
          </p:nvPr>
        </p:nvSpPr>
        <p:spPr/>
        <p:txBody>
          <a:bodyPr/>
          <a:lstStyle/>
          <a:p>
            <a:fld id="{61B0E8A5-2166-460B-AB63-A3A340582742}" type="slidenum">
              <a:rPr lang="en-US" smtClean="0"/>
              <a:t>22</a:t>
            </a:fld>
            <a:endParaRPr lang="en-US"/>
          </a:p>
        </p:txBody>
      </p:sp>
    </p:spTree>
    <p:extLst>
      <p:ext uri="{BB962C8B-B14F-4D97-AF65-F5344CB8AC3E}">
        <p14:creationId xmlns:p14="http://schemas.microsoft.com/office/powerpoint/2010/main" val="3738125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6017BE40-B3C5-4061-899B-9D5AF1C05559}" type="datetimeFigureOut">
              <a:rPr lang="en-US" smtClean="0"/>
              <a:t>10/23/2018</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66B2228-0EF1-419B-9A60-5CA8A38CB3D9}" type="slidenum">
              <a:rPr lang="en-US" smtClean="0"/>
              <a:t>‹#›</a:t>
            </a:fld>
            <a:endParaRPr lang="en-US"/>
          </a:p>
        </p:txBody>
      </p:sp>
    </p:spTree>
    <p:extLst>
      <p:ext uri="{BB962C8B-B14F-4D97-AF65-F5344CB8AC3E}">
        <p14:creationId xmlns:p14="http://schemas.microsoft.com/office/powerpoint/2010/main" val="276197806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17BE40-B3C5-4061-899B-9D5AF1C05559}"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B2228-0EF1-419B-9A60-5CA8A38CB3D9}" type="slidenum">
              <a:rPr lang="en-US" smtClean="0"/>
              <a:t>‹#›</a:t>
            </a:fld>
            <a:endParaRPr lang="en-US"/>
          </a:p>
        </p:txBody>
      </p:sp>
    </p:spTree>
    <p:extLst>
      <p:ext uri="{BB962C8B-B14F-4D97-AF65-F5344CB8AC3E}">
        <p14:creationId xmlns:p14="http://schemas.microsoft.com/office/powerpoint/2010/main" val="42596207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17BE40-B3C5-4061-899B-9D5AF1C05559}"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B2228-0EF1-419B-9A60-5CA8A38CB3D9}" type="slidenum">
              <a:rPr lang="en-US" smtClean="0"/>
              <a:t>‹#›</a:t>
            </a:fld>
            <a:endParaRPr lang="en-US"/>
          </a:p>
        </p:txBody>
      </p:sp>
    </p:spTree>
    <p:extLst>
      <p:ext uri="{BB962C8B-B14F-4D97-AF65-F5344CB8AC3E}">
        <p14:creationId xmlns:p14="http://schemas.microsoft.com/office/powerpoint/2010/main" val="3036395103"/>
      </p:ext>
    </p:extLst>
  </p:cSld>
  <p:clrMapOvr>
    <a:masterClrMapping/>
  </p:clrMapOvr>
  <p:hf sldNum="0" hdr="0" ft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17BE40-B3C5-4061-899B-9D5AF1C05559}"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B2228-0EF1-419B-9A60-5CA8A38CB3D9}" type="slidenum">
              <a:rPr lang="en-US" smtClean="0"/>
              <a:t>‹#›</a:t>
            </a:fld>
            <a:endParaRPr lang="en-US"/>
          </a:p>
        </p:txBody>
      </p:sp>
    </p:spTree>
    <p:extLst>
      <p:ext uri="{BB962C8B-B14F-4D97-AF65-F5344CB8AC3E}">
        <p14:creationId xmlns:p14="http://schemas.microsoft.com/office/powerpoint/2010/main" val="513396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17BE40-B3C5-4061-899B-9D5AF1C05559}"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B2228-0EF1-419B-9A60-5CA8A38CB3D9}" type="slidenum">
              <a:rPr lang="en-US" smtClean="0"/>
              <a:t>‹#›</a:t>
            </a:fld>
            <a:endParaRPr lang="en-US"/>
          </a:p>
        </p:txBody>
      </p:sp>
    </p:spTree>
    <p:extLst>
      <p:ext uri="{BB962C8B-B14F-4D97-AF65-F5344CB8AC3E}">
        <p14:creationId xmlns:p14="http://schemas.microsoft.com/office/powerpoint/2010/main" val="1416007118"/>
      </p:ext>
    </p:extLst>
  </p:cSld>
  <p:clrMapOvr>
    <a:masterClrMapping/>
  </p:clrMapOvr>
  <p:hf sldNum="0" hdr="0" ft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17BE40-B3C5-4061-899B-9D5AF1C05559}"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B2228-0EF1-419B-9A60-5CA8A38CB3D9}" type="slidenum">
              <a:rPr lang="en-US" smtClean="0"/>
              <a:t>‹#›</a:t>
            </a:fld>
            <a:endParaRPr lang="en-US"/>
          </a:p>
        </p:txBody>
      </p:sp>
    </p:spTree>
    <p:extLst>
      <p:ext uri="{BB962C8B-B14F-4D97-AF65-F5344CB8AC3E}">
        <p14:creationId xmlns:p14="http://schemas.microsoft.com/office/powerpoint/2010/main" val="79977808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17BE40-B3C5-4061-899B-9D5AF1C05559}" type="datetimeFigureOut">
              <a:rPr lang="en-US" smtClean="0"/>
              <a:t>10/23/2018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6B2228-0EF1-419B-9A60-5CA8A38CB3D9}" type="slidenum">
              <a:rPr lang="en-US" smtClean="0"/>
              <a:t>‹#›</a:t>
            </a:fld>
            <a:endParaRPr lang="en-US"/>
          </a:p>
        </p:txBody>
      </p:sp>
    </p:spTree>
    <p:extLst>
      <p:ext uri="{BB962C8B-B14F-4D97-AF65-F5344CB8AC3E}">
        <p14:creationId xmlns:p14="http://schemas.microsoft.com/office/powerpoint/2010/main" val="227238881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17BE40-B3C5-4061-899B-9D5AF1C05559}" type="datetimeFigureOut">
              <a:rPr lang="en-US" smtClean="0"/>
              <a:t>10/23/2018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6B2228-0EF1-419B-9A60-5CA8A38CB3D9}" type="slidenum">
              <a:rPr lang="en-US" smtClean="0"/>
              <a:t>‹#›</a:t>
            </a:fld>
            <a:endParaRPr lang="en-US"/>
          </a:p>
        </p:txBody>
      </p:sp>
    </p:spTree>
    <p:extLst>
      <p:ext uri="{BB962C8B-B14F-4D97-AF65-F5344CB8AC3E}">
        <p14:creationId xmlns:p14="http://schemas.microsoft.com/office/powerpoint/2010/main" val="21370347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17BE40-B3C5-4061-899B-9D5AF1C05559}" type="datetimeFigureOut">
              <a:rPr lang="en-US" smtClean="0"/>
              <a:t>10/23/2018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6B2228-0EF1-419B-9A60-5CA8A38CB3D9}" type="slidenum">
              <a:rPr lang="en-US" smtClean="0"/>
              <a:t>‹#›</a:t>
            </a:fld>
            <a:endParaRPr lang="en-US"/>
          </a:p>
        </p:txBody>
      </p:sp>
    </p:spTree>
    <p:extLst>
      <p:ext uri="{BB962C8B-B14F-4D97-AF65-F5344CB8AC3E}">
        <p14:creationId xmlns:p14="http://schemas.microsoft.com/office/powerpoint/2010/main" val="151425801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6017BE40-B3C5-4061-899B-9D5AF1C05559}"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66B2228-0EF1-419B-9A60-5CA8A38CB3D9}" type="slidenum">
              <a:rPr lang="en-US" smtClean="0"/>
              <a:t>‹#›</a:t>
            </a:fld>
            <a:endParaRPr lang="en-US"/>
          </a:p>
        </p:txBody>
      </p:sp>
    </p:spTree>
    <p:extLst>
      <p:ext uri="{BB962C8B-B14F-4D97-AF65-F5344CB8AC3E}">
        <p14:creationId xmlns:p14="http://schemas.microsoft.com/office/powerpoint/2010/main" val="318871231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6017BE40-B3C5-4061-899B-9D5AF1C05559}" type="datetimeFigureOut">
              <a:rPr lang="en-US" smtClean="0"/>
              <a:t>10/23/2018</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66B2228-0EF1-419B-9A60-5CA8A38CB3D9}" type="slidenum">
              <a:rPr lang="en-US" smtClean="0"/>
              <a:t>‹#›</a:t>
            </a:fld>
            <a:endParaRPr lang="en-US"/>
          </a:p>
        </p:txBody>
      </p:sp>
    </p:spTree>
    <p:extLst>
      <p:ext uri="{BB962C8B-B14F-4D97-AF65-F5344CB8AC3E}">
        <p14:creationId xmlns:p14="http://schemas.microsoft.com/office/powerpoint/2010/main" val="1580116877"/>
      </p:ext>
    </p:extLst>
  </p:cSld>
  <p:clrMapOvr>
    <a:overrideClrMapping bg1="lt1" tx1="dk1" bg2="lt2" tx2="dk2" accent1="accent1" accent2="accent2" accent3="accent3" accent4="accent4" accent5="accent5" accent6="accent6" hlink="hlink" folHlink="folHlink"/>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6017BE40-B3C5-4061-899B-9D5AF1C05559}" type="datetimeFigureOut">
              <a:rPr lang="en-US" smtClean="0"/>
              <a:t>10/23/2018</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66B2228-0EF1-419B-9A60-5CA8A38CB3D9}" type="slidenum">
              <a:rPr lang="en-US" smtClean="0"/>
              <a:t>‹#›</a:t>
            </a:fld>
            <a:endParaRPr lang="en-US"/>
          </a:p>
        </p:txBody>
      </p:sp>
    </p:spTree>
    <p:extLst>
      <p:ext uri="{BB962C8B-B14F-4D97-AF65-F5344CB8AC3E}">
        <p14:creationId xmlns:p14="http://schemas.microsoft.com/office/powerpoint/2010/main" val="844961691"/>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lawyersandsettlements.com/blog/tag/coca-cola" TargetMode="Externa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hyperlink" Target="http://theonlyjaiden.blogspot.com/2012/02/sneaker-of-day-christian-louboutin.html" TargetMode="Externa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emf"/></Relationships>
</file>

<file path=ppt/slides/_rels/slide2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emf"/></Relationships>
</file>

<file path=ppt/slides/_rels/slide3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emf"/></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hyperlink" Target="http://asimplejew.blogspot.com/2006/06/goldfish-sensitivity.html" TargetMode="External"/><Relationship Id="rId7" Type="http://schemas.openxmlformats.org/officeDocument/2006/relationships/hyperlink" Target="https://commons.wikimedia.org/wiki/File:Toblerone-Split.jpg" TargetMode="External"/><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3.jpg"/><Relationship Id="rId11" Type="http://schemas.openxmlformats.org/officeDocument/2006/relationships/hyperlink" Target="http://surefoodsliving.com/2015/10/gluten-free-halloween-candy-quick-list-2015/" TargetMode="External"/><Relationship Id="rId5" Type="http://schemas.openxmlformats.org/officeDocument/2006/relationships/hyperlink" Target="http://cdlprojects.com/feed/685" TargetMode="External"/><Relationship Id="rId10" Type="http://schemas.openxmlformats.org/officeDocument/2006/relationships/image" Target="../media/image55.jpg"/><Relationship Id="rId4" Type="http://schemas.openxmlformats.org/officeDocument/2006/relationships/image" Target="../media/image52.jpg"/><Relationship Id="rId9" Type="http://schemas.openxmlformats.org/officeDocument/2006/relationships/hyperlink" Target="http://olgaydaniel.blogspot.com/2011/09/bebidas-ofertas-hasta-agotar-stock.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hyperlink" Target="http://ipkitten.blogspot.com/2011/11/letter-from-amerikat-tiffany-sees-blue.html" TargetMode="External"/><Relationship Id="rId7" Type="http://schemas.openxmlformats.org/officeDocument/2006/relationships/hyperlink" Target="http://www.pngall.com/john-deere-png" TargetMode="External"/><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diy.stackexchange.com/questions/9240/what-is-the-best-way-to-drywall-a-basement-staircase" TargetMode="External"/><Relationship Id="rId4" Type="http://schemas.openxmlformats.org/officeDocument/2006/relationships/image" Target="../media/image59.jpg"/><Relationship Id="rId9" Type="http://schemas.openxmlformats.org/officeDocument/2006/relationships/hyperlink" Target="https://commons.wikimedia.org/wiki/File:UPS_Truck.jpg"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en.wikipedia.org/wiki/Logo_of_NBC" TargetMode="External"/><Relationship Id="rId7" Type="http://schemas.openxmlformats.org/officeDocument/2006/relationships/hyperlink" Target="http://www.vinividivinvi.com/2011/06/escenas-en-mcdonalds.html" TargetMode="Externa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www.unabrevehistoria.com/2008/09/cinco-estrellas-un-rugido.html" TargetMode="External"/><Relationship Id="rId10" Type="http://schemas.openxmlformats.org/officeDocument/2006/relationships/hyperlink" Target="https://jackbrummet.blogspot.com/2006_10_01_archive.html" TargetMode="External"/><Relationship Id="rId4" Type="http://schemas.openxmlformats.org/officeDocument/2006/relationships/image" Target="../media/image63.jpg"/><Relationship Id="rId9" Type="http://schemas.openxmlformats.org/officeDocument/2006/relationships/image" Target="../media/image66.jpg"/></Relationships>
</file>

<file path=ppt/slides/_rels/slide44.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7.jpg"/><Relationship Id="rId7"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ipkitten.blogspot.com/2011/02/all-dough-and-no-play.html" TargetMode="External"/><Relationship Id="rId5" Type="http://schemas.openxmlformats.org/officeDocument/2006/relationships/image" Target="../media/image68.jpg"/><Relationship Id="rId4" Type="http://schemas.openxmlformats.org/officeDocument/2006/relationships/hyperlink" Target="http://the1709blog.blogspot.com/2013/01/verizon-six-strikes-and-piracy.html" TargetMode="External"/><Relationship Id="rId9" Type="http://schemas.openxmlformats.org/officeDocument/2006/relationships/hyperlink" Target="http://blog.aleh.com.br/"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zanastate.blogspot.com/2010/04/beyonce-naughty-girl.html" TargetMode="External"/><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hyperlink" Target="http://www.heckofabunch.com/2011_09_01_archive.html" TargetMode="External"/><Relationship Id="rId4" Type="http://schemas.openxmlformats.org/officeDocument/2006/relationships/image" Target="../media/image72.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en.wikipedia.org/wiki/Operations_security_(OPSEC)" TargetMode="External"/><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openclipart.org/detail/202446/usa-map-silhouette"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facebook.com/gtipso/" TargetMode="External"/><Relationship Id="rId2" Type="http://schemas.openxmlformats.org/officeDocument/2006/relationships/hyperlink" Target="http://www.ipcareershowcase.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commons.wikimedia.org/wiki/File:Tesla_auto_bots.jpg"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Intellectual Property Overview	</a:t>
            </a:r>
          </a:p>
        </p:txBody>
      </p:sp>
      <p:sp>
        <p:nvSpPr>
          <p:cNvPr id="3" name="Subtitle 2"/>
          <p:cNvSpPr>
            <a:spLocks noGrp="1"/>
          </p:cNvSpPr>
          <p:nvPr>
            <p:ph type="subTitle" idx="1"/>
          </p:nvPr>
        </p:nvSpPr>
        <p:spPr/>
        <p:txBody>
          <a:bodyPr>
            <a:normAutofit/>
          </a:bodyPr>
          <a:lstStyle/>
          <a:p>
            <a:r>
              <a:rPr lang="en-US" dirty="0"/>
              <a:t>Jessica A. Keesee</a:t>
            </a:r>
          </a:p>
          <a:p>
            <a:r>
              <a:rPr lang="en-US" dirty="0"/>
              <a:t>Meunier Carlin &amp; Curfman</a:t>
            </a:r>
          </a:p>
        </p:txBody>
      </p:sp>
    </p:spTree>
    <p:extLst>
      <p:ext uri="{BB962C8B-B14F-4D97-AF65-F5344CB8AC3E}">
        <p14:creationId xmlns:p14="http://schemas.microsoft.com/office/powerpoint/2010/main" val="4128854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C1B96-A100-49E5-96BE-D66CFACD3A81}"/>
              </a:ext>
            </a:extLst>
          </p:cNvPr>
          <p:cNvSpPr>
            <a:spLocks noGrp="1"/>
          </p:cNvSpPr>
          <p:nvPr>
            <p:ph type="title"/>
          </p:nvPr>
        </p:nvSpPr>
        <p:spPr/>
        <p:txBody>
          <a:bodyPr/>
          <a:lstStyle/>
          <a:p>
            <a:r>
              <a:rPr lang="en-US" dirty="0"/>
              <a:t>Design Patent</a:t>
            </a:r>
          </a:p>
        </p:txBody>
      </p:sp>
      <p:sp>
        <p:nvSpPr>
          <p:cNvPr id="3" name="Content Placeholder 2">
            <a:extLst>
              <a:ext uri="{FF2B5EF4-FFF2-40B4-BE49-F238E27FC236}">
                <a16:creationId xmlns:a16="http://schemas.microsoft.com/office/drawing/2014/main" id="{CD5E344C-B334-4EAE-8D2F-B8219ED263C3}"/>
              </a:ext>
            </a:extLst>
          </p:cNvPr>
          <p:cNvSpPr>
            <a:spLocks noGrp="1"/>
          </p:cNvSpPr>
          <p:nvPr>
            <p:ph idx="1"/>
          </p:nvPr>
        </p:nvSpPr>
        <p:spPr>
          <a:xfrm>
            <a:off x="676656" y="2011680"/>
            <a:ext cx="5922263" cy="3766185"/>
          </a:xfrm>
        </p:spPr>
        <p:txBody>
          <a:bodyPr>
            <a:normAutofit/>
          </a:bodyPr>
          <a:lstStyle/>
          <a:p>
            <a:r>
              <a:rPr lang="en-US" sz="2800" dirty="0"/>
              <a:t>Protects the way a product or article looks, the ornamental expression</a:t>
            </a:r>
          </a:p>
        </p:txBody>
      </p:sp>
      <p:pic>
        <p:nvPicPr>
          <p:cNvPr id="5" name="Picture 4">
            <a:extLst>
              <a:ext uri="{FF2B5EF4-FFF2-40B4-BE49-F238E27FC236}">
                <a16:creationId xmlns:a16="http://schemas.microsoft.com/office/drawing/2014/main" id="{0D3FFF26-C467-4CBD-8D0E-C8B23813F97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37120" y="923925"/>
            <a:ext cx="3810000" cy="3943350"/>
          </a:xfrm>
          <a:prstGeom prst="rect">
            <a:avLst/>
          </a:prstGeom>
        </p:spPr>
      </p:pic>
      <p:pic>
        <p:nvPicPr>
          <p:cNvPr id="8" name="Picture 7">
            <a:extLst>
              <a:ext uri="{FF2B5EF4-FFF2-40B4-BE49-F238E27FC236}">
                <a16:creationId xmlns:a16="http://schemas.microsoft.com/office/drawing/2014/main" id="{B379A1FA-6D24-4D15-AD77-9CB8BCD6431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489960" y="3899456"/>
            <a:ext cx="3528060" cy="1601627"/>
          </a:xfrm>
          <a:prstGeom prst="rect">
            <a:avLst/>
          </a:prstGeom>
        </p:spPr>
      </p:pic>
    </p:spTree>
    <p:extLst>
      <p:ext uri="{BB962C8B-B14F-4D97-AF65-F5344CB8AC3E}">
        <p14:creationId xmlns:p14="http://schemas.microsoft.com/office/powerpoint/2010/main" val="2602934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16AFD-6081-42A2-B493-87669114A236}"/>
              </a:ext>
            </a:extLst>
          </p:cNvPr>
          <p:cNvSpPr>
            <a:spLocks noGrp="1"/>
          </p:cNvSpPr>
          <p:nvPr>
            <p:ph type="title"/>
          </p:nvPr>
        </p:nvSpPr>
        <p:spPr/>
        <p:txBody>
          <a:bodyPr/>
          <a:lstStyle/>
          <a:p>
            <a:r>
              <a:rPr lang="en-US" dirty="0"/>
              <a:t>Plant Patent</a:t>
            </a:r>
          </a:p>
        </p:txBody>
      </p:sp>
      <p:sp>
        <p:nvSpPr>
          <p:cNvPr id="3" name="Content Placeholder 2">
            <a:extLst>
              <a:ext uri="{FF2B5EF4-FFF2-40B4-BE49-F238E27FC236}">
                <a16:creationId xmlns:a16="http://schemas.microsoft.com/office/drawing/2014/main" id="{71D93298-8CE3-4130-8D68-AD3625CCC96D}"/>
              </a:ext>
            </a:extLst>
          </p:cNvPr>
          <p:cNvSpPr>
            <a:spLocks noGrp="1"/>
          </p:cNvSpPr>
          <p:nvPr>
            <p:ph idx="1"/>
          </p:nvPr>
        </p:nvSpPr>
        <p:spPr>
          <a:xfrm>
            <a:off x="676657" y="2011680"/>
            <a:ext cx="5556504" cy="3766185"/>
          </a:xfrm>
        </p:spPr>
        <p:txBody>
          <a:bodyPr>
            <a:normAutofit/>
          </a:bodyPr>
          <a:lstStyle/>
          <a:p>
            <a:r>
              <a:rPr lang="en-US" sz="2800" dirty="0"/>
              <a:t>Protects newly invented strains of asexually reproducing flowering plants, fruit trees, and other hybrid plants.</a:t>
            </a:r>
          </a:p>
        </p:txBody>
      </p:sp>
      <p:pic>
        <p:nvPicPr>
          <p:cNvPr id="5" name="Picture 4">
            <a:extLst>
              <a:ext uri="{FF2B5EF4-FFF2-40B4-BE49-F238E27FC236}">
                <a16:creationId xmlns:a16="http://schemas.microsoft.com/office/drawing/2014/main" id="{875189B9-E17E-463E-AFF7-5B4BBA3D7627}"/>
              </a:ext>
            </a:extLst>
          </p:cNvPr>
          <p:cNvPicPr>
            <a:picLocks noChangeAspect="1"/>
          </p:cNvPicPr>
          <p:nvPr/>
        </p:nvPicPr>
        <p:blipFill>
          <a:blip r:embed="rId2"/>
          <a:stretch>
            <a:fillRect/>
          </a:stretch>
        </p:blipFill>
        <p:spPr>
          <a:xfrm>
            <a:off x="7806690" y="1328632"/>
            <a:ext cx="2400300" cy="4200525"/>
          </a:xfrm>
          <a:prstGeom prst="rect">
            <a:avLst/>
          </a:prstGeom>
        </p:spPr>
      </p:pic>
    </p:spTree>
    <p:extLst>
      <p:ext uri="{BB962C8B-B14F-4D97-AF65-F5344CB8AC3E}">
        <p14:creationId xmlns:p14="http://schemas.microsoft.com/office/powerpoint/2010/main" val="672470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1277016"/>
          </a:xfrm>
        </p:spPr>
        <p:txBody>
          <a:bodyPr/>
          <a:lstStyle/>
          <a:p>
            <a:r>
              <a:rPr lang="en-US" dirty="0"/>
              <a:t>Provisional Patent Applications</a:t>
            </a:r>
          </a:p>
        </p:txBody>
      </p:sp>
      <p:sp>
        <p:nvSpPr>
          <p:cNvPr id="3" name="Content Placeholder 2"/>
          <p:cNvSpPr>
            <a:spLocks noGrp="1"/>
          </p:cNvSpPr>
          <p:nvPr>
            <p:ph idx="1"/>
          </p:nvPr>
        </p:nvSpPr>
        <p:spPr>
          <a:xfrm>
            <a:off x="1145649" y="1673352"/>
            <a:ext cx="9872871" cy="4581144"/>
          </a:xfrm>
        </p:spPr>
        <p:txBody>
          <a:bodyPr>
            <a:normAutofit/>
          </a:bodyPr>
          <a:lstStyle/>
          <a:p>
            <a:pPr lvl="1">
              <a:lnSpc>
                <a:spcPct val="75000"/>
              </a:lnSpc>
              <a:spcBef>
                <a:spcPts val="1000"/>
              </a:spcBef>
              <a:buFont typeface="Arial" panose="020B0604020202020204" pitchFamily="34" charset="0"/>
              <a:buChar char="•"/>
            </a:pPr>
            <a:r>
              <a:rPr lang="en-US" dirty="0"/>
              <a:t>Place holder application - used to establish priority date for material disclosed</a:t>
            </a:r>
          </a:p>
          <a:p>
            <a:pPr marL="914400" lvl="2">
              <a:lnSpc>
                <a:spcPct val="75000"/>
              </a:lnSpc>
              <a:spcBef>
                <a:spcPts val="1000"/>
              </a:spcBef>
              <a:buFont typeface="Arial" panose="020B0604020202020204" pitchFamily="34" charset="0"/>
              <a:buChar char="•"/>
            </a:pPr>
            <a:r>
              <a:rPr lang="en-US" dirty="0"/>
              <a:t>Priority date = date filed</a:t>
            </a:r>
          </a:p>
          <a:p>
            <a:pPr lvl="1">
              <a:lnSpc>
                <a:spcPct val="75000"/>
              </a:lnSpc>
              <a:spcBef>
                <a:spcPts val="1000"/>
              </a:spcBef>
              <a:buFont typeface="Arial" panose="020B0604020202020204" pitchFamily="34" charset="0"/>
              <a:buChar char="•"/>
            </a:pPr>
            <a:r>
              <a:rPr lang="en-US" dirty="0"/>
              <a:t>Not published unless converted to a non-provisional</a:t>
            </a:r>
          </a:p>
          <a:p>
            <a:pPr lvl="1">
              <a:lnSpc>
                <a:spcPct val="75000"/>
              </a:lnSpc>
              <a:spcBef>
                <a:spcPts val="1000"/>
              </a:spcBef>
              <a:buFont typeface="Arial" panose="020B0604020202020204" pitchFamily="34" charset="0"/>
              <a:buChar char="•"/>
            </a:pPr>
            <a:r>
              <a:rPr lang="en-US" dirty="0"/>
              <a:t>1 year to convert to non-provisional</a:t>
            </a:r>
          </a:p>
          <a:p>
            <a:pPr lvl="1">
              <a:lnSpc>
                <a:spcPct val="75000"/>
              </a:lnSpc>
              <a:spcBef>
                <a:spcPts val="1000"/>
              </a:spcBef>
              <a:buFont typeface="Arial" panose="020B0604020202020204" pitchFamily="34" charset="0"/>
              <a:buChar char="•"/>
            </a:pPr>
            <a:r>
              <a:rPr lang="en-US" dirty="0"/>
              <a:t>Not examined by the </a:t>
            </a:r>
            <a:r>
              <a:rPr lang="en-US" dirty="0" err="1"/>
              <a:t>USPTO</a:t>
            </a:r>
            <a:endParaRPr lang="en-US" dirty="0"/>
          </a:p>
          <a:p>
            <a:pPr lvl="1">
              <a:lnSpc>
                <a:spcPct val="75000"/>
              </a:lnSpc>
              <a:spcBef>
                <a:spcPts val="1000"/>
              </a:spcBef>
              <a:buFont typeface="Arial" panose="020B0604020202020204" pitchFamily="34" charset="0"/>
              <a:buChar char="•"/>
            </a:pPr>
            <a:r>
              <a:rPr lang="en-US" i="1" dirty="0"/>
              <a:t>When to file </a:t>
            </a:r>
            <a:r>
              <a:rPr lang="en-US" dirty="0"/>
              <a:t>– before public disclosure (conference presentation, poster session, department seminar, sponsors/investors, collaborators, competitors)</a:t>
            </a:r>
          </a:p>
          <a:p>
            <a:pPr lvl="1">
              <a:lnSpc>
                <a:spcPct val="75000"/>
              </a:lnSpc>
              <a:spcBef>
                <a:spcPts val="1000"/>
              </a:spcBef>
              <a:buFont typeface="Arial" panose="020B0604020202020204" pitchFamily="34" charset="0"/>
              <a:buChar char="•"/>
            </a:pPr>
            <a:r>
              <a:rPr lang="en-US" i="1" dirty="0"/>
              <a:t>When to file </a:t>
            </a:r>
            <a:r>
              <a:rPr lang="en-US" dirty="0"/>
              <a:t>– once have reduced their invention to practice (or have a good plan for how to reduce their invention to practice), but plan to continue working on it over the next year</a:t>
            </a:r>
          </a:p>
        </p:txBody>
      </p:sp>
    </p:spTree>
    <p:extLst>
      <p:ext uri="{BB962C8B-B14F-4D97-AF65-F5344CB8AC3E}">
        <p14:creationId xmlns:p14="http://schemas.microsoft.com/office/powerpoint/2010/main" val="3372660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 of a Patent Application</a:t>
            </a:r>
          </a:p>
        </p:txBody>
      </p:sp>
      <p:sp>
        <p:nvSpPr>
          <p:cNvPr id="3" name="Content Placeholder 2"/>
          <p:cNvSpPr>
            <a:spLocks noGrp="1"/>
          </p:cNvSpPr>
          <p:nvPr>
            <p:ph idx="1"/>
          </p:nvPr>
        </p:nvSpPr>
        <p:spPr/>
        <p:txBody>
          <a:bodyPr>
            <a:normAutofit fontScale="85000" lnSpcReduction="20000"/>
          </a:bodyPr>
          <a:lstStyle/>
          <a:p>
            <a:r>
              <a:rPr lang="en-US" dirty="0"/>
              <a:t>Brief abstract (150 words)</a:t>
            </a:r>
          </a:p>
          <a:p>
            <a:pPr marL="457200" lvl="1" indent="-182880">
              <a:buFont typeface="Arial" panose="020B0604020202020204" pitchFamily="34" charset="0"/>
              <a:buChar char="•"/>
            </a:pPr>
            <a:r>
              <a:rPr lang="en-US" dirty="0"/>
              <a:t>concise summary of your invention</a:t>
            </a:r>
          </a:p>
          <a:p>
            <a:r>
              <a:rPr lang="en-US" dirty="0"/>
              <a:t>Drawings (if any)</a:t>
            </a:r>
          </a:p>
          <a:p>
            <a:pPr marL="457200" lvl="1" indent="-182880">
              <a:buFont typeface="Arial" panose="020B0604020202020204" pitchFamily="34" charset="0"/>
              <a:buChar char="•"/>
            </a:pPr>
            <a:r>
              <a:rPr lang="en-US" dirty="0"/>
              <a:t>Illustrations of the general concept of the invention, specific embodiments, variations, prior/existing technology</a:t>
            </a:r>
          </a:p>
          <a:p>
            <a:r>
              <a:rPr lang="en-US" dirty="0"/>
              <a:t>Descriptive specification</a:t>
            </a:r>
          </a:p>
          <a:p>
            <a:pPr marL="457200" lvl="1" indent="-182880">
              <a:buFont typeface="Arial" panose="020B0604020202020204" pitchFamily="34" charset="0"/>
              <a:buChar char="•"/>
            </a:pPr>
            <a:r>
              <a:rPr lang="en-US" dirty="0"/>
              <a:t>“Written description” requirement - clearly convey the information that an applicant regards as the invention</a:t>
            </a:r>
          </a:p>
          <a:p>
            <a:pPr marL="457200" lvl="1" indent="-182880">
              <a:buFont typeface="Arial" panose="020B0604020202020204" pitchFamily="34" charset="0"/>
              <a:buChar char="•"/>
            </a:pPr>
            <a:r>
              <a:rPr lang="en-US" dirty="0"/>
              <a:t>“Enablement” requirement – invention described in sufficient detail to allow a similarly skilled person to reproduce the invention without undue efforts</a:t>
            </a:r>
          </a:p>
          <a:p>
            <a:r>
              <a:rPr lang="en-US" dirty="0"/>
              <a:t>Numbered listing of claims</a:t>
            </a:r>
          </a:p>
          <a:p>
            <a:pPr marL="457200" lvl="1" indent="-182880">
              <a:buFont typeface="Arial" panose="020B0604020202020204" pitchFamily="34" charset="0"/>
              <a:buChar char="•"/>
            </a:pPr>
            <a:r>
              <a:rPr lang="en-US" dirty="0"/>
              <a:t>Define the metes and bounds of the protection offered by the utility patent</a:t>
            </a:r>
          </a:p>
          <a:p>
            <a:pPr marL="457200" lvl="1" indent="-182880">
              <a:buFont typeface="Arial" panose="020B0604020202020204" pitchFamily="34" charset="0"/>
              <a:buChar char="•"/>
            </a:pPr>
            <a:r>
              <a:rPr lang="en-US" dirty="0"/>
              <a:t>Broad v Indefinite</a:t>
            </a:r>
          </a:p>
        </p:txBody>
      </p:sp>
    </p:spTree>
    <p:extLst>
      <p:ext uri="{BB962C8B-B14F-4D97-AF65-F5344CB8AC3E}">
        <p14:creationId xmlns:p14="http://schemas.microsoft.com/office/powerpoint/2010/main" val="922924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3813387" cy="1450757"/>
          </a:xfrm>
        </p:spPr>
        <p:txBody>
          <a:bodyPr>
            <a:normAutofit/>
          </a:bodyPr>
          <a:lstStyle/>
          <a:p>
            <a:r>
              <a:rPr lang="en-US" dirty="0"/>
              <a:t>Utility Patent</a:t>
            </a:r>
          </a:p>
        </p:txBody>
      </p:sp>
      <p:pic>
        <p:nvPicPr>
          <p:cNvPr id="5" name="Picture 4"/>
          <p:cNvPicPr>
            <a:picLocks noChangeAspect="1"/>
          </p:cNvPicPr>
          <p:nvPr/>
        </p:nvPicPr>
        <p:blipFill rotWithShape="1">
          <a:blip r:embed="rId2"/>
          <a:srcRect t="6730"/>
          <a:stretch/>
        </p:blipFill>
        <p:spPr>
          <a:xfrm>
            <a:off x="5101002" y="426720"/>
            <a:ext cx="4821253" cy="6110393"/>
          </a:xfrm>
          <a:prstGeom prst="rect">
            <a:avLst/>
          </a:prstGeom>
        </p:spPr>
      </p:pic>
    </p:spTree>
    <p:extLst>
      <p:ext uri="{BB962C8B-B14F-4D97-AF65-F5344CB8AC3E}">
        <p14:creationId xmlns:p14="http://schemas.microsoft.com/office/powerpoint/2010/main" val="2541697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470" y="77660"/>
            <a:ext cx="10772775" cy="1658198"/>
          </a:xfrm>
        </p:spPr>
        <p:txBody>
          <a:bodyPr/>
          <a:lstStyle/>
          <a:p>
            <a:r>
              <a:rPr lang="en-US" dirty="0"/>
              <a:t>Utility Patent</a:t>
            </a:r>
          </a:p>
        </p:txBody>
      </p:sp>
      <p:pic>
        <p:nvPicPr>
          <p:cNvPr id="4" name="Picture 3"/>
          <p:cNvPicPr>
            <a:picLocks noChangeAspect="1"/>
          </p:cNvPicPr>
          <p:nvPr/>
        </p:nvPicPr>
        <p:blipFill>
          <a:blip r:embed="rId3"/>
          <a:stretch>
            <a:fillRect/>
          </a:stretch>
        </p:blipFill>
        <p:spPr>
          <a:xfrm>
            <a:off x="2743412" y="1447596"/>
            <a:ext cx="6546892" cy="5146518"/>
          </a:xfrm>
          <a:prstGeom prst="rect">
            <a:avLst/>
          </a:prstGeom>
        </p:spPr>
      </p:pic>
      <p:cxnSp>
        <p:nvCxnSpPr>
          <p:cNvPr id="8" name="Straight Arrow Connector 7"/>
          <p:cNvCxnSpPr/>
          <p:nvPr/>
        </p:nvCxnSpPr>
        <p:spPr>
          <a:xfrm flipH="1" flipV="1">
            <a:off x="9180746" y="1621020"/>
            <a:ext cx="1470219" cy="748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9180746" y="1843212"/>
            <a:ext cx="1470219" cy="748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8555194" y="2803956"/>
            <a:ext cx="1470219" cy="748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154862" y="2282883"/>
            <a:ext cx="1588550" cy="1171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147514" y="3036604"/>
            <a:ext cx="1588550" cy="1171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143000" y="3373993"/>
            <a:ext cx="1588550" cy="1171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143000" y="4582931"/>
            <a:ext cx="1588550" cy="1171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518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Abstract</a:t>
            </a:r>
          </a:p>
        </p:txBody>
      </p:sp>
      <p:sp>
        <p:nvSpPr>
          <p:cNvPr id="3" name="Content Placeholder 2"/>
          <p:cNvSpPr>
            <a:spLocks noGrp="1"/>
          </p:cNvSpPr>
          <p:nvPr>
            <p:ph idx="1"/>
          </p:nvPr>
        </p:nvSpPr>
        <p:spPr/>
        <p:txBody>
          <a:bodyPr>
            <a:normAutofit/>
          </a:bodyPr>
          <a:lstStyle/>
          <a:p>
            <a:r>
              <a:rPr lang="en-US" dirty="0"/>
              <a:t>US 8,998,922 - Locking cap release mechanism</a:t>
            </a:r>
          </a:p>
          <a:p>
            <a:pPr marL="45720" indent="0">
              <a:buNone/>
            </a:pPr>
            <a:r>
              <a:rPr lang="en-US" dirty="0"/>
              <a:t>The present invention is directed to a release mechanism for removing and/or releasing a locking cap from the head of a bone anchor in situ. The release mechanism includes a sleeve, an anchor coupling member and a knob. The anchor coupling member is located within the sleeve and the knob engages both the anchor coupling member and the sleeve. The distal end of the sleeve and anchor coupling member engage the bone anchor causing the bone anchor to splay from the locking cap. A driver may be inserted into the central bore of the release mechanism to release any further threaded engagement of the locking cap and the bone anchor.</a:t>
            </a:r>
          </a:p>
          <a:p>
            <a:endParaRPr lang="en-US" dirty="0"/>
          </a:p>
        </p:txBody>
      </p:sp>
    </p:spTree>
    <p:extLst>
      <p:ext uri="{BB962C8B-B14F-4D97-AF65-F5344CB8AC3E}">
        <p14:creationId xmlns:p14="http://schemas.microsoft.com/office/powerpoint/2010/main" val="3982910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Drawings</a:t>
            </a:r>
          </a:p>
        </p:txBody>
      </p:sp>
      <p:pic>
        <p:nvPicPr>
          <p:cNvPr id="4" name="Picture 3"/>
          <p:cNvPicPr>
            <a:picLocks noChangeAspect="1"/>
          </p:cNvPicPr>
          <p:nvPr/>
        </p:nvPicPr>
        <p:blipFill>
          <a:blip r:embed="rId2"/>
          <a:stretch>
            <a:fillRect/>
          </a:stretch>
        </p:blipFill>
        <p:spPr>
          <a:xfrm>
            <a:off x="939800" y="1965960"/>
            <a:ext cx="2019300" cy="3577144"/>
          </a:xfrm>
          <a:prstGeom prst="rect">
            <a:avLst/>
          </a:prstGeom>
        </p:spPr>
      </p:pic>
      <p:pic>
        <p:nvPicPr>
          <p:cNvPr id="5" name="Picture 4"/>
          <p:cNvPicPr>
            <a:picLocks noChangeAspect="1"/>
          </p:cNvPicPr>
          <p:nvPr/>
        </p:nvPicPr>
        <p:blipFill>
          <a:blip r:embed="rId3"/>
          <a:stretch>
            <a:fillRect/>
          </a:stretch>
        </p:blipFill>
        <p:spPr>
          <a:xfrm>
            <a:off x="3159237" y="1756791"/>
            <a:ext cx="4724924" cy="4084153"/>
          </a:xfrm>
          <a:prstGeom prst="rect">
            <a:avLst/>
          </a:prstGeom>
        </p:spPr>
      </p:pic>
      <p:pic>
        <p:nvPicPr>
          <p:cNvPr id="6" name="Picture 5"/>
          <p:cNvPicPr>
            <a:picLocks noChangeAspect="1"/>
          </p:cNvPicPr>
          <p:nvPr/>
        </p:nvPicPr>
        <p:blipFill>
          <a:blip r:embed="rId4"/>
          <a:stretch>
            <a:fillRect/>
          </a:stretch>
        </p:blipFill>
        <p:spPr>
          <a:xfrm>
            <a:off x="7884161" y="2148840"/>
            <a:ext cx="3222602" cy="2648433"/>
          </a:xfrm>
          <a:prstGeom prst="rect">
            <a:avLst/>
          </a:prstGeom>
        </p:spPr>
      </p:pic>
    </p:spTree>
    <p:extLst>
      <p:ext uri="{BB962C8B-B14F-4D97-AF65-F5344CB8AC3E}">
        <p14:creationId xmlns:p14="http://schemas.microsoft.com/office/powerpoint/2010/main" val="1512682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Description</a:t>
            </a:r>
          </a:p>
        </p:txBody>
      </p:sp>
      <p:pic>
        <p:nvPicPr>
          <p:cNvPr id="4" name="Picture 3"/>
          <p:cNvPicPr>
            <a:picLocks noChangeAspect="1"/>
          </p:cNvPicPr>
          <p:nvPr/>
        </p:nvPicPr>
        <p:blipFill>
          <a:blip r:embed="rId2"/>
          <a:stretch>
            <a:fillRect/>
          </a:stretch>
        </p:blipFill>
        <p:spPr>
          <a:xfrm>
            <a:off x="3240450" y="1567892"/>
            <a:ext cx="5385980" cy="4535016"/>
          </a:xfrm>
          <a:prstGeom prst="rect">
            <a:avLst/>
          </a:prstGeom>
        </p:spPr>
      </p:pic>
    </p:spTree>
    <p:extLst>
      <p:ext uri="{BB962C8B-B14F-4D97-AF65-F5344CB8AC3E}">
        <p14:creationId xmlns:p14="http://schemas.microsoft.com/office/powerpoint/2010/main" val="3122571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Claims are Key</a:t>
            </a:r>
          </a:p>
        </p:txBody>
      </p:sp>
      <p:sp>
        <p:nvSpPr>
          <p:cNvPr id="3" name="Content Placeholder 2"/>
          <p:cNvSpPr>
            <a:spLocks noGrp="1"/>
          </p:cNvSpPr>
          <p:nvPr>
            <p:ph idx="1"/>
          </p:nvPr>
        </p:nvSpPr>
        <p:spPr/>
        <p:txBody>
          <a:bodyPr>
            <a:normAutofit/>
          </a:bodyPr>
          <a:lstStyle/>
          <a:p>
            <a:r>
              <a:rPr lang="en-US" dirty="0"/>
              <a:t>Protection is limited to what is claimed</a:t>
            </a:r>
          </a:p>
          <a:p>
            <a:r>
              <a:rPr lang="en-US" dirty="0"/>
              <a:t>During prosecution, claims are searched, may be rejected, amended, and allowed</a:t>
            </a:r>
          </a:p>
          <a:p>
            <a:r>
              <a:rPr lang="en-US" dirty="0"/>
              <a:t>Specification may include numerous embodiments and elements </a:t>
            </a:r>
          </a:p>
          <a:p>
            <a:pPr lvl="1"/>
            <a:r>
              <a:rPr lang="en-US" dirty="0"/>
              <a:t>Only subject matter claimed is afforded protection</a:t>
            </a:r>
          </a:p>
          <a:p>
            <a:r>
              <a:rPr lang="en-US" dirty="0"/>
              <a:t>Examiner works with the Applicant to focus the claims on novel aspects of the invention </a:t>
            </a:r>
          </a:p>
          <a:p>
            <a:r>
              <a:rPr lang="en-US" dirty="0"/>
              <a:t>Broadest reasonable interpretation during examination </a:t>
            </a:r>
          </a:p>
          <a:p>
            <a:pPr lvl="1"/>
            <a:r>
              <a:rPr lang="en-US" dirty="0"/>
              <a:t>Search of invention may extend to unrelated areas</a:t>
            </a:r>
          </a:p>
        </p:txBody>
      </p:sp>
    </p:spTree>
    <p:extLst>
      <p:ext uri="{BB962C8B-B14F-4D97-AF65-F5344CB8AC3E}">
        <p14:creationId xmlns:p14="http://schemas.microsoft.com/office/powerpoint/2010/main" val="1616929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815340"/>
            <a:ext cx="9872871" cy="5280660"/>
          </a:xfrm>
        </p:spPr>
        <p:txBody>
          <a:bodyPr>
            <a:normAutofit fontScale="92500" lnSpcReduction="20000"/>
          </a:bodyPr>
          <a:lstStyle/>
          <a:p>
            <a:pPr marL="45720" indent="0">
              <a:buNone/>
            </a:pPr>
            <a:r>
              <a:rPr lang="en-US" b="1" dirty="0"/>
              <a:t>Jessica A. Keesee</a:t>
            </a:r>
          </a:p>
          <a:p>
            <a:pPr marL="45720" indent="0">
              <a:buNone/>
            </a:pPr>
            <a:r>
              <a:rPr lang="en-US" b="1" dirty="0"/>
              <a:t>Of Counsel</a:t>
            </a:r>
          </a:p>
          <a:p>
            <a:pPr marL="45720" indent="0">
              <a:buNone/>
            </a:pPr>
            <a:r>
              <a:rPr lang="en-US" b="1" dirty="0"/>
              <a:t>Meunier Carlin &amp; Curfman, LLC</a:t>
            </a:r>
          </a:p>
          <a:p>
            <a:pPr marL="45720" indent="0">
              <a:buNone/>
            </a:pPr>
            <a:r>
              <a:rPr lang="en-US" dirty="0"/>
              <a:t>http://www.mcciplaw.com/</a:t>
            </a:r>
          </a:p>
          <a:p>
            <a:pPr marL="45720" indent="0">
              <a:buNone/>
            </a:pPr>
            <a:r>
              <a:rPr lang="en-US" dirty="0"/>
              <a:t>jkeesee@mcciplaw.com</a:t>
            </a:r>
          </a:p>
          <a:p>
            <a:pPr marL="45720" indent="0">
              <a:buNone/>
            </a:pPr>
            <a:endParaRPr lang="en-US" dirty="0"/>
          </a:p>
          <a:p>
            <a:pPr marL="45720" indent="0">
              <a:buNone/>
            </a:pPr>
            <a:r>
              <a:rPr lang="en-US" sz="2200" dirty="0"/>
              <a:t>Previous: </a:t>
            </a:r>
          </a:p>
          <a:p>
            <a:pPr marL="45720" indent="0">
              <a:buNone/>
            </a:pPr>
            <a:r>
              <a:rPr lang="en-US" sz="2200" dirty="0"/>
              <a:t>	King and Spalding,  Attorney</a:t>
            </a:r>
          </a:p>
          <a:p>
            <a:pPr marL="45720" indent="0">
              <a:buNone/>
            </a:pPr>
            <a:r>
              <a:rPr lang="en-US" sz="2200" dirty="0"/>
              <a:t>	Finnegan, Henderson, </a:t>
            </a:r>
            <a:r>
              <a:rPr lang="en-US" sz="2200" dirty="0" err="1"/>
              <a:t>Farabow</a:t>
            </a:r>
            <a:r>
              <a:rPr lang="en-US" sz="2200" dirty="0"/>
              <a:t>, Garrett &amp; </a:t>
            </a:r>
            <a:r>
              <a:rPr lang="en-US" sz="2200" dirty="0" err="1"/>
              <a:t>Dunner</a:t>
            </a:r>
            <a:r>
              <a:rPr lang="en-US" sz="2200" dirty="0"/>
              <a:t> LLP, Attorney</a:t>
            </a:r>
          </a:p>
          <a:p>
            <a:pPr marL="45720" indent="0">
              <a:buNone/>
            </a:pPr>
            <a:r>
              <a:rPr lang="en-US" sz="2200" dirty="0"/>
              <a:t>	Center for Disease Control and Prevention - Technology Transfer Office, Legal Clerk</a:t>
            </a:r>
          </a:p>
          <a:p>
            <a:pPr marL="45720" indent="0">
              <a:buNone/>
            </a:pPr>
            <a:r>
              <a:rPr lang="en-US" sz="2200" dirty="0"/>
              <a:t>	</a:t>
            </a:r>
            <a:r>
              <a:rPr lang="en-US" sz="2200" dirty="0" err="1"/>
              <a:t>Elekta</a:t>
            </a:r>
            <a:r>
              <a:rPr lang="en-US" sz="2200" dirty="0"/>
              <a:t>, Medical Facilities Design Engineer</a:t>
            </a:r>
          </a:p>
          <a:p>
            <a:pPr marL="45720" indent="0">
              <a:buNone/>
            </a:pPr>
            <a:endParaRPr lang="en-US" sz="2200" dirty="0"/>
          </a:p>
          <a:p>
            <a:pPr marL="45720" indent="0">
              <a:buNone/>
            </a:pPr>
            <a:r>
              <a:rPr lang="en-US" sz="2200" dirty="0"/>
              <a:t>Georgia State University, JD 2009</a:t>
            </a:r>
          </a:p>
          <a:p>
            <a:pPr marL="45720" indent="0">
              <a:buNone/>
            </a:pPr>
            <a:r>
              <a:rPr lang="en-US" sz="2200" dirty="0"/>
              <a:t>Georgia Tech, ME 2001</a:t>
            </a:r>
            <a:endParaRPr lang="en-US" dirty="0"/>
          </a:p>
        </p:txBody>
      </p:sp>
      <p:pic>
        <p:nvPicPr>
          <p:cNvPr id="8" name="Picture 2" descr="Jessica Kees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0322" y="464820"/>
            <a:ext cx="2790349" cy="2790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831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9928-5191-4ECA-8394-BD13AC15A671}"/>
              </a:ext>
            </a:extLst>
          </p:cNvPr>
          <p:cNvSpPr>
            <a:spLocks noGrp="1"/>
          </p:cNvSpPr>
          <p:nvPr>
            <p:ph type="title"/>
          </p:nvPr>
        </p:nvSpPr>
        <p:spPr/>
        <p:txBody>
          <a:bodyPr/>
          <a:lstStyle/>
          <a:p>
            <a:r>
              <a:rPr lang="en-US" dirty="0"/>
              <a:t>Drafting Patent Claims	</a:t>
            </a:r>
          </a:p>
        </p:txBody>
      </p:sp>
      <p:sp>
        <p:nvSpPr>
          <p:cNvPr id="3" name="Content Placeholder 2">
            <a:extLst>
              <a:ext uri="{FF2B5EF4-FFF2-40B4-BE49-F238E27FC236}">
                <a16:creationId xmlns:a16="http://schemas.microsoft.com/office/drawing/2014/main" id="{66C34C0C-662E-49E6-A21D-F70FBE4C8937}"/>
              </a:ext>
            </a:extLst>
          </p:cNvPr>
          <p:cNvSpPr>
            <a:spLocks noGrp="1"/>
          </p:cNvSpPr>
          <p:nvPr>
            <p:ph idx="1"/>
          </p:nvPr>
        </p:nvSpPr>
        <p:spPr/>
        <p:txBody>
          <a:bodyPr/>
          <a:lstStyle/>
          <a:p>
            <a:r>
              <a:rPr lang="en-US" dirty="0"/>
              <a:t>Parts of a patent claim: </a:t>
            </a:r>
          </a:p>
          <a:p>
            <a:pPr marL="457200" indent="-182880">
              <a:buFont typeface="Arial" panose="020B0604020202020204" pitchFamily="34" charset="0"/>
              <a:buChar char="•"/>
            </a:pPr>
            <a:r>
              <a:rPr lang="en-US" dirty="0"/>
              <a:t>Preamble </a:t>
            </a:r>
          </a:p>
          <a:p>
            <a:pPr marL="457200" indent="-182880">
              <a:buFont typeface="Arial" panose="020B0604020202020204" pitchFamily="34" charset="0"/>
              <a:buChar char="•"/>
            </a:pPr>
            <a:r>
              <a:rPr lang="en-US" dirty="0"/>
              <a:t>Transitional phrase (e.g., “comprising,” “consisting of”)</a:t>
            </a:r>
          </a:p>
          <a:p>
            <a:pPr marL="457200" indent="-182880">
              <a:buFont typeface="Arial" panose="020B0604020202020204" pitchFamily="34" charset="0"/>
              <a:buChar char="•"/>
            </a:pPr>
            <a:r>
              <a:rPr lang="en-US" dirty="0"/>
              <a:t>Body reciting elements of the invention </a:t>
            </a:r>
          </a:p>
          <a:p>
            <a:endParaRPr lang="en-US" i="1" dirty="0"/>
          </a:p>
          <a:p>
            <a:pPr marL="914400"/>
            <a:r>
              <a:rPr lang="en-US" i="1" dirty="0"/>
              <a:t>1. A {insert title} comprising: </a:t>
            </a:r>
          </a:p>
          <a:p>
            <a:pPr marL="914400"/>
            <a:r>
              <a:rPr lang="en-US" i="1" dirty="0"/>
              <a:t>{list the parts one by one} {then explain how each are connected}.</a:t>
            </a:r>
            <a:endParaRPr lang="en-US" dirty="0"/>
          </a:p>
        </p:txBody>
      </p:sp>
    </p:spTree>
    <p:extLst>
      <p:ext uri="{BB962C8B-B14F-4D97-AF65-F5344CB8AC3E}">
        <p14:creationId xmlns:p14="http://schemas.microsoft.com/office/powerpoint/2010/main" val="1718949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CC35FA-CE3F-4124-BC72-F4906E7F35EB}"/>
              </a:ext>
            </a:extLst>
          </p:cNvPr>
          <p:cNvSpPr>
            <a:spLocks noGrp="1"/>
          </p:cNvSpPr>
          <p:nvPr>
            <p:ph type="title"/>
          </p:nvPr>
        </p:nvSpPr>
        <p:spPr/>
        <p:txBody>
          <a:bodyPr/>
          <a:lstStyle/>
          <a:p>
            <a:r>
              <a:rPr lang="en-US" dirty="0"/>
              <a:t>Drafting Patent Claims</a:t>
            </a:r>
          </a:p>
        </p:txBody>
      </p:sp>
      <p:sp>
        <p:nvSpPr>
          <p:cNvPr id="6" name="Content Placeholder 5">
            <a:extLst>
              <a:ext uri="{FF2B5EF4-FFF2-40B4-BE49-F238E27FC236}">
                <a16:creationId xmlns:a16="http://schemas.microsoft.com/office/drawing/2014/main" id="{4FF733ED-FA53-4C64-9829-C9706FD94D5C}"/>
              </a:ext>
            </a:extLst>
          </p:cNvPr>
          <p:cNvSpPr>
            <a:spLocks noGrp="1"/>
          </p:cNvSpPr>
          <p:nvPr>
            <p:ph idx="1"/>
          </p:nvPr>
        </p:nvSpPr>
        <p:spPr>
          <a:xfrm>
            <a:off x="676656" y="2011680"/>
            <a:ext cx="10753725" cy="4175760"/>
          </a:xfrm>
        </p:spPr>
        <p:txBody>
          <a:bodyPr>
            <a:normAutofit fontScale="92500" lnSpcReduction="10000"/>
          </a:bodyPr>
          <a:lstStyle/>
          <a:p>
            <a:pPr marL="914400"/>
            <a:r>
              <a:rPr lang="en-US" i="1" dirty="0"/>
              <a:t>1. A {insert title} comprising: </a:t>
            </a:r>
          </a:p>
          <a:p>
            <a:pPr marL="914400"/>
            <a:r>
              <a:rPr lang="en-US" i="1" dirty="0"/>
              <a:t>{list the parts one by one} {then explain how each are connected}.</a:t>
            </a:r>
          </a:p>
          <a:p>
            <a:pPr marL="914400"/>
            <a:endParaRPr lang="en-US" i="1" dirty="0"/>
          </a:p>
          <a:p>
            <a:pPr marL="914400"/>
            <a:r>
              <a:rPr lang="en-US" dirty="0"/>
              <a:t>1. A sandwich comprising: </a:t>
            </a:r>
          </a:p>
          <a:p>
            <a:pPr marL="1170432" lvl="1"/>
            <a:r>
              <a:rPr lang="en-US" dirty="0"/>
              <a:t>two pieces of bread, </a:t>
            </a:r>
          </a:p>
          <a:p>
            <a:pPr marL="1170432" lvl="1"/>
            <a:r>
              <a:rPr lang="en-US" dirty="0"/>
              <a:t>peanut butter and jelly, </a:t>
            </a:r>
          </a:p>
          <a:p>
            <a:pPr marL="1170432" lvl="1"/>
            <a:r>
              <a:rPr lang="en-US" dirty="0"/>
              <a:t>wherein the peanut butter is spread on one piece of bread and the jelly is spread on the other piece of bread and then the two pieces of bread are put together so that the peanut butter and jelly are touching.</a:t>
            </a:r>
          </a:p>
          <a:p>
            <a:pPr marL="1170432" lvl="1"/>
            <a:endParaRPr lang="en-US" dirty="0"/>
          </a:p>
          <a:p>
            <a:pPr marL="914400" lvl="1"/>
            <a:r>
              <a:rPr lang="en-US" dirty="0"/>
              <a:t>2. The sandwich of claim 1 further comprising: bacon, lettuce, tomato and fluff, wherein these ingredients are disposed between the peanut butter and jelly.</a:t>
            </a:r>
          </a:p>
        </p:txBody>
      </p:sp>
    </p:spTree>
    <p:extLst>
      <p:ext uri="{BB962C8B-B14F-4D97-AF65-F5344CB8AC3E}">
        <p14:creationId xmlns:p14="http://schemas.microsoft.com/office/powerpoint/2010/main" val="2722951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403294"/>
            <a:ext cx="9875520" cy="1356360"/>
          </a:xfrm>
        </p:spPr>
        <p:txBody>
          <a:bodyPr/>
          <a:lstStyle/>
          <a:p>
            <a:r>
              <a:rPr lang="en-US" dirty="0"/>
              <a:t>Claims</a:t>
            </a:r>
          </a:p>
        </p:txBody>
      </p:sp>
      <p:pic>
        <p:nvPicPr>
          <p:cNvPr id="4" name="Picture 3"/>
          <p:cNvPicPr>
            <a:picLocks noChangeAspect="1"/>
          </p:cNvPicPr>
          <p:nvPr/>
        </p:nvPicPr>
        <p:blipFill>
          <a:blip r:embed="rId3"/>
          <a:stretch>
            <a:fillRect/>
          </a:stretch>
        </p:blipFill>
        <p:spPr>
          <a:xfrm>
            <a:off x="1584346" y="1739015"/>
            <a:ext cx="4605759" cy="4715691"/>
          </a:xfrm>
          <a:prstGeom prst="rect">
            <a:avLst/>
          </a:prstGeom>
        </p:spPr>
      </p:pic>
      <p:pic>
        <p:nvPicPr>
          <p:cNvPr id="5" name="Picture 4"/>
          <p:cNvPicPr>
            <a:picLocks noChangeAspect="1"/>
          </p:cNvPicPr>
          <p:nvPr/>
        </p:nvPicPr>
        <p:blipFill>
          <a:blip r:embed="rId4"/>
          <a:stretch>
            <a:fillRect/>
          </a:stretch>
        </p:blipFill>
        <p:spPr>
          <a:xfrm>
            <a:off x="6631451" y="1739015"/>
            <a:ext cx="4589544" cy="2068477"/>
          </a:xfrm>
          <a:prstGeom prst="rect">
            <a:avLst/>
          </a:prstGeom>
        </p:spPr>
      </p:pic>
    </p:spTree>
    <p:extLst>
      <p:ext uri="{BB962C8B-B14F-4D97-AF65-F5344CB8AC3E}">
        <p14:creationId xmlns:p14="http://schemas.microsoft.com/office/powerpoint/2010/main" val="1646917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CBC328-E4DD-45FC-9306-36F3EB960F2B}"/>
              </a:ext>
            </a:extLst>
          </p:cNvPr>
          <p:cNvPicPr>
            <a:picLocks noChangeAspect="1"/>
          </p:cNvPicPr>
          <p:nvPr/>
        </p:nvPicPr>
        <p:blipFill>
          <a:blip r:embed="rId2"/>
          <a:stretch>
            <a:fillRect/>
          </a:stretch>
        </p:blipFill>
        <p:spPr>
          <a:xfrm>
            <a:off x="3002427" y="1359884"/>
            <a:ext cx="6187145" cy="4138231"/>
          </a:xfrm>
          <a:prstGeom prst="rect">
            <a:avLst/>
          </a:prstGeom>
        </p:spPr>
      </p:pic>
    </p:spTree>
    <p:extLst>
      <p:ext uri="{BB962C8B-B14F-4D97-AF65-F5344CB8AC3E}">
        <p14:creationId xmlns:p14="http://schemas.microsoft.com/office/powerpoint/2010/main" val="297668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A123BB-1E8C-4F57-8DE9-9D73E3CCB1AE}"/>
              </a:ext>
            </a:extLst>
          </p:cNvPr>
          <p:cNvPicPr>
            <a:picLocks noChangeAspect="1"/>
          </p:cNvPicPr>
          <p:nvPr/>
        </p:nvPicPr>
        <p:blipFill rotWithShape="1">
          <a:blip r:embed="rId2"/>
          <a:srcRect t="729" b="1"/>
          <a:stretch/>
        </p:blipFill>
        <p:spPr>
          <a:xfrm>
            <a:off x="808074" y="2080825"/>
            <a:ext cx="5605919" cy="3763477"/>
          </a:xfrm>
          <a:prstGeom prst="rect">
            <a:avLst/>
          </a:prstGeom>
        </p:spPr>
      </p:pic>
      <p:pic>
        <p:nvPicPr>
          <p:cNvPr id="4" name="Picture 3">
            <a:extLst>
              <a:ext uri="{FF2B5EF4-FFF2-40B4-BE49-F238E27FC236}">
                <a16:creationId xmlns:a16="http://schemas.microsoft.com/office/drawing/2014/main" id="{86DBCC3B-CAA3-499C-BDCA-F2EB36E174A5}"/>
              </a:ext>
            </a:extLst>
          </p:cNvPr>
          <p:cNvPicPr>
            <a:picLocks noChangeAspect="1"/>
          </p:cNvPicPr>
          <p:nvPr/>
        </p:nvPicPr>
        <p:blipFill>
          <a:blip r:embed="rId3"/>
          <a:stretch>
            <a:fillRect/>
          </a:stretch>
        </p:blipFill>
        <p:spPr>
          <a:xfrm>
            <a:off x="8030460" y="2891829"/>
            <a:ext cx="3486189" cy="3542192"/>
          </a:xfrm>
          <a:prstGeom prst="rect">
            <a:avLst/>
          </a:prstGeom>
        </p:spPr>
      </p:pic>
      <p:pic>
        <p:nvPicPr>
          <p:cNvPr id="3" name="Picture 2">
            <a:extLst>
              <a:ext uri="{FF2B5EF4-FFF2-40B4-BE49-F238E27FC236}">
                <a16:creationId xmlns:a16="http://schemas.microsoft.com/office/drawing/2014/main" id="{82C05F0D-B633-4F07-936E-D0A712375B58}"/>
              </a:ext>
            </a:extLst>
          </p:cNvPr>
          <p:cNvPicPr>
            <a:picLocks noChangeAspect="1"/>
          </p:cNvPicPr>
          <p:nvPr/>
        </p:nvPicPr>
        <p:blipFill>
          <a:blip r:embed="rId4"/>
          <a:stretch>
            <a:fillRect/>
          </a:stretch>
        </p:blipFill>
        <p:spPr>
          <a:xfrm>
            <a:off x="7069846" y="971882"/>
            <a:ext cx="2703709" cy="2217886"/>
          </a:xfrm>
          <a:prstGeom prst="rect">
            <a:avLst/>
          </a:prstGeom>
        </p:spPr>
      </p:pic>
      <p:pic>
        <p:nvPicPr>
          <p:cNvPr id="5" name="Picture 4">
            <a:extLst>
              <a:ext uri="{FF2B5EF4-FFF2-40B4-BE49-F238E27FC236}">
                <a16:creationId xmlns:a16="http://schemas.microsoft.com/office/drawing/2014/main" id="{6DFD341C-2412-4674-8E13-D43DDD715287}"/>
              </a:ext>
            </a:extLst>
          </p:cNvPr>
          <p:cNvPicPr>
            <a:picLocks noChangeAspect="1"/>
          </p:cNvPicPr>
          <p:nvPr/>
        </p:nvPicPr>
        <p:blipFill>
          <a:blip r:embed="rId5"/>
          <a:stretch>
            <a:fillRect/>
          </a:stretch>
        </p:blipFill>
        <p:spPr>
          <a:xfrm>
            <a:off x="914932" y="645553"/>
            <a:ext cx="5392201" cy="950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43124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17E19B-18CE-4684-AA2D-83A50DDDE1A9}"/>
              </a:ext>
            </a:extLst>
          </p:cNvPr>
          <p:cNvPicPr>
            <a:picLocks noChangeAspect="1"/>
          </p:cNvPicPr>
          <p:nvPr/>
        </p:nvPicPr>
        <p:blipFill>
          <a:blip r:embed="rId2"/>
          <a:stretch>
            <a:fillRect/>
          </a:stretch>
        </p:blipFill>
        <p:spPr>
          <a:xfrm>
            <a:off x="2978120" y="1622186"/>
            <a:ext cx="5830274" cy="3613627"/>
          </a:xfrm>
          <a:prstGeom prst="rect">
            <a:avLst/>
          </a:prstGeom>
        </p:spPr>
      </p:pic>
    </p:spTree>
    <p:extLst>
      <p:ext uri="{BB962C8B-B14F-4D97-AF65-F5344CB8AC3E}">
        <p14:creationId xmlns:p14="http://schemas.microsoft.com/office/powerpoint/2010/main" val="3428152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211F9E-A6A8-4068-A469-614F9624F132}"/>
              </a:ext>
            </a:extLst>
          </p:cNvPr>
          <p:cNvPicPr>
            <a:picLocks noChangeAspect="1"/>
          </p:cNvPicPr>
          <p:nvPr/>
        </p:nvPicPr>
        <p:blipFill>
          <a:blip r:embed="rId2"/>
          <a:stretch>
            <a:fillRect/>
          </a:stretch>
        </p:blipFill>
        <p:spPr>
          <a:xfrm>
            <a:off x="1095154" y="2281800"/>
            <a:ext cx="5706698" cy="3655367"/>
          </a:xfrm>
          <a:prstGeom prst="rect">
            <a:avLst/>
          </a:prstGeom>
        </p:spPr>
      </p:pic>
      <p:pic>
        <p:nvPicPr>
          <p:cNvPr id="3" name="Picture 2">
            <a:extLst>
              <a:ext uri="{FF2B5EF4-FFF2-40B4-BE49-F238E27FC236}">
                <a16:creationId xmlns:a16="http://schemas.microsoft.com/office/drawing/2014/main" id="{8114E537-F342-4CB3-9BFC-24FEA820167B}"/>
              </a:ext>
            </a:extLst>
          </p:cNvPr>
          <p:cNvPicPr>
            <a:picLocks noChangeAspect="1"/>
          </p:cNvPicPr>
          <p:nvPr/>
        </p:nvPicPr>
        <p:blipFill>
          <a:blip r:embed="rId3"/>
          <a:stretch>
            <a:fillRect/>
          </a:stretch>
        </p:blipFill>
        <p:spPr>
          <a:xfrm>
            <a:off x="1006779" y="553785"/>
            <a:ext cx="7095001" cy="11381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21E53B87-BEEC-45F7-94CC-6D5F770BE438}"/>
              </a:ext>
            </a:extLst>
          </p:cNvPr>
          <p:cNvPicPr>
            <a:picLocks noChangeAspect="1"/>
          </p:cNvPicPr>
          <p:nvPr/>
        </p:nvPicPr>
        <p:blipFill>
          <a:blip r:embed="rId4"/>
          <a:stretch>
            <a:fillRect/>
          </a:stretch>
        </p:blipFill>
        <p:spPr>
          <a:xfrm>
            <a:off x="7228234" y="2194475"/>
            <a:ext cx="3957217" cy="995604"/>
          </a:xfrm>
          <a:prstGeom prst="rect">
            <a:avLst/>
          </a:prstGeom>
        </p:spPr>
      </p:pic>
      <p:pic>
        <p:nvPicPr>
          <p:cNvPr id="5" name="Picture 4">
            <a:extLst>
              <a:ext uri="{FF2B5EF4-FFF2-40B4-BE49-F238E27FC236}">
                <a16:creationId xmlns:a16="http://schemas.microsoft.com/office/drawing/2014/main" id="{7272EBA7-7DE1-4E80-8BF5-0CA754951A2D}"/>
              </a:ext>
            </a:extLst>
          </p:cNvPr>
          <p:cNvPicPr>
            <a:picLocks noChangeAspect="1"/>
          </p:cNvPicPr>
          <p:nvPr/>
        </p:nvPicPr>
        <p:blipFill>
          <a:blip r:embed="rId5"/>
          <a:stretch>
            <a:fillRect/>
          </a:stretch>
        </p:blipFill>
        <p:spPr>
          <a:xfrm>
            <a:off x="8388859" y="3429000"/>
            <a:ext cx="2887486" cy="2711420"/>
          </a:xfrm>
          <a:prstGeom prst="rect">
            <a:avLst/>
          </a:prstGeom>
        </p:spPr>
      </p:pic>
    </p:spTree>
    <p:extLst>
      <p:ext uri="{BB962C8B-B14F-4D97-AF65-F5344CB8AC3E}">
        <p14:creationId xmlns:p14="http://schemas.microsoft.com/office/powerpoint/2010/main" val="600751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7E2989-B9C0-4634-8D61-F32A0963A4C5}"/>
              </a:ext>
            </a:extLst>
          </p:cNvPr>
          <p:cNvPicPr>
            <a:picLocks noChangeAspect="1"/>
          </p:cNvPicPr>
          <p:nvPr/>
        </p:nvPicPr>
        <p:blipFill>
          <a:blip r:embed="rId2"/>
          <a:stretch>
            <a:fillRect/>
          </a:stretch>
        </p:blipFill>
        <p:spPr>
          <a:xfrm>
            <a:off x="2794304" y="1369305"/>
            <a:ext cx="7019548" cy="4303924"/>
          </a:xfrm>
          <a:prstGeom prst="rect">
            <a:avLst/>
          </a:prstGeom>
        </p:spPr>
      </p:pic>
    </p:spTree>
    <p:extLst>
      <p:ext uri="{BB962C8B-B14F-4D97-AF65-F5344CB8AC3E}">
        <p14:creationId xmlns:p14="http://schemas.microsoft.com/office/powerpoint/2010/main" val="2872878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234D7-8D1F-4F2F-8EFF-730C69A3FC39}"/>
              </a:ext>
            </a:extLst>
          </p:cNvPr>
          <p:cNvPicPr>
            <a:picLocks noChangeAspect="1"/>
          </p:cNvPicPr>
          <p:nvPr/>
        </p:nvPicPr>
        <p:blipFill>
          <a:blip r:embed="rId2"/>
          <a:stretch>
            <a:fillRect/>
          </a:stretch>
        </p:blipFill>
        <p:spPr>
          <a:xfrm>
            <a:off x="1086997" y="1967962"/>
            <a:ext cx="6424201" cy="3964067"/>
          </a:xfrm>
          <a:prstGeom prst="rect">
            <a:avLst/>
          </a:prstGeom>
        </p:spPr>
      </p:pic>
      <p:pic>
        <p:nvPicPr>
          <p:cNvPr id="3" name="Picture 2">
            <a:extLst>
              <a:ext uri="{FF2B5EF4-FFF2-40B4-BE49-F238E27FC236}">
                <a16:creationId xmlns:a16="http://schemas.microsoft.com/office/drawing/2014/main" id="{683E59F2-509A-4C17-BA33-E0CDD977C6D2}"/>
              </a:ext>
            </a:extLst>
          </p:cNvPr>
          <p:cNvPicPr>
            <a:picLocks noChangeAspect="1"/>
          </p:cNvPicPr>
          <p:nvPr/>
        </p:nvPicPr>
        <p:blipFill>
          <a:blip r:embed="rId3"/>
          <a:stretch>
            <a:fillRect/>
          </a:stretch>
        </p:blipFill>
        <p:spPr>
          <a:xfrm>
            <a:off x="1061196" y="709297"/>
            <a:ext cx="6475801" cy="931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701FB68D-F161-4B82-9055-10DD324493FC}"/>
              </a:ext>
            </a:extLst>
          </p:cNvPr>
          <p:cNvPicPr>
            <a:picLocks noChangeAspect="1"/>
          </p:cNvPicPr>
          <p:nvPr/>
        </p:nvPicPr>
        <p:blipFill>
          <a:blip r:embed="rId4"/>
          <a:stretch>
            <a:fillRect/>
          </a:stretch>
        </p:blipFill>
        <p:spPr>
          <a:xfrm>
            <a:off x="8130467" y="1174897"/>
            <a:ext cx="3225000" cy="3168667"/>
          </a:xfrm>
          <a:prstGeom prst="rect">
            <a:avLst/>
          </a:prstGeom>
        </p:spPr>
      </p:pic>
      <p:pic>
        <p:nvPicPr>
          <p:cNvPr id="5" name="Picture 4">
            <a:extLst>
              <a:ext uri="{FF2B5EF4-FFF2-40B4-BE49-F238E27FC236}">
                <a16:creationId xmlns:a16="http://schemas.microsoft.com/office/drawing/2014/main" id="{DB69FB97-1677-4F5A-B86E-18E6DEAAF0D1}"/>
              </a:ext>
            </a:extLst>
          </p:cNvPr>
          <p:cNvPicPr>
            <a:picLocks noChangeAspect="1"/>
          </p:cNvPicPr>
          <p:nvPr/>
        </p:nvPicPr>
        <p:blipFill>
          <a:blip r:embed="rId5"/>
          <a:stretch>
            <a:fillRect/>
          </a:stretch>
        </p:blipFill>
        <p:spPr>
          <a:xfrm>
            <a:off x="9742967" y="4240417"/>
            <a:ext cx="1984686" cy="1851101"/>
          </a:xfrm>
          <a:prstGeom prst="rect">
            <a:avLst/>
          </a:prstGeom>
        </p:spPr>
      </p:pic>
    </p:spTree>
    <p:extLst>
      <p:ext uri="{BB962C8B-B14F-4D97-AF65-F5344CB8AC3E}">
        <p14:creationId xmlns:p14="http://schemas.microsoft.com/office/powerpoint/2010/main" val="3385880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06756-63F6-4423-8AAE-E084205A9E05}"/>
              </a:ext>
            </a:extLst>
          </p:cNvPr>
          <p:cNvPicPr>
            <a:picLocks noChangeAspect="1"/>
          </p:cNvPicPr>
          <p:nvPr/>
        </p:nvPicPr>
        <p:blipFill>
          <a:blip r:embed="rId2"/>
          <a:stretch>
            <a:fillRect/>
          </a:stretch>
        </p:blipFill>
        <p:spPr>
          <a:xfrm>
            <a:off x="3136444" y="2546028"/>
            <a:ext cx="6164874" cy="882972"/>
          </a:xfrm>
          <a:prstGeom prst="rect">
            <a:avLst/>
          </a:prstGeom>
        </p:spPr>
      </p:pic>
      <p:pic>
        <p:nvPicPr>
          <p:cNvPr id="4" name="Picture 3">
            <a:extLst>
              <a:ext uri="{FF2B5EF4-FFF2-40B4-BE49-F238E27FC236}">
                <a16:creationId xmlns:a16="http://schemas.microsoft.com/office/drawing/2014/main" id="{A3AB4280-971A-4C5D-BD9A-3C2458D1DED5}"/>
              </a:ext>
            </a:extLst>
          </p:cNvPr>
          <p:cNvPicPr>
            <a:picLocks noChangeAspect="1"/>
          </p:cNvPicPr>
          <p:nvPr/>
        </p:nvPicPr>
        <p:blipFill>
          <a:blip r:embed="rId3"/>
          <a:stretch>
            <a:fillRect/>
          </a:stretch>
        </p:blipFill>
        <p:spPr>
          <a:xfrm>
            <a:off x="3073536" y="3429000"/>
            <a:ext cx="6290689" cy="1135250"/>
          </a:xfrm>
          <a:prstGeom prst="rect">
            <a:avLst/>
          </a:prstGeom>
        </p:spPr>
      </p:pic>
    </p:spTree>
    <p:extLst>
      <p:ext uri="{BB962C8B-B14F-4D97-AF65-F5344CB8AC3E}">
        <p14:creationId xmlns:p14="http://schemas.microsoft.com/office/powerpoint/2010/main" val="868345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should you care about IP?</a:t>
            </a:r>
          </a:p>
        </p:txBody>
      </p:sp>
      <p:sp>
        <p:nvSpPr>
          <p:cNvPr id="3" name="Content Placeholder 2"/>
          <p:cNvSpPr>
            <a:spLocks noGrp="1"/>
          </p:cNvSpPr>
          <p:nvPr>
            <p:ph idx="1"/>
          </p:nvPr>
        </p:nvSpPr>
        <p:spPr/>
        <p:txBody>
          <a:bodyPr>
            <a:normAutofit/>
          </a:bodyPr>
          <a:lstStyle/>
          <a:p>
            <a:r>
              <a:rPr lang="en-US" dirty="0"/>
              <a:t>Engineers/scientists generate and use IP</a:t>
            </a:r>
          </a:p>
          <a:p>
            <a:r>
              <a:rPr lang="en-US" dirty="0"/>
              <a:t>Companies leverage IP</a:t>
            </a:r>
          </a:p>
          <a:p>
            <a:r>
              <a:rPr lang="en-US" dirty="0"/>
              <a:t>Entrepreneurs often rely on IP for funding</a:t>
            </a:r>
          </a:p>
          <a:p>
            <a:r>
              <a:rPr lang="en-US" dirty="0"/>
              <a:t>IP careers</a:t>
            </a:r>
          </a:p>
        </p:txBody>
      </p:sp>
    </p:spTree>
    <p:extLst>
      <p:ext uri="{BB962C8B-B14F-4D97-AF65-F5344CB8AC3E}">
        <p14:creationId xmlns:p14="http://schemas.microsoft.com/office/powerpoint/2010/main" val="3649086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BA9E9-D10F-4816-9933-A3D23A913AED}"/>
              </a:ext>
            </a:extLst>
          </p:cNvPr>
          <p:cNvPicPr>
            <a:picLocks noChangeAspect="1"/>
          </p:cNvPicPr>
          <p:nvPr/>
        </p:nvPicPr>
        <p:blipFill>
          <a:blip r:embed="rId2"/>
          <a:stretch>
            <a:fillRect/>
          </a:stretch>
        </p:blipFill>
        <p:spPr>
          <a:xfrm>
            <a:off x="771482" y="3916485"/>
            <a:ext cx="6114647" cy="1115574"/>
          </a:xfrm>
          <a:prstGeom prst="rect">
            <a:avLst/>
          </a:prstGeom>
        </p:spPr>
      </p:pic>
      <p:pic>
        <p:nvPicPr>
          <p:cNvPr id="3" name="Picture 2">
            <a:extLst>
              <a:ext uri="{FF2B5EF4-FFF2-40B4-BE49-F238E27FC236}">
                <a16:creationId xmlns:a16="http://schemas.microsoft.com/office/drawing/2014/main" id="{95F3D5C4-88FD-4355-8D3E-26E8C888F6B8}"/>
              </a:ext>
            </a:extLst>
          </p:cNvPr>
          <p:cNvPicPr>
            <a:picLocks noChangeAspect="1"/>
          </p:cNvPicPr>
          <p:nvPr/>
        </p:nvPicPr>
        <p:blipFill>
          <a:blip r:embed="rId3"/>
          <a:stretch>
            <a:fillRect/>
          </a:stretch>
        </p:blipFill>
        <p:spPr>
          <a:xfrm>
            <a:off x="771482" y="3030280"/>
            <a:ext cx="6156246" cy="886205"/>
          </a:xfrm>
          <a:prstGeom prst="rect">
            <a:avLst/>
          </a:prstGeom>
        </p:spPr>
      </p:pic>
      <p:pic>
        <p:nvPicPr>
          <p:cNvPr id="4" name="Picture 3">
            <a:extLst>
              <a:ext uri="{FF2B5EF4-FFF2-40B4-BE49-F238E27FC236}">
                <a16:creationId xmlns:a16="http://schemas.microsoft.com/office/drawing/2014/main" id="{FC0E7600-F2E2-4AA8-9034-10AC06F578DE}"/>
              </a:ext>
            </a:extLst>
          </p:cNvPr>
          <p:cNvPicPr>
            <a:picLocks noChangeAspect="1"/>
          </p:cNvPicPr>
          <p:nvPr/>
        </p:nvPicPr>
        <p:blipFill>
          <a:blip r:embed="rId4"/>
          <a:stretch>
            <a:fillRect/>
          </a:stretch>
        </p:blipFill>
        <p:spPr>
          <a:xfrm>
            <a:off x="1280804" y="749780"/>
            <a:ext cx="6759601" cy="1202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BEDAA03B-6840-4AE0-9596-9796C1B7DD71}"/>
              </a:ext>
            </a:extLst>
          </p:cNvPr>
          <p:cNvPicPr>
            <a:picLocks noChangeAspect="1"/>
          </p:cNvPicPr>
          <p:nvPr/>
        </p:nvPicPr>
        <p:blipFill>
          <a:blip r:embed="rId5"/>
          <a:stretch>
            <a:fillRect/>
          </a:stretch>
        </p:blipFill>
        <p:spPr>
          <a:xfrm>
            <a:off x="7251403" y="2513096"/>
            <a:ext cx="4271649" cy="3202268"/>
          </a:xfrm>
          <a:prstGeom prst="rect">
            <a:avLst/>
          </a:prstGeom>
        </p:spPr>
      </p:pic>
    </p:spTree>
    <p:extLst>
      <p:ext uri="{BB962C8B-B14F-4D97-AF65-F5344CB8AC3E}">
        <p14:creationId xmlns:p14="http://schemas.microsoft.com/office/powerpoint/2010/main" val="3748912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2AA1B-EA8B-4FDD-972C-67C5D8F9A090}"/>
              </a:ext>
            </a:extLst>
          </p:cNvPr>
          <p:cNvPicPr>
            <a:picLocks noChangeAspect="1"/>
          </p:cNvPicPr>
          <p:nvPr/>
        </p:nvPicPr>
        <p:blipFill>
          <a:blip r:embed="rId2"/>
          <a:stretch>
            <a:fillRect/>
          </a:stretch>
        </p:blipFill>
        <p:spPr>
          <a:xfrm>
            <a:off x="2554092" y="1467293"/>
            <a:ext cx="7083815" cy="725845"/>
          </a:xfrm>
          <a:prstGeom prst="rect">
            <a:avLst/>
          </a:prstGeom>
        </p:spPr>
      </p:pic>
      <p:pic>
        <p:nvPicPr>
          <p:cNvPr id="4" name="Picture 3">
            <a:extLst>
              <a:ext uri="{FF2B5EF4-FFF2-40B4-BE49-F238E27FC236}">
                <a16:creationId xmlns:a16="http://schemas.microsoft.com/office/drawing/2014/main" id="{24173CE0-785E-44FD-A8D7-4182B4E10B3F}"/>
              </a:ext>
            </a:extLst>
          </p:cNvPr>
          <p:cNvPicPr>
            <a:picLocks noChangeAspect="1"/>
          </p:cNvPicPr>
          <p:nvPr/>
        </p:nvPicPr>
        <p:blipFill>
          <a:blip r:embed="rId3"/>
          <a:stretch>
            <a:fillRect/>
          </a:stretch>
        </p:blipFill>
        <p:spPr>
          <a:xfrm>
            <a:off x="2554092" y="2193138"/>
            <a:ext cx="7083816" cy="3573395"/>
          </a:xfrm>
          <a:prstGeom prst="rect">
            <a:avLst/>
          </a:prstGeom>
        </p:spPr>
      </p:pic>
    </p:spTree>
    <p:extLst>
      <p:ext uri="{BB962C8B-B14F-4D97-AF65-F5344CB8AC3E}">
        <p14:creationId xmlns:p14="http://schemas.microsoft.com/office/powerpoint/2010/main" val="1870153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D07B6-2C79-4621-B69F-39B97B46E3DF}"/>
              </a:ext>
            </a:extLst>
          </p:cNvPr>
          <p:cNvPicPr>
            <a:picLocks noChangeAspect="1"/>
          </p:cNvPicPr>
          <p:nvPr/>
        </p:nvPicPr>
        <p:blipFill>
          <a:blip r:embed="rId3"/>
          <a:stretch>
            <a:fillRect/>
          </a:stretch>
        </p:blipFill>
        <p:spPr>
          <a:xfrm>
            <a:off x="1202177" y="2312603"/>
            <a:ext cx="5571877" cy="590856"/>
          </a:xfrm>
          <a:prstGeom prst="rect">
            <a:avLst/>
          </a:prstGeom>
        </p:spPr>
      </p:pic>
      <p:pic>
        <p:nvPicPr>
          <p:cNvPr id="3" name="Picture 2">
            <a:extLst>
              <a:ext uri="{FF2B5EF4-FFF2-40B4-BE49-F238E27FC236}">
                <a16:creationId xmlns:a16="http://schemas.microsoft.com/office/drawing/2014/main" id="{A57CEDB0-383B-4E2F-B146-BDFE5F04ADC3}"/>
              </a:ext>
            </a:extLst>
          </p:cNvPr>
          <p:cNvPicPr>
            <a:picLocks noChangeAspect="1"/>
          </p:cNvPicPr>
          <p:nvPr/>
        </p:nvPicPr>
        <p:blipFill>
          <a:blip r:embed="rId4"/>
          <a:stretch>
            <a:fillRect/>
          </a:stretch>
        </p:blipFill>
        <p:spPr>
          <a:xfrm>
            <a:off x="1202177" y="2903459"/>
            <a:ext cx="5571876" cy="2918471"/>
          </a:xfrm>
          <a:prstGeom prst="rect">
            <a:avLst/>
          </a:prstGeom>
        </p:spPr>
      </p:pic>
      <p:pic>
        <p:nvPicPr>
          <p:cNvPr id="4" name="Picture 3">
            <a:extLst>
              <a:ext uri="{FF2B5EF4-FFF2-40B4-BE49-F238E27FC236}">
                <a16:creationId xmlns:a16="http://schemas.microsoft.com/office/drawing/2014/main" id="{6E83CD78-689D-4CDD-8D5A-F94F7AC55F66}"/>
              </a:ext>
            </a:extLst>
          </p:cNvPr>
          <p:cNvPicPr>
            <a:picLocks noChangeAspect="1"/>
          </p:cNvPicPr>
          <p:nvPr/>
        </p:nvPicPr>
        <p:blipFill>
          <a:blip r:embed="rId5"/>
          <a:stretch>
            <a:fillRect/>
          </a:stretch>
        </p:blipFill>
        <p:spPr>
          <a:xfrm>
            <a:off x="788189" y="675715"/>
            <a:ext cx="6623386" cy="11572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8D39A765-59E6-423A-AC43-3892A0084936}"/>
              </a:ext>
            </a:extLst>
          </p:cNvPr>
          <p:cNvPicPr>
            <a:picLocks noChangeAspect="1"/>
          </p:cNvPicPr>
          <p:nvPr/>
        </p:nvPicPr>
        <p:blipFill>
          <a:blip r:embed="rId6"/>
          <a:stretch>
            <a:fillRect/>
          </a:stretch>
        </p:blipFill>
        <p:spPr>
          <a:xfrm>
            <a:off x="7672773" y="1254335"/>
            <a:ext cx="3927348" cy="2713440"/>
          </a:xfrm>
          <a:prstGeom prst="rect">
            <a:avLst/>
          </a:prstGeom>
        </p:spPr>
      </p:pic>
      <p:pic>
        <p:nvPicPr>
          <p:cNvPr id="6" name="Picture 5">
            <a:extLst>
              <a:ext uri="{FF2B5EF4-FFF2-40B4-BE49-F238E27FC236}">
                <a16:creationId xmlns:a16="http://schemas.microsoft.com/office/drawing/2014/main" id="{DBEA3107-1931-499E-A4E1-E45AC9BF9599}"/>
              </a:ext>
            </a:extLst>
          </p:cNvPr>
          <p:cNvPicPr>
            <a:picLocks noChangeAspect="1"/>
          </p:cNvPicPr>
          <p:nvPr/>
        </p:nvPicPr>
        <p:blipFill>
          <a:blip r:embed="rId7"/>
          <a:stretch>
            <a:fillRect/>
          </a:stretch>
        </p:blipFill>
        <p:spPr>
          <a:xfrm>
            <a:off x="7113879" y="4068393"/>
            <a:ext cx="4592567" cy="2384505"/>
          </a:xfrm>
          <a:prstGeom prst="rect">
            <a:avLst/>
          </a:prstGeom>
        </p:spPr>
      </p:pic>
    </p:spTree>
    <p:extLst>
      <p:ext uri="{BB962C8B-B14F-4D97-AF65-F5344CB8AC3E}">
        <p14:creationId xmlns:p14="http://schemas.microsoft.com/office/powerpoint/2010/main" val="2041264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Patent Examination </a:t>
            </a:r>
          </a:p>
        </p:txBody>
      </p:sp>
      <p:graphicFrame>
        <p:nvGraphicFramePr>
          <p:cNvPr id="6" name="Content Placeholder 5"/>
          <p:cNvGraphicFramePr>
            <a:graphicFrameLocks noGrp="1"/>
          </p:cNvGraphicFramePr>
          <p:nvPr>
            <p:ph idx="1"/>
            <p:extLst/>
          </p:nvPr>
        </p:nvGraphicFramePr>
        <p:xfrm>
          <a:off x="838200" y="1690688"/>
          <a:ext cx="10515600" cy="3603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904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Patentability</a:t>
            </a:r>
          </a:p>
        </p:txBody>
      </p:sp>
      <p:sp>
        <p:nvSpPr>
          <p:cNvPr id="3" name="Content Placeholder 2"/>
          <p:cNvSpPr>
            <a:spLocks noGrp="1"/>
          </p:cNvSpPr>
          <p:nvPr>
            <p:ph idx="1"/>
          </p:nvPr>
        </p:nvSpPr>
        <p:spPr/>
        <p:txBody>
          <a:bodyPr>
            <a:normAutofit/>
          </a:bodyPr>
          <a:lstStyle/>
          <a:p>
            <a:r>
              <a:rPr lang="en-US" dirty="0"/>
              <a:t>Invention must be </a:t>
            </a:r>
            <a:r>
              <a:rPr lang="en-US" b="1" u="sng" dirty="0"/>
              <a:t>new</a:t>
            </a:r>
            <a:r>
              <a:rPr lang="en-US" dirty="0"/>
              <a:t> (35 USC 102)</a:t>
            </a:r>
          </a:p>
          <a:p>
            <a:pPr lvl="1"/>
            <a:r>
              <a:rPr lang="en-US" dirty="0"/>
              <a:t>An invention </a:t>
            </a:r>
            <a:r>
              <a:rPr lang="en-US" i="1" dirty="0"/>
              <a:t>lacks</a:t>
            </a:r>
            <a:r>
              <a:rPr lang="en-US" dirty="0"/>
              <a:t> novelty (i.e., is “anticipated”) if:</a:t>
            </a:r>
          </a:p>
          <a:p>
            <a:pPr lvl="2"/>
            <a:r>
              <a:rPr lang="en-US" dirty="0"/>
              <a:t>each and every element as set forth in the claim is found, either expressly or inherently, in a single prior art reference</a:t>
            </a:r>
          </a:p>
          <a:p>
            <a:r>
              <a:rPr lang="en-US" dirty="0"/>
              <a:t>Invention must be </a:t>
            </a:r>
            <a:r>
              <a:rPr lang="en-US" b="1" u="sng" dirty="0"/>
              <a:t>non-obvious</a:t>
            </a:r>
            <a:r>
              <a:rPr lang="en-US" dirty="0"/>
              <a:t> (35 USC 103)</a:t>
            </a:r>
          </a:p>
          <a:p>
            <a:pPr lvl="1"/>
            <a:r>
              <a:rPr lang="en-US" dirty="0"/>
              <a:t>More than a mere obvious modification of the prior art</a:t>
            </a:r>
          </a:p>
          <a:p>
            <a:pPr lvl="2"/>
            <a:r>
              <a:rPr lang="en-US" dirty="0"/>
              <a:t>Modification obvious to one of ordinary skill in the art at the time the invention was made </a:t>
            </a:r>
          </a:p>
          <a:p>
            <a:pPr lvl="1"/>
            <a:r>
              <a:rPr lang="en-US" dirty="0"/>
              <a:t>Can combine the teachings of multiple prior art references</a:t>
            </a:r>
          </a:p>
        </p:txBody>
      </p:sp>
    </p:spTree>
    <p:extLst>
      <p:ext uri="{BB962C8B-B14F-4D97-AF65-F5344CB8AC3E}">
        <p14:creationId xmlns:p14="http://schemas.microsoft.com/office/powerpoint/2010/main" val="2525714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Patent</a:t>
            </a:r>
          </a:p>
        </p:txBody>
      </p:sp>
      <p:pic>
        <p:nvPicPr>
          <p:cNvPr id="4" name="Picture 3"/>
          <p:cNvPicPr>
            <a:picLocks noChangeAspect="1"/>
          </p:cNvPicPr>
          <p:nvPr/>
        </p:nvPicPr>
        <p:blipFill rotWithShape="1">
          <a:blip r:embed="rId3"/>
          <a:srcRect b="41817"/>
          <a:stretch/>
        </p:blipFill>
        <p:spPr>
          <a:xfrm>
            <a:off x="668079" y="1690688"/>
            <a:ext cx="4775790" cy="4081289"/>
          </a:xfrm>
          <a:prstGeom prst="rect">
            <a:avLst/>
          </a:prstGeom>
        </p:spPr>
      </p:pic>
      <p:pic>
        <p:nvPicPr>
          <p:cNvPr id="6" name="Picture 5"/>
          <p:cNvPicPr>
            <a:picLocks noChangeAspect="1"/>
          </p:cNvPicPr>
          <p:nvPr/>
        </p:nvPicPr>
        <p:blipFill>
          <a:blip r:embed="rId4"/>
          <a:stretch>
            <a:fillRect/>
          </a:stretch>
        </p:blipFill>
        <p:spPr>
          <a:xfrm>
            <a:off x="6535011" y="5059823"/>
            <a:ext cx="4268135" cy="889219"/>
          </a:xfrm>
          <a:prstGeom prst="rect">
            <a:avLst/>
          </a:prstGeom>
        </p:spPr>
      </p:pic>
      <p:pic>
        <p:nvPicPr>
          <p:cNvPr id="8" name="Picture 7"/>
          <p:cNvPicPr>
            <a:picLocks noChangeAspect="1"/>
          </p:cNvPicPr>
          <p:nvPr/>
        </p:nvPicPr>
        <p:blipFill>
          <a:blip r:embed="rId5"/>
          <a:stretch>
            <a:fillRect/>
          </a:stretch>
        </p:blipFill>
        <p:spPr>
          <a:xfrm>
            <a:off x="6257236" y="1282593"/>
            <a:ext cx="4823683" cy="3186534"/>
          </a:xfrm>
          <a:prstGeom prst="rect">
            <a:avLst/>
          </a:prstGeom>
        </p:spPr>
      </p:pic>
    </p:spTree>
    <p:extLst>
      <p:ext uri="{BB962C8B-B14F-4D97-AF65-F5344CB8AC3E}">
        <p14:creationId xmlns:p14="http://schemas.microsoft.com/office/powerpoint/2010/main" val="1678768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Copyright</a:t>
            </a:r>
          </a:p>
        </p:txBody>
      </p:sp>
      <p:sp>
        <p:nvSpPr>
          <p:cNvPr id="3" name="Content Placeholder 2"/>
          <p:cNvSpPr>
            <a:spLocks noGrp="1"/>
          </p:cNvSpPr>
          <p:nvPr>
            <p:ph idx="1"/>
          </p:nvPr>
        </p:nvSpPr>
        <p:spPr/>
        <p:txBody>
          <a:bodyPr>
            <a:normAutofit lnSpcReduction="10000"/>
          </a:bodyPr>
          <a:lstStyle/>
          <a:p>
            <a:r>
              <a:rPr lang="en-US" dirty="0"/>
              <a:t>Anything creative</a:t>
            </a:r>
          </a:p>
          <a:p>
            <a:r>
              <a:rPr lang="en-US" dirty="0"/>
              <a:t>Protects “expression” but not “ideas”</a:t>
            </a:r>
          </a:p>
          <a:p>
            <a:pPr lvl="1"/>
            <a:r>
              <a:rPr lang="en-US" dirty="0"/>
              <a:t>Paintings &amp; Photographs</a:t>
            </a:r>
          </a:p>
          <a:p>
            <a:pPr lvl="1"/>
            <a:r>
              <a:rPr lang="en-US" dirty="0"/>
              <a:t>Movies, TV Shows, Commercials</a:t>
            </a:r>
          </a:p>
          <a:p>
            <a:pPr lvl="1"/>
            <a:r>
              <a:rPr lang="en-US" dirty="0"/>
              <a:t>Novels</a:t>
            </a:r>
          </a:p>
          <a:p>
            <a:pPr lvl="1"/>
            <a:r>
              <a:rPr lang="en-US" dirty="0"/>
              <a:t>Songs</a:t>
            </a:r>
          </a:p>
          <a:p>
            <a:pPr lvl="1"/>
            <a:r>
              <a:rPr lang="en-US" dirty="0"/>
              <a:t>Computer programs</a:t>
            </a:r>
          </a:p>
          <a:p>
            <a:pPr lvl="1"/>
            <a:r>
              <a:rPr lang="en-US" dirty="0"/>
              <a:t>Video games</a:t>
            </a:r>
          </a:p>
          <a:p>
            <a:r>
              <a:rPr lang="en-US" dirty="0"/>
              <a:t>Current Works: life of author + 70 yrs. or 95 yrs. from publication for anonymous author</a:t>
            </a:r>
          </a:p>
        </p:txBody>
      </p:sp>
    </p:spTree>
    <p:extLst>
      <p:ext uri="{BB962C8B-B14F-4D97-AF65-F5344CB8AC3E}">
        <p14:creationId xmlns:p14="http://schemas.microsoft.com/office/powerpoint/2010/main" val="1197480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Copyright Does Not Protect</a:t>
            </a:r>
          </a:p>
        </p:txBody>
      </p:sp>
      <p:sp>
        <p:nvSpPr>
          <p:cNvPr id="3" name="Content Placeholder 2"/>
          <p:cNvSpPr>
            <a:spLocks noGrp="1"/>
          </p:cNvSpPr>
          <p:nvPr>
            <p:ph idx="1"/>
          </p:nvPr>
        </p:nvSpPr>
        <p:spPr/>
        <p:txBody>
          <a:bodyPr>
            <a:normAutofit fontScale="92500" lnSpcReduction="10000"/>
          </a:bodyPr>
          <a:lstStyle/>
          <a:p>
            <a:r>
              <a:rPr lang="en-US" dirty="0"/>
              <a:t>Ideas for games, toys, books, plays, etc.</a:t>
            </a:r>
          </a:p>
          <a:p>
            <a:r>
              <a:rPr lang="en-US" dirty="0"/>
              <a:t>Common geometric shapes</a:t>
            </a:r>
          </a:p>
          <a:p>
            <a:r>
              <a:rPr lang="en-US" dirty="0"/>
              <a:t>Lists of ingredients</a:t>
            </a:r>
          </a:p>
          <a:p>
            <a:r>
              <a:rPr lang="en-US" dirty="0"/>
              <a:t>Program logic</a:t>
            </a:r>
          </a:p>
          <a:p>
            <a:r>
              <a:rPr lang="en-US" dirty="0"/>
              <a:t>Algorithms</a:t>
            </a:r>
          </a:p>
          <a:p>
            <a:r>
              <a:rPr lang="en-US" dirty="0"/>
              <a:t>Concepts</a:t>
            </a:r>
          </a:p>
          <a:p>
            <a:r>
              <a:rPr lang="en-US" dirty="0"/>
              <a:t>Methods</a:t>
            </a:r>
          </a:p>
          <a:p>
            <a:r>
              <a:rPr lang="en-US" dirty="0"/>
              <a:t>Useful articles (to the extent they do not incorporate independent and separable pictorial, graphic or sculptural features)</a:t>
            </a:r>
          </a:p>
          <a:p>
            <a:endParaRPr lang="en-US" dirty="0"/>
          </a:p>
        </p:txBody>
      </p:sp>
    </p:spTree>
    <p:extLst>
      <p:ext uri="{BB962C8B-B14F-4D97-AF65-F5344CB8AC3E}">
        <p14:creationId xmlns:p14="http://schemas.microsoft.com/office/powerpoint/2010/main" val="1004721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Obtain a Copyright</a:t>
            </a:r>
          </a:p>
        </p:txBody>
      </p:sp>
      <p:sp>
        <p:nvSpPr>
          <p:cNvPr id="3" name="Content Placeholder 2"/>
          <p:cNvSpPr>
            <a:spLocks noGrp="1"/>
          </p:cNvSpPr>
          <p:nvPr>
            <p:ph idx="1"/>
          </p:nvPr>
        </p:nvSpPr>
        <p:spPr/>
        <p:txBody>
          <a:bodyPr>
            <a:normAutofit/>
          </a:bodyPr>
          <a:lstStyle/>
          <a:p>
            <a:r>
              <a:rPr lang="en-US" dirty="0"/>
              <a:t>Copyright exists from the moment work created</a:t>
            </a:r>
          </a:p>
          <a:p>
            <a:r>
              <a:rPr lang="en-US" dirty="0"/>
              <a:t>Registration is not required to have rights</a:t>
            </a:r>
          </a:p>
          <a:p>
            <a:r>
              <a:rPr lang="en-US" dirty="0"/>
              <a:t>Registration is required to bring suit for infringement of U.S. work</a:t>
            </a:r>
          </a:p>
          <a:p>
            <a:r>
              <a:rPr lang="en-US" dirty="0"/>
              <a:t>Registration is with U.S. Copyright Office (division of Library of Congress)</a:t>
            </a:r>
          </a:p>
          <a:p>
            <a:r>
              <a:rPr lang="en-US" dirty="0"/>
              <a:t>Rights can also be obtained by assignment</a:t>
            </a:r>
          </a:p>
        </p:txBody>
      </p:sp>
    </p:spTree>
    <p:extLst>
      <p:ext uri="{BB962C8B-B14F-4D97-AF65-F5344CB8AC3E}">
        <p14:creationId xmlns:p14="http://schemas.microsoft.com/office/powerpoint/2010/main" val="1081313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Trademark</a:t>
            </a:r>
          </a:p>
        </p:txBody>
      </p:sp>
      <p:sp>
        <p:nvSpPr>
          <p:cNvPr id="3" name="Content Placeholder 2"/>
          <p:cNvSpPr>
            <a:spLocks noGrp="1"/>
          </p:cNvSpPr>
          <p:nvPr>
            <p:ph idx="1"/>
          </p:nvPr>
        </p:nvSpPr>
        <p:spPr>
          <a:xfrm>
            <a:off x="838200" y="1825625"/>
            <a:ext cx="6264349" cy="4351338"/>
          </a:xfrm>
        </p:spPr>
        <p:txBody>
          <a:bodyPr/>
          <a:lstStyle/>
          <a:p>
            <a:r>
              <a:rPr lang="en-US" dirty="0"/>
              <a:t>Any Word, Name, Symbol, Device (or any combination thereof) used to identify of products and services.</a:t>
            </a:r>
          </a:p>
          <a:p>
            <a:pPr marL="457200" indent="-182880">
              <a:buFont typeface="Arial" panose="020B0604020202020204" pitchFamily="34" charset="0"/>
              <a:buChar char="•"/>
            </a:pPr>
            <a:r>
              <a:rPr lang="en-US" dirty="0"/>
              <a:t>Words -- Brands	</a:t>
            </a:r>
          </a:p>
          <a:p>
            <a:pPr marL="457200" indent="-182880">
              <a:buFont typeface="Arial" panose="020B0604020202020204" pitchFamily="34" charset="0"/>
              <a:buChar char="•"/>
            </a:pPr>
            <a:r>
              <a:rPr lang="en-US" dirty="0"/>
              <a:t>Symbols</a:t>
            </a:r>
          </a:p>
          <a:p>
            <a:pPr marL="457200" indent="-182880">
              <a:buFont typeface="Arial" panose="020B0604020202020204" pitchFamily="34" charset="0"/>
              <a:buChar char="•"/>
            </a:pPr>
            <a:r>
              <a:rPr lang="en-US" dirty="0"/>
              <a:t>Distinctive, non-functional features</a:t>
            </a:r>
          </a:p>
          <a:p>
            <a:pPr marL="457200" indent="-182880">
              <a:buFont typeface="Arial" panose="020B0604020202020204" pitchFamily="34" charset="0"/>
              <a:buChar char="•"/>
            </a:pPr>
            <a:r>
              <a:rPr lang="en-US" dirty="0"/>
              <a:t>Product or packaging designs</a:t>
            </a:r>
          </a:p>
          <a:p>
            <a:pPr marL="457200" indent="-182880">
              <a:buFont typeface="Arial" panose="020B0604020202020204" pitchFamily="34" charset="0"/>
              <a:buChar char="•"/>
            </a:pPr>
            <a:r>
              <a:rPr lang="en-US" dirty="0"/>
              <a:t>Sounds</a:t>
            </a:r>
          </a:p>
        </p:txBody>
      </p:sp>
      <p:sp>
        <p:nvSpPr>
          <p:cNvPr id="4" name="AutoShape 2" descr="Image result for examples of trademarks"/>
          <p:cNvSpPr>
            <a:spLocks noChangeAspect="1" noChangeArrowheads="1"/>
          </p:cNvSpPr>
          <p:nvPr/>
        </p:nvSpPr>
        <p:spPr bwMode="auto">
          <a:xfrm>
            <a:off x="7364449" y="198204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examples of tradema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867" y="1020402"/>
            <a:ext cx="1929278" cy="19552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famous trademarks lo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1723" y="4808625"/>
            <a:ext cx="2153027" cy="14275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famous trademarks logos"/>
          <p:cNvPicPr>
            <a:picLocks noChangeAspect="1" noChangeArrowheads="1"/>
          </p:cNvPicPr>
          <p:nvPr/>
        </p:nvPicPr>
        <p:blipFill rotWithShape="1">
          <a:blip r:embed="rId5">
            <a:extLst>
              <a:ext uri="{28A0092B-C50C-407E-A947-70E740481C1C}">
                <a14:useLocalDpi xmlns:a14="http://schemas.microsoft.com/office/drawing/2010/main" val="0"/>
              </a:ext>
            </a:extLst>
          </a:blip>
          <a:srcRect l="3736" t="19934" r="2538" b="22019"/>
          <a:stretch/>
        </p:blipFill>
        <p:spPr bwMode="auto">
          <a:xfrm>
            <a:off x="5246203" y="4301726"/>
            <a:ext cx="3974592" cy="16410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coke c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7184" y="577542"/>
            <a:ext cx="1987566" cy="34186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mcdonalds i'm lovin 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2518" y="4998410"/>
            <a:ext cx="1622690" cy="153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961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should you care about IP?</a:t>
            </a:r>
          </a:p>
        </p:txBody>
      </p:sp>
      <p:sp>
        <p:nvSpPr>
          <p:cNvPr id="3" name="Content Placeholder 2"/>
          <p:cNvSpPr>
            <a:spLocks noGrp="1"/>
          </p:cNvSpPr>
          <p:nvPr>
            <p:ph idx="1"/>
          </p:nvPr>
        </p:nvSpPr>
        <p:spPr/>
        <p:txBody>
          <a:bodyPr>
            <a:normAutofit/>
          </a:bodyPr>
          <a:lstStyle/>
          <a:p>
            <a:r>
              <a:rPr lang="en-US" sz="3200" dirty="0"/>
              <a:t>A patent can be:</a:t>
            </a:r>
          </a:p>
          <a:p>
            <a:pPr marL="914400" lvl="2">
              <a:buFont typeface="Arial" panose="020B0604020202020204" pitchFamily="34" charset="0"/>
              <a:buChar char="•"/>
            </a:pPr>
            <a:r>
              <a:rPr lang="en-US" sz="2800" i="0" dirty="0"/>
              <a:t>Used to gain entry into, and deter others from, a market</a:t>
            </a:r>
          </a:p>
          <a:p>
            <a:pPr marL="914400" lvl="2">
              <a:buFont typeface="Arial" panose="020B0604020202020204" pitchFamily="34" charset="0"/>
              <a:buChar char="•"/>
            </a:pPr>
            <a:r>
              <a:rPr lang="en-US" sz="2800" i="0" dirty="0"/>
              <a:t>Used as a marketing tool to promote unique aspects of a product </a:t>
            </a:r>
          </a:p>
          <a:p>
            <a:pPr marL="914400" lvl="2">
              <a:buFont typeface="Arial" panose="020B0604020202020204" pitchFamily="34" charset="0"/>
              <a:buChar char="•"/>
            </a:pPr>
            <a:r>
              <a:rPr lang="en-US" sz="2800" i="0" dirty="0"/>
              <a:t>Assert/enforce rights against an infringer or competitor</a:t>
            </a:r>
          </a:p>
          <a:p>
            <a:pPr marL="914400" lvl="2">
              <a:buFont typeface="Arial" panose="020B0604020202020204" pitchFamily="34" charset="0"/>
              <a:buChar char="•"/>
            </a:pPr>
            <a:r>
              <a:rPr lang="en-US" sz="2800" i="0" dirty="0"/>
              <a:t>Used as collateral to obtain funding</a:t>
            </a:r>
          </a:p>
          <a:p>
            <a:pPr marL="914400" lvl="2">
              <a:buFont typeface="Arial" panose="020B0604020202020204" pitchFamily="34" charset="0"/>
              <a:buChar char="•"/>
            </a:pPr>
            <a:r>
              <a:rPr lang="en-US" sz="2800" i="0" dirty="0"/>
              <a:t>Create revenue –sell or license like other property </a:t>
            </a:r>
          </a:p>
          <a:p>
            <a:endParaRPr lang="en-US" dirty="0"/>
          </a:p>
        </p:txBody>
      </p:sp>
    </p:spTree>
    <p:extLst>
      <p:ext uri="{BB962C8B-B14F-4D97-AF65-F5344CB8AC3E}">
        <p14:creationId xmlns:p14="http://schemas.microsoft.com/office/powerpoint/2010/main" val="1507120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140F1-1AB3-4671-B579-DE7F974E0CDA}"/>
              </a:ext>
            </a:extLst>
          </p:cNvPr>
          <p:cNvSpPr>
            <a:spLocks noGrp="1"/>
          </p:cNvSpPr>
          <p:nvPr>
            <p:ph type="title"/>
          </p:nvPr>
        </p:nvSpPr>
        <p:spPr/>
        <p:txBody>
          <a:bodyPr/>
          <a:lstStyle/>
          <a:p>
            <a:r>
              <a:rPr lang="en-US" dirty="0"/>
              <a:t>Types of Trademarks</a:t>
            </a:r>
          </a:p>
        </p:txBody>
      </p:sp>
      <p:sp>
        <p:nvSpPr>
          <p:cNvPr id="3" name="Content Placeholder 2">
            <a:extLst>
              <a:ext uri="{FF2B5EF4-FFF2-40B4-BE49-F238E27FC236}">
                <a16:creationId xmlns:a16="http://schemas.microsoft.com/office/drawing/2014/main" id="{2950CF0B-22BD-4009-8F81-D2D6F8BCD3BB}"/>
              </a:ext>
            </a:extLst>
          </p:cNvPr>
          <p:cNvSpPr>
            <a:spLocks noGrp="1"/>
          </p:cNvSpPr>
          <p:nvPr>
            <p:ph idx="1"/>
          </p:nvPr>
        </p:nvSpPr>
        <p:spPr>
          <a:xfrm>
            <a:off x="676656" y="2011681"/>
            <a:ext cx="10753725" cy="777240"/>
          </a:xfrm>
        </p:spPr>
        <p:txBody>
          <a:bodyPr/>
          <a:lstStyle/>
          <a:p>
            <a:r>
              <a:rPr lang="en-US" dirty="0"/>
              <a:t>The </a:t>
            </a:r>
            <a:r>
              <a:rPr lang="en-US" b="1" dirty="0"/>
              <a:t>SHAPES</a:t>
            </a:r>
            <a:r>
              <a:rPr lang="en-US" dirty="0"/>
              <a:t> of products may be registered as trademarks</a:t>
            </a:r>
          </a:p>
          <a:p>
            <a:endParaRPr lang="en-US" dirty="0"/>
          </a:p>
        </p:txBody>
      </p:sp>
      <p:pic>
        <p:nvPicPr>
          <p:cNvPr id="5" name="Picture 4">
            <a:extLst>
              <a:ext uri="{FF2B5EF4-FFF2-40B4-BE49-F238E27FC236}">
                <a16:creationId xmlns:a16="http://schemas.microsoft.com/office/drawing/2014/main" id="{F75F1668-8B3E-4E8E-BC3A-FA9887553BD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7224" y="2788921"/>
            <a:ext cx="1982121" cy="2355226"/>
          </a:xfrm>
          <a:prstGeom prst="rect">
            <a:avLst/>
          </a:prstGeom>
        </p:spPr>
      </p:pic>
      <p:pic>
        <p:nvPicPr>
          <p:cNvPr id="8" name="Picture 7">
            <a:extLst>
              <a:ext uri="{FF2B5EF4-FFF2-40B4-BE49-F238E27FC236}">
                <a16:creationId xmlns:a16="http://schemas.microsoft.com/office/drawing/2014/main" id="{1AC9A6B5-BF66-43CE-9709-6C3EEC46D54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663820" y="2487322"/>
            <a:ext cx="2779395" cy="2779395"/>
          </a:xfrm>
          <a:prstGeom prst="rect">
            <a:avLst/>
          </a:prstGeom>
        </p:spPr>
      </p:pic>
      <p:pic>
        <p:nvPicPr>
          <p:cNvPr id="11" name="Picture 10">
            <a:extLst>
              <a:ext uri="{FF2B5EF4-FFF2-40B4-BE49-F238E27FC236}">
                <a16:creationId xmlns:a16="http://schemas.microsoft.com/office/drawing/2014/main" id="{43B52502-E4A5-4BDC-AF76-1CE20A2FB8C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570732" y="5266723"/>
            <a:ext cx="4343400" cy="1262368"/>
          </a:xfrm>
          <a:prstGeom prst="rect">
            <a:avLst/>
          </a:prstGeom>
        </p:spPr>
      </p:pic>
      <p:pic>
        <p:nvPicPr>
          <p:cNvPr id="14" name="Picture 13">
            <a:extLst>
              <a:ext uri="{FF2B5EF4-FFF2-40B4-BE49-F238E27FC236}">
                <a16:creationId xmlns:a16="http://schemas.microsoft.com/office/drawing/2014/main" id="{48EAAB59-8EC3-4A35-8E56-D72E0CC40555}"/>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224644" y="3429000"/>
            <a:ext cx="2357027" cy="3055406"/>
          </a:xfrm>
          <a:prstGeom prst="rect">
            <a:avLst/>
          </a:prstGeom>
        </p:spPr>
      </p:pic>
      <p:pic>
        <p:nvPicPr>
          <p:cNvPr id="17" name="Picture 16">
            <a:extLst>
              <a:ext uri="{FF2B5EF4-FFF2-40B4-BE49-F238E27FC236}">
                <a16:creationId xmlns:a16="http://schemas.microsoft.com/office/drawing/2014/main" id="{BA8310EE-9479-454F-8CA7-89733D0AEBA7}"/>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8872505" y="862966"/>
            <a:ext cx="2127626" cy="1925955"/>
          </a:xfrm>
          <a:prstGeom prst="rect">
            <a:avLst/>
          </a:prstGeom>
        </p:spPr>
      </p:pic>
    </p:spTree>
    <p:extLst>
      <p:ext uri="{BB962C8B-B14F-4D97-AF65-F5344CB8AC3E}">
        <p14:creationId xmlns:p14="http://schemas.microsoft.com/office/powerpoint/2010/main" val="2376084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DA2E1-96BB-44A7-8398-53A2111EBCC2}"/>
              </a:ext>
            </a:extLst>
          </p:cNvPr>
          <p:cNvSpPr>
            <a:spLocks noGrp="1"/>
          </p:cNvSpPr>
          <p:nvPr>
            <p:ph type="title"/>
          </p:nvPr>
        </p:nvSpPr>
        <p:spPr/>
        <p:txBody>
          <a:bodyPr/>
          <a:lstStyle/>
          <a:p>
            <a:r>
              <a:rPr lang="en-US" dirty="0"/>
              <a:t>Types of Trademarks </a:t>
            </a:r>
          </a:p>
        </p:txBody>
      </p:sp>
      <p:sp>
        <p:nvSpPr>
          <p:cNvPr id="3" name="Content Placeholder 2">
            <a:extLst>
              <a:ext uri="{FF2B5EF4-FFF2-40B4-BE49-F238E27FC236}">
                <a16:creationId xmlns:a16="http://schemas.microsoft.com/office/drawing/2014/main" id="{48170FB5-036C-4EAC-BDB4-AFBDA24CBE49}"/>
              </a:ext>
            </a:extLst>
          </p:cNvPr>
          <p:cNvSpPr>
            <a:spLocks noGrp="1"/>
          </p:cNvSpPr>
          <p:nvPr>
            <p:ph idx="1"/>
          </p:nvPr>
        </p:nvSpPr>
        <p:spPr/>
        <p:txBody>
          <a:bodyPr/>
          <a:lstStyle/>
          <a:p>
            <a:r>
              <a:rPr lang="en-US" dirty="0"/>
              <a:t>Trademarks can also be </a:t>
            </a:r>
            <a:r>
              <a:rPr lang="en-US" b="1" dirty="0"/>
              <a:t>PACKAGING</a:t>
            </a:r>
            <a:r>
              <a:rPr lang="en-US" dirty="0"/>
              <a:t> for products and services</a:t>
            </a:r>
          </a:p>
        </p:txBody>
      </p:sp>
      <p:pic>
        <p:nvPicPr>
          <p:cNvPr id="4" name="Picture 3">
            <a:extLst>
              <a:ext uri="{FF2B5EF4-FFF2-40B4-BE49-F238E27FC236}">
                <a16:creationId xmlns:a16="http://schemas.microsoft.com/office/drawing/2014/main" id="{30DA8161-9194-4D27-A8A1-A82FD0776550}"/>
              </a:ext>
            </a:extLst>
          </p:cNvPr>
          <p:cNvPicPr>
            <a:picLocks noChangeAspect="1"/>
          </p:cNvPicPr>
          <p:nvPr/>
        </p:nvPicPr>
        <p:blipFill>
          <a:blip r:embed="rId2"/>
          <a:stretch>
            <a:fillRect/>
          </a:stretch>
        </p:blipFill>
        <p:spPr>
          <a:xfrm>
            <a:off x="1769505" y="2616267"/>
            <a:ext cx="3379950" cy="3742200"/>
          </a:xfrm>
          <a:prstGeom prst="rect">
            <a:avLst/>
          </a:prstGeom>
        </p:spPr>
      </p:pic>
      <p:pic>
        <p:nvPicPr>
          <p:cNvPr id="5" name="Picture 4">
            <a:extLst>
              <a:ext uri="{FF2B5EF4-FFF2-40B4-BE49-F238E27FC236}">
                <a16:creationId xmlns:a16="http://schemas.microsoft.com/office/drawing/2014/main" id="{31970C88-BEF0-4BAF-A445-BAF11871D0A7}"/>
              </a:ext>
            </a:extLst>
          </p:cNvPr>
          <p:cNvPicPr>
            <a:picLocks noChangeAspect="1"/>
          </p:cNvPicPr>
          <p:nvPr/>
        </p:nvPicPr>
        <p:blipFill>
          <a:blip r:embed="rId3"/>
          <a:stretch>
            <a:fillRect/>
          </a:stretch>
        </p:blipFill>
        <p:spPr>
          <a:xfrm>
            <a:off x="7298385" y="2810667"/>
            <a:ext cx="2136750" cy="3353400"/>
          </a:xfrm>
          <a:prstGeom prst="rect">
            <a:avLst/>
          </a:prstGeom>
        </p:spPr>
      </p:pic>
    </p:spTree>
    <p:extLst>
      <p:ext uri="{BB962C8B-B14F-4D97-AF65-F5344CB8AC3E}">
        <p14:creationId xmlns:p14="http://schemas.microsoft.com/office/powerpoint/2010/main" val="2607088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223BC-060A-4DFD-9B50-64263E1340D1}"/>
              </a:ext>
            </a:extLst>
          </p:cNvPr>
          <p:cNvSpPr>
            <a:spLocks noGrp="1"/>
          </p:cNvSpPr>
          <p:nvPr>
            <p:ph type="title"/>
          </p:nvPr>
        </p:nvSpPr>
        <p:spPr/>
        <p:txBody>
          <a:bodyPr/>
          <a:lstStyle/>
          <a:p>
            <a:r>
              <a:rPr lang="en-US" dirty="0"/>
              <a:t>Types of Trademarks </a:t>
            </a:r>
          </a:p>
        </p:txBody>
      </p:sp>
      <p:sp>
        <p:nvSpPr>
          <p:cNvPr id="3" name="Content Placeholder 2">
            <a:extLst>
              <a:ext uri="{FF2B5EF4-FFF2-40B4-BE49-F238E27FC236}">
                <a16:creationId xmlns:a16="http://schemas.microsoft.com/office/drawing/2014/main" id="{7124BE0A-9443-437E-AA34-0FCE16861490}"/>
              </a:ext>
            </a:extLst>
          </p:cNvPr>
          <p:cNvSpPr>
            <a:spLocks noGrp="1"/>
          </p:cNvSpPr>
          <p:nvPr>
            <p:ph idx="1"/>
          </p:nvPr>
        </p:nvSpPr>
        <p:spPr>
          <a:xfrm>
            <a:off x="676656" y="2011681"/>
            <a:ext cx="10753725" cy="579120"/>
          </a:xfrm>
        </p:spPr>
        <p:txBody>
          <a:bodyPr/>
          <a:lstStyle/>
          <a:p>
            <a:r>
              <a:rPr lang="en-US" dirty="0"/>
              <a:t>Trademarks can be </a:t>
            </a:r>
            <a:r>
              <a:rPr lang="en-US" b="1" dirty="0"/>
              <a:t>COLORS</a:t>
            </a:r>
          </a:p>
        </p:txBody>
      </p:sp>
      <p:pic>
        <p:nvPicPr>
          <p:cNvPr id="5" name="Picture 4">
            <a:extLst>
              <a:ext uri="{FF2B5EF4-FFF2-40B4-BE49-F238E27FC236}">
                <a16:creationId xmlns:a16="http://schemas.microsoft.com/office/drawing/2014/main" id="{080488E2-60A3-465C-92D3-E9F19FF5E70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04900" y="2841307"/>
            <a:ext cx="1905000" cy="1876425"/>
          </a:xfrm>
          <a:prstGeom prst="rect">
            <a:avLst/>
          </a:prstGeom>
        </p:spPr>
      </p:pic>
      <p:pic>
        <p:nvPicPr>
          <p:cNvPr id="11" name="Picture 10">
            <a:extLst>
              <a:ext uri="{FF2B5EF4-FFF2-40B4-BE49-F238E27FC236}">
                <a16:creationId xmlns:a16="http://schemas.microsoft.com/office/drawing/2014/main" id="{78BE0C91-0582-493E-966B-3E449B7AF3A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268169" y="3935729"/>
            <a:ext cx="2857500" cy="2857500"/>
          </a:xfrm>
          <a:prstGeom prst="rect">
            <a:avLst/>
          </a:prstGeom>
        </p:spPr>
      </p:pic>
      <p:pic>
        <p:nvPicPr>
          <p:cNvPr id="8" name="Picture 7">
            <a:extLst>
              <a:ext uri="{FF2B5EF4-FFF2-40B4-BE49-F238E27FC236}">
                <a16:creationId xmlns:a16="http://schemas.microsoft.com/office/drawing/2014/main" id="{7341CE7F-E0F5-42CC-846C-25F1FD2831D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390261" y="2107161"/>
            <a:ext cx="3306699" cy="2356023"/>
          </a:xfrm>
          <a:prstGeom prst="rect">
            <a:avLst/>
          </a:prstGeom>
        </p:spPr>
      </p:pic>
      <p:pic>
        <p:nvPicPr>
          <p:cNvPr id="14" name="Picture 13">
            <a:extLst>
              <a:ext uri="{FF2B5EF4-FFF2-40B4-BE49-F238E27FC236}">
                <a16:creationId xmlns:a16="http://schemas.microsoft.com/office/drawing/2014/main" id="{9B13595E-78C6-456A-9314-8EBB4913D495}"/>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085606" y="3539720"/>
            <a:ext cx="3650980" cy="2356023"/>
          </a:xfrm>
          <a:prstGeom prst="rect">
            <a:avLst/>
          </a:prstGeom>
        </p:spPr>
      </p:pic>
    </p:spTree>
    <p:extLst>
      <p:ext uri="{BB962C8B-B14F-4D97-AF65-F5344CB8AC3E}">
        <p14:creationId xmlns:p14="http://schemas.microsoft.com/office/powerpoint/2010/main" val="1767904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692D-ED38-4538-8A50-AEE028D76BC0}"/>
              </a:ext>
            </a:extLst>
          </p:cNvPr>
          <p:cNvSpPr>
            <a:spLocks noGrp="1"/>
          </p:cNvSpPr>
          <p:nvPr>
            <p:ph type="title"/>
          </p:nvPr>
        </p:nvSpPr>
        <p:spPr/>
        <p:txBody>
          <a:bodyPr/>
          <a:lstStyle/>
          <a:p>
            <a:r>
              <a:rPr lang="en-US" dirty="0"/>
              <a:t>Types of Trademarks </a:t>
            </a:r>
          </a:p>
        </p:txBody>
      </p:sp>
      <p:sp>
        <p:nvSpPr>
          <p:cNvPr id="3" name="Content Placeholder 2">
            <a:extLst>
              <a:ext uri="{FF2B5EF4-FFF2-40B4-BE49-F238E27FC236}">
                <a16:creationId xmlns:a16="http://schemas.microsoft.com/office/drawing/2014/main" id="{86043493-7F68-4EDE-9B0E-E085F6A42905}"/>
              </a:ext>
            </a:extLst>
          </p:cNvPr>
          <p:cNvSpPr>
            <a:spLocks noGrp="1"/>
          </p:cNvSpPr>
          <p:nvPr>
            <p:ph idx="1"/>
          </p:nvPr>
        </p:nvSpPr>
        <p:spPr>
          <a:xfrm>
            <a:off x="676656" y="2011681"/>
            <a:ext cx="10753725" cy="548640"/>
          </a:xfrm>
        </p:spPr>
        <p:txBody>
          <a:bodyPr/>
          <a:lstStyle/>
          <a:p>
            <a:r>
              <a:rPr lang="en-US" dirty="0"/>
              <a:t>Trademarks can be </a:t>
            </a:r>
            <a:r>
              <a:rPr lang="en-US" b="1" dirty="0"/>
              <a:t>SOUNDS</a:t>
            </a:r>
          </a:p>
        </p:txBody>
      </p:sp>
      <p:pic>
        <p:nvPicPr>
          <p:cNvPr id="5" name="Picture 4">
            <a:extLst>
              <a:ext uri="{FF2B5EF4-FFF2-40B4-BE49-F238E27FC236}">
                <a16:creationId xmlns:a16="http://schemas.microsoft.com/office/drawing/2014/main" id="{FED9AC54-7C34-4FF7-BFA9-0B82ACE4F1B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94400" y="3010034"/>
            <a:ext cx="1905000" cy="1876425"/>
          </a:xfrm>
          <a:prstGeom prst="rect">
            <a:avLst/>
          </a:prstGeom>
        </p:spPr>
      </p:pic>
      <p:pic>
        <p:nvPicPr>
          <p:cNvPr id="8" name="Picture 7">
            <a:extLst>
              <a:ext uri="{FF2B5EF4-FFF2-40B4-BE49-F238E27FC236}">
                <a16:creationId xmlns:a16="http://schemas.microsoft.com/office/drawing/2014/main" id="{1B735F02-4619-4187-A99F-8DDEEDA1AC6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828788" y="3758358"/>
            <a:ext cx="3121152" cy="2340864"/>
          </a:xfrm>
          <a:prstGeom prst="rect">
            <a:avLst/>
          </a:prstGeom>
        </p:spPr>
      </p:pic>
      <p:pic>
        <p:nvPicPr>
          <p:cNvPr id="11" name="Picture 10">
            <a:extLst>
              <a:ext uri="{FF2B5EF4-FFF2-40B4-BE49-F238E27FC236}">
                <a16:creationId xmlns:a16="http://schemas.microsoft.com/office/drawing/2014/main" id="{A58A5B92-888F-4AAF-BFC5-78B499093502}"/>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105056" y="4760725"/>
            <a:ext cx="1905000" cy="1597742"/>
          </a:xfrm>
          <a:prstGeom prst="rect">
            <a:avLst/>
          </a:prstGeom>
        </p:spPr>
      </p:pic>
      <p:pic>
        <p:nvPicPr>
          <p:cNvPr id="13" name="Picture 12">
            <a:extLst>
              <a:ext uri="{FF2B5EF4-FFF2-40B4-BE49-F238E27FC236}">
                <a16:creationId xmlns:a16="http://schemas.microsoft.com/office/drawing/2014/main" id="{F13A0EDC-FA97-47EF-93EA-20BACCB7475E}"/>
              </a:ext>
            </a:extLst>
          </p:cNvPr>
          <p:cNvPicPr>
            <a:picLocks noChangeAspect="1"/>
          </p:cNvPicPr>
          <p:nvPr/>
        </p:nvPicPr>
        <p:blipFill>
          <a:blip r:embed="rId8"/>
          <a:stretch>
            <a:fillRect/>
          </a:stretch>
        </p:blipFill>
        <p:spPr>
          <a:xfrm>
            <a:off x="8451532" y="1486218"/>
            <a:ext cx="2695575" cy="1343025"/>
          </a:xfrm>
          <a:prstGeom prst="rect">
            <a:avLst/>
          </a:prstGeom>
        </p:spPr>
      </p:pic>
      <p:pic>
        <p:nvPicPr>
          <p:cNvPr id="15" name="Picture 14">
            <a:extLst>
              <a:ext uri="{FF2B5EF4-FFF2-40B4-BE49-F238E27FC236}">
                <a16:creationId xmlns:a16="http://schemas.microsoft.com/office/drawing/2014/main" id="{E6EEA874-1A32-4DD6-B17B-14E724BF5981}"/>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315713" y="1905000"/>
            <a:ext cx="1714500" cy="3048000"/>
          </a:xfrm>
          <a:prstGeom prst="rect">
            <a:avLst/>
          </a:prstGeom>
        </p:spPr>
      </p:pic>
    </p:spTree>
    <p:extLst>
      <p:ext uri="{BB962C8B-B14F-4D97-AF65-F5344CB8AC3E}">
        <p14:creationId xmlns:p14="http://schemas.microsoft.com/office/powerpoint/2010/main" val="1946817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E9A5F-E845-4A57-BA45-CD7CB99B359B}"/>
              </a:ext>
            </a:extLst>
          </p:cNvPr>
          <p:cNvSpPr>
            <a:spLocks noGrp="1"/>
          </p:cNvSpPr>
          <p:nvPr>
            <p:ph type="title"/>
          </p:nvPr>
        </p:nvSpPr>
        <p:spPr/>
        <p:txBody>
          <a:bodyPr/>
          <a:lstStyle/>
          <a:p>
            <a:r>
              <a:rPr lang="en-US" dirty="0"/>
              <a:t>Types of Trademarks </a:t>
            </a:r>
          </a:p>
        </p:txBody>
      </p:sp>
      <p:sp>
        <p:nvSpPr>
          <p:cNvPr id="3" name="Content Placeholder 2">
            <a:extLst>
              <a:ext uri="{FF2B5EF4-FFF2-40B4-BE49-F238E27FC236}">
                <a16:creationId xmlns:a16="http://schemas.microsoft.com/office/drawing/2014/main" id="{5AB31C29-2129-4994-8549-EFEB9FF80A0A}"/>
              </a:ext>
            </a:extLst>
          </p:cNvPr>
          <p:cNvSpPr>
            <a:spLocks noGrp="1"/>
          </p:cNvSpPr>
          <p:nvPr>
            <p:ph idx="1"/>
          </p:nvPr>
        </p:nvSpPr>
        <p:spPr>
          <a:xfrm>
            <a:off x="676656" y="2011681"/>
            <a:ext cx="10753725" cy="472440"/>
          </a:xfrm>
        </p:spPr>
        <p:txBody>
          <a:bodyPr>
            <a:normAutofit fontScale="55000" lnSpcReduction="20000"/>
          </a:bodyPr>
          <a:lstStyle/>
          <a:p>
            <a:r>
              <a:rPr lang="en-US" sz="4000" dirty="0"/>
              <a:t>Trademarks can be </a:t>
            </a:r>
            <a:r>
              <a:rPr lang="en-US" sz="4000" b="1" dirty="0"/>
              <a:t>SMELLS</a:t>
            </a:r>
            <a:br>
              <a:rPr lang="en-US" dirty="0"/>
            </a:br>
            <a:endParaRPr lang="en-US" dirty="0"/>
          </a:p>
        </p:txBody>
      </p:sp>
      <p:pic>
        <p:nvPicPr>
          <p:cNvPr id="5" name="Picture 4">
            <a:extLst>
              <a:ext uri="{FF2B5EF4-FFF2-40B4-BE49-F238E27FC236}">
                <a16:creationId xmlns:a16="http://schemas.microsoft.com/office/drawing/2014/main" id="{0D0E830E-919D-4F4E-9173-5E895B9C3D2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6656" y="2923119"/>
            <a:ext cx="2801960" cy="1844040"/>
          </a:xfrm>
          <a:prstGeom prst="rect">
            <a:avLst/>
          </a:prstGeom>
        </p:spPr>
      </p:pic>
      <p:pic>
        <p:nvPicPr>
          <p:cNvPr id="8" name="Picture 7">
            <a:extLst>
              <a:ext uri="{FF2B5EF4-FFF2-40B4-BE49-F238E27FC236}">
                <a16:creationId xmlns:a16="http://schemas.microsoft.com/office/drawing/2014/main" id="{2150FD36-31AD-4178-B061-B7ED0D5510E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103477" y="3230880"/>
            <a:ext cx="1778000" cy="2286000"/>
          </a:xfrm>
          <a:prstGeom prst="rect">
            <a:avLst/>
          </a:prstGeom>
        </p:spPr>
      </p:pic>
      <p:pic>
        <p:nvPicPr>
          <p:cNvPr id="10" name="Picture 9">
            <a:extLst>
              <a:ext uri="{FF2B5EF4-FFF2-40B4-BE49-F238E27FC236}">
                <a16:creationId xmlns:a16="http://schemas.microsoft.com/office/drawing/2014/main" id="{586BE5E1-C787-45B3-8903-6E8AB4F40259}"/>
              </a:ext>
            </a:extLst>
          </p:cNvPr>
          <p:cNvPicPr>
            <a:picLocks noChangeAspect="1"/>
          </p:cNvPicPr>
          <p:nvPr/>
        </p:nvPicPr>
        <p:blipFill>
          <a:blip r:embed="rId7"/>
          <a:stretch>
            <a:fillRect/>
          </a:stretch>
        </p:blipFill>
        <p:spPr>
          <a:xfrm>
            <a:off x="8284338" y="4188882"/>
            <a:ext cx="2828925" cy="2057400"/>
          </a:xfrm>
          <a:prstGeom prst="rect">
            <a:avLst/>
          </a:prstGeom>
        </p:spPr>
      </p:pic>
      <p:pic>
        <p:nvPicPr>
          <p:cNvPr id="12" name="Picture 11">
            <a:extLst>
              <a:ext uri="{FF2B5EF4-FFF2-40B4-BE49-F238E27FC236}">
                <a16:creationId xmlns:a16="http://schemas.microsoft.com/office/drawing/2014/main" id="{F828A309-4173-401B-9FE1-31DABD465BBE}"/>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579172" y="1871976"/>
            <a:ext cx="3655674" cy="1973163"/>
          </a:xfrm>
          <a:prstGeom prst="rect">
            <a:avLst/>
          </a:prstGeom>
        </p:spPr>
      </p:pic>
    </p:spTree>
    <p:extLst>
      <p:ext uri="{BB962C8B-B14F-4D97-AF65-F5344CB8AC3E}">
        <p14:creationId xmlns:p14="http://schemas.microsoft.com/office/powerpoint/2010/main" val="3633386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 of a Trademark</a:t>
            </a:r>
          </a:p>
        </p:txBody>
      </p:sp>
      <p:sp>
        <p:nvSpPr>
          <p:cNvPr id="3" name="Content Placeholder 2"/>
          <p:cNvSpPr>
            <a:spLocks noGrp="1"/>
          </p:cNvSpPr>
          <p:nvPr>
            <p:ph idx="1"/>
          </p:nvPr>
        </p:nvSpPr>
        <p:spPr/>
        <p:txBody>
          <a:bodyPr>
            <a:normAutofit/>
          </a:bodyPr>
          <a:lstStyle/>
          <a:p>
            <a:r>
              <a:rPr lang="en-US" dirty="0"/>
              <a:t>Fanciful (made up terms)</a:t>
            </a:r>
          </a:p>
          <a:p>
            <a:pPr lvl="1"/>
            <a:r>
              <a:rPr lang="en-US" dirty="0"/>
              <a:t>ROLEX watches, EXXON gasoline</a:t>
            </a:r>
          </a:p>
          <a:p>
            <a:r>
              <a:rPr lang="en-US" dirty="0"/>
              <a:t>Arbitrary (existing words/unrelated goods)</a:t>
            </a:r>
          </a:p>
          <a:p>
            <a:pPr lvl="1"/>
            <a:r>
              <a:rPr lang="en-US" dirty="0"/>
              <a:t>APPLE computers</a:t>
            </a:r>
          </a:p>
          <a:p>
            <a:r>
              <a:rPr lang="en-US" dirty="0"/>
              <a:t>Suggestive (takes imagination to link mark to goods)</a:t>
            </a:r>
          </a:p>
          <a:p>
            <a:pPr lvl="1"/>
            <a:r>
              <a:rPr lang="en-US" dirty="0"/>
              <a:t>COPPERTONE suntan lotion</a:t>
            </a:r>
          </a:p>
          <a:p>
            <a:r>
              <a:rPr lang="en-US" dirty="0"/>
              <a:t>Descriptive (describes some aspect of the goods)</a:t>
            </a:r>
          </a:p>
          <a:p>
            <a:pPr lvl="1"/>
            <a:r>
              <a:rPr lang="en-US" dirty="0"/>
              <a:t>RAISIN BRAN cereal, </a:t>
            </a:r>
            <a:r>
              <a:rPr lang="en-US" dirty="0" err="1"/>
              <a:t>HONEYBAKED</a:t>
            </a:r>
            <a:r>
              <a:rPr lang="en-US" dirty="0"/>
              <a:t> ham</a:t>
            </a:r>
          </a:p>
          <a:p>
            <a:pPr lvl="1"/>
            <a:r>
              <a:rPr lang="en-US" dirty="0"/>
              <a:t>Protection requires establishing secondary meaning</a:t>
            </a:r>
          </a:p>
          <a:p>
            <a:endParaRPr lang="en-US" dirty="0"/>
          </a:p>
        </p:txBody>
      </p:sp>
      <p:grpSp>
        <p:nvGrpSpPr>
          <p:cNvPr id="4" name="Group 3"/>
          <p:cNvGrpSpPr/>
          <p:nvPr/>
        </p:nvGrpSpPr>
        <p:grpSpPr>
          <a:xfrm>
            <a:off x="8823103" y="3470200"/>
            <a:ext cx="1585762" cy="1917129"/>
            <a:chOff x="5566027" y="1780073"/>
            <a:chExt cx="1486971" cy="1917129"/>
          </a:xfrm>
        </p:grpSpPr>
        <p:sp>
          <p:nvSpPr>
            <p:cNvPr id="8" name="Up Arrow 7"/>
            <p:cNvSpPr/>
            <p:nvPr/>
          </p:nvSpPr>
          <p:spPr>
            <a:xfrm rot="10800000">
              <a:off x="5566027" y="1780073"/>
              <a:ext cx="1486971" cy="1917129"/>
            </a:xfrm>
            <a:prstGeom prst="upArrow">
              <a:avLst>
                <a:gd name="adj1" fmla="val 50000"/>
                <a:gd name="adj2" fmla="val 35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Up Arrow 4"/>
            <p:cNvSpPr/>
            <p:nvPr/>
          </p:nvSpPr>
          <p:spPr>
            <a:xfrm rot="16200000">
              <a:off x="5481058" y="2236785"/>
              <a:ext cx="1656909" cy="7434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a:t>weak</a:t>
              </a:r>
            </a:p>
          </p:txBody>
        </p:sp>
      </p:grpSp>
      <p:grpSp>
        <p:nvGrpSpPr>
          <p:cNvPr id="5" name="Group 4"/>
          <p:cNvGrpSpPr/>
          <p:nvPr/>
        </p:nvGrpSpPr>
        <p:grpSpPr>
          <a:xfrm>
            <a:off x="8806982" y="1690127"/>
            <a:ext cx="1601883" cy="1785431"/>
            <a:chOff x="5549907" y="0"/>
            <a:chExt cx="1487738" cy="1785431"/>
          </a:xfrm>
        </p:grpSpPr>
        <p:sp>
          <p:nvSpPr>
            <p:cNvPr id="6" name="Up Arrow 5"/>
            <p:cNvSpPr/>
            <p:nvPr/>
          </p:nvSpPr>
          <p:spPr>
            <a:xfrm>
              <a:off x="5549907" y="0"/>
              <a:ext cx="1487738" cy="1785431"/>
            </a:xfrm>
            <a:prstGeom prst="upArrow">
              <a:avLst>
                <a:gd name="adj1" fmla="val 50000"/>
                <a:gd name="adj2" fmla="val 35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Up Arrow 6"/>
            <p:cNvSpPr/>
            <p:nvPr/>
          </p:nvSpPr>
          <p:spPr>
            <a:xfrm rot="-5400000">
              <a:off x="5531238" y="650958"/>
              <a:ext cx="1525077" cy="7438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a:t>strong</a:t>
              </a:r>
            </a:p>
          </p:txBody>
        </p:sp>
      </p:grpSp>
    </p:spTree>
    <p:extLst>
      <p:ext uri="{BB962C8B-B14F-4D97-AF65-F5344CB8AC3E}">
        <p14:creationId xmlns:p14="http://schemas.microsoft.com/office/powerpoint/2010/main" val="316694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27687-284D-4F73-901C-F929E08E5FDF}"/>
              </a:ext>
            </a:extLst>
          </p:cNvPr>
          <p:cNvSpPr>
            <a:spLocks noGrp="1"/>
          </p:cNvSpPr>
          <p:nvPr>
            <p:ph type="title"/>
          </p:nvPr>
        </p:nvSpPr>
        <p:spPr/>
        <p:txBody>
          <a:bodyPr/>
          <a:lstStyle/>
          <a:p>
            <a:r>
              <a:rPr lang="en-US" dirty="0"/>
              <a:t>What makes trademark protection special?</a:t>
            </a:r>
          </a:p>
        </p:txBody>
      </p:sp>
      <p:sp>
        <p:nvSpPr>
          <p:cNvPr id="3" name="Content Placeholder 2">
            <a:extLst>
              <a:ext uri="{FF2B5EF4-FFF2-40B4-BE49-F238E27FC236}">
                <a16:creationId xmlns:a16="http://schemas.microsoft.com/office/drawing/2014/main" id="{FCC372F6-52EA-4F46-9D09-DE30F691FC20}"/>
              </a:ext>
            </a:extLst>
          </p:cNvPr>
          <p:cNvSpPr>
            <a:spLocks noGrp="1"/>
          </p:cNvSpPr>
          <p:nvPr>
            <p:ph idx="1"/>
          </p:nvPr>
        </p:nvSpPr>
        <p:spPr>
          <a:xfrm>
            <a:off x="657224" y="2438400"/>
            <a:ext cx="9915143" cy="3766185"/>
          </a:xfrm>
        </p:spPr>
        <p:txBody>
          <a:bodyPr/>
          <a:lstStyle/>
          <a:p>
            <a:pPr marL="457200" indent="-182880">
              <a:buFont typeface="Arial" panose="020B0604020202020204" pitchFamily="34" charset="0"/>
              <a:buChar char="•"/>
            </a:pPr>
            <a:r>
              <a:rPr lang="en-US" dirty="0"/>
              <a:t>Federally registered trademarks can last </a:t>
            </a:r>
            <a:r>
              <a:rPr lang="en-US" b="1" u="sng" dirty="0"/>
              <a:t>FOREVER</a:t>
            </a:r>
            <a:r>
              <a:rPr lang="en-US" dirty="0"/>
              <a:t> as long as they are properly and continuously used</a:t>
            </a:r>
          </a:p>
          <a:p>
            <a:pPr marL="914400" indent="-182880">
              <a:buFont typeface="Arial" panose="020B0604020202020204" pitchFamily="34" charset="0"/>
              <a:buChar char="•"/>
            </a:pPr>
            <a:r>
              <a:rPr lang="en-US" dirty="0"/>
              <a:t>Maintenance documents must be timely filed</a:t>
            </a:r>
          </a:p>
          <a:p>
            <a:pPr marL="457200" indent="-182880">
              <a:buFont typeface="Arial" panose="020B0604020202020204" pitchFamily="34" charset="0"/>
              <a:buChar char="•"/>
            </a:pPr>
            <a:r>
              <a:rPr lang="en-US" dirty="0"/>
              <a:t>Contrast – patent protection and copyrights last for only a limited amount of time.</a:t>
            </a:r>
          </a:p>
        </p:txBody>
      </p:sp>
    </p:spTree>
    <p:extLst>
      <p:ext uri="{BB962C8B-B14F-4D97-AF65-F5344CB8AC3E}">
        <p14:creationId xmlns:p14="http://schemas.microsoft.com/office/powerpoint/2010/main" val="3072376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447C-F0AA-4EA2-B918-01B771E73CC8}"/>
              </a:ext>
            </a:extLst>
          </p:cNvPr>
          <p:cNvSpPr>
            <a:spLocks noGrp="1"/>
          </p:cNvSpPr>
          <p:nvPr>
            <p:ph type="title"/>
          </p:nvPr>
        </p:nvSpPr>
        <p:spPr/>
        <p:txBody>
          <a:bodyPr/>
          <a:lstStyle/>
          <a:p>
            <a:r>
              <a:rPr lang="en-US" dirty="0"/>
              <a:t>Copyright</a:t>
            </a:r>
          </a:p>
        </p:txBody>
      </p:sp>
      <p:sp>
        <p:nvSpPr>
          <p:cNvPr id="3" name="Content Placeholder 2">
            <a:extLst>
              <a:ext uri="{FF2B5EF4-FFF2-40B4-BE49-F238E27FC236}">
                <a16:creationId xmlns:a16="http://schemas.microsoft.com/office/drawing/2014/main" id="{2CD745B3-6824-4B1D-AC8E-6DC797ED6F86}"/>
              </a:ext>
            </a:extLst>
          </p:cNvPr>
          <p:cNvSpPr>
            <a:spLocks noGrp="1"/>
          </p:cNvSpPr>
          <p:nvPr>
            <p:ph idx="1"/>
          </p:nvPr>
        </p:nvSpPr>
        <p:spPr>
          <a:xfrm>
            <a:off x="676274" y="1783920"/>
            <a:ext cx="10753725" cy="2346960"/>
          </a:xfrm>
        </p:spPr>
        <p:txBody>
          <a:bodyPr>
            <a:normAutofit/>
          </a:bodyPr>
          <a:lstStyle/>
          <a:p>
            <a:pPr marL="457200" indent="-182880">
              <a:buFont typeface="Arial" panose="020B0604020202020204" pitchFamily="34" charset="0"/>
              <a:buChar char="•"/>
            </a:pPr>
            <a:r>
              <a:rPr lang="en-US" sz="2800" dirty="0"/>
              <a:t>Protects “original works of authorship” including literary, dramatic, musical, artistic and other works fixed in a tangible medium</a:t>
            </a:r>
          </a:p>
          <a:p>
            <a:pPr marL="457200" indent="-182880">
              <a:buFont typeface="Arial" panose="020B0604020202020204" pitchFamily="34" charset="0"/>
              <a:buChar char="•"/>
            </a:pPr>
            <a:r>
              <a:rPr lang="en-US" sz="2800" dirty="0"/>
              <a:t>Library of Congress administers registration; USPTO advises the Executive branch on intellectual property issues including copyright</a:t>
            </a:r>
          </a:p>
          <a:p>
            <a:pPr marL="457200" indent="-182880">
              <a:buFont typeface="Arial" panose="020B0604020202020204" pitchFamily="34" charset="0"/>
              <a:buChar char="•"/>
            </a:pPr>
            <a:r>
              <a:rPr lang="en-US" sz="2800" dirty="0"/>
              <a:t>© symbol can be used without registration</a:t>
            </a:r>
          </a:p>
        </p:txBody>
      </p:sp>
      <p:pic>
        <p:nvPicPr>
          <p:cNvPr id="5" name="Picture 4">
            <a:extLst>
              <a:ext uri="{FF2B5EF4-FFF2-40B4-BE49-F238E27FC236}">
                <a16:creationId xmlns:a16="http://schemas.microsoft.com/office/drawing/2014/main" id="{CABB44AF-CCE9-4984-AC71-950502041B3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181793" y="4358641"/>
            <a:ext cx="2946400" cy="2209800"/>
          </a:xfrm>
          <a:prstGeom prst="rect">
            <a:avLst/>
          </a:prstGeom>
        </p:spPr>
      </p:pic>
      <p:pic>
        <p:nvPicPr>
          <p:cNvPr id="8" name="Picture 7">
            <a:extLst>
              <a:ext uri="{FF2B5EF4-FFF2-40B4-BE49-F238E27FC236}">
                <a16:creationId xmlns:a16="http://schemas.microsoft.com/office/drawing/2014/main" id="{4DE87805-6F8C-41A7-9FEF-05383140808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57224" y="4270589"/>
            <a:ext cx="2209800" cy="2209800"/>
          </a:xfrm>
          <a:prstGeom prst="rect">
            <a:avLst/>
          </a:prstGeom>
        </p:spPr>
      </p:pic>
      <p:pic>
        <p:nvPicPr>
          <p:cNvPr id="13" name="Picture 12">
            <a:extLst>
              <a:ext uri="{FF2B5EF4-FFF2-40B4-BE49-F238E27FC236}">
                <a16:creationId xmlns:a16="http://schemas.microsoft.com/office/drawing/2014/main" id="{98264261-58B6-416B-BA6C-31A6E951998E}"/>
              </a:ext>
            </a:extLst>
          </p:cNvPr>
          <p:cNvPicPr>
            <a:picLocks noChangeAspect="1"/>
          </p:cNvPicPr>
          <p:nvPr/>
        </p:nvPicPr>
        <p:blipFill>
          <a:blip r:embed="rId6"/>
          <a:stretch>
            <a:fillRect/>
          </a:stretch>
        </p:blipFill>
        <p:spPr>
          <a:xfrm>
            <a:off x="8178800" y="3757068"/>
            <a:ext cx="3062287" cy="2811373"/>
          </a:xfrm>
          <a:prstGeom prst="rect">
            <a:avLst/>
          </a:prstGeom>
        </p:spPr>
      </p:pic>
    </p:spTree>
    <p:extLst>
      <p:ext uri="{BB962C8B-B14F-4D97-AF65-F5344CB8AC3E}">
        <p14:creationId xmlns:p14="http://schemas.microsoft.com/office/powerpoint/2010/main" val="949663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 Secret</a:t>
            </a:r>
          </a:p>
        </p:txBody>
      </p:sp>
      <p:sp>
        <p:nvSpPr>
          <p:cNvPr id="3" name="Content Placeholder 2"/>
          <p:cNvSpPr>
            <a:spLocks noGrp="1"/>
          </p:cNvSpPr>
          <p:nvPr>
            <p:ph idx="1"/>
          </p:nvPr>
        </p:nvSpPr>
        <p:spPr/>
        <p:txBody>
          <a:bodyPr>
            <a:normAutofit/>
          </a:bodyPr>
          <a:lstStyle/>
          <a:p>
            <a:r>
              <a:rPr lang="en-US" dirty="0"/>
              <a:t>Protects a </a:t>
            </a:r>
            <a:r>
              <a:rPr lang="en-US" u="sng" dirty="0"/>
              <a:t>commercially valuable proprietary information</a:t>
            </a:r>
          </a:p>
          <a:p>
            <a:pPr lvl="1"/>
            <a:r>
              <a:rPr lang="en-US" dirty="0"/>
              <a:t>Formula, device or compilation of information </a:t>
            </a:r>
          </a:p>
          <a:p>
            <a:r>
              <a:rPr lang="en-US" dirty="0"/>
              <a:t>Valuable business </a:t>
            </a:r>
            <a:r>
              <a:rPr lang="en-US" u="sng" dirty="0"/>
              <a:t>information that gives a competitive advantage</a:t>
            </a:r>
          </a:p>
          <a:p>
            <a:r>
              <a:rPr lang="en-US" dirty="0"/>
              <a:t>Duration of protection is potentially infinite</a:t>
            </a:r>
          </a:p>
        </p:txBody>
      </p:sp>
    </p:spTree>
    <p:extLst>
      <p:ext uri="{BB962C8B-B14F-4D97-AF65-F5344CB8AC3E}">
        <p14:creationId xmlns:p14="http://schemas.microsoft.com/office/powerpoint/2010/main" val="3224805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 Secrets - Examples</a:t>
            </a:r>
          </a:p>
        </p:txBody>
      </p:sp>
      <p:sp>
        <p:nvSpPr>
          <p:cNvPr id="3" name="Content Placeholder 2"/>
          <p:cNvSpPr>
            <a:spLocks noGrp="1"/>
          </p:cNvSpPr>
          <p:nvPr>
            <p:ph idx="1"/>
          </p:nvPr>
        </p:nvSpPr>
        <p:spPr/>
        <p:txBody>
          <a:bodyPr/>
          <a:lstStyle/>
          <a:p>
            <a:r>
              <a:rPr lang="en-US" dirty="0"/>
              <a:t>Formula/Recipe </a:t>
            </a:r>
          </a:p>
          <a:p>
            <a:r>
              <a:rPr lang="en-US" dirty="0"/>
              <a:t>Survey method</a:t>
            </a:r>
          </a:p>
          <a:p>
            <a:r>
              <a:rPr lang="en-US" dirty="0"/>
              <a:t>Manufacturing process</a:t>
            </a:r>
          </a:p>
          <a:p>
            <a:r>
              <a:rPr lang="en-US" dirty="0"/>
              <a:t>Customer lists</a:t>
            </a:r>
          </a:p>
          <a:p>
            <a:r>
              <a:rPr lang="en-US" dirty="0"/>
              <a:t>Design concepts</a:t>
            </a:r>
          </a:p>
          <a:p>
            <a:r>
              <a:rPr lang="en-US" dirty="0"/>
              <a:t>Computer algorithm</a:t>
            </a:r>
          </a:p>
          <a:p>
            <a:pPr marL="0" indent="0">
              <a:buNone/>
            </a:pPr>
            <a:endParaRPr lang="en-US" dirty="0"/>
          </a:p>
          <a:p>
            <a:endParaRPr lang="en-US" dirty="0"/>
          </a:p>
        </p:txBody>
      </p:sp>
    </p:spTree>
    <p:extLst>
      <p:ext uri="{BB962C8B-B14F-4D97-AF65-F5344CB8AC3E}">
        <p14:creationId xmlns:p14="http://schemas.microsoft.com/office/powerpoint/2010/main" val="2161616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1146387"/>
          </a:xfrm>
        </p:spPr>
        <p:txBody>
          <a:bodyPr/>
          <a:lstStyle/>
          <a:p>
            <a:r>
              <a:rPr lang="en-US" dirty="0"/>
              <a:t>Types of Intellectual Property</a:t>
            </a:r>
          </a:p>
        </p:txBody>
      </p:sp>
      <p:graphicFrame>
        <p:nvGraphicFramePr>
          <p:cNvPr id="5" name="Table 4"/>
          <p:cNvGraphicFramePr>
            <a:graphicFrameLocks noGrp="1"/>
          </p:cNvGraphicFramePr>
          <p:nvPr>
            <p:extLst>
              <p:ext uri="{D42A27DB-BD31-4B8C-83A1-F6EECF244321}">
                <p14:modId xmlns:p14="http://schemas.microsoft.com/office/powerpoint/2010/main" val="3478641807"/>
              </p:ext>
            </p:extLst>
          </p:nvPr>
        </p:nvGraphicFramePr>
        <p:xfrm>
          <a:off x="851323" y="1458709"/>
          <a:ext cx="10550312" cy="4937760"/>
        </p:xfrm>
        <a:graphic>
          <a:graphicData uri="http://schemas.openxmlformats.org/drawingml/2006/table">
            <a:tbl>
              <a:tblPr firstRow="1" bandRow="1">
                <a:tableStyleId>{5C22544A-7EE6-4342-B048-85BDC9FD1C3A}</a:tableStyleId>
              </a:tblPr>
              <a:tblGrid>
                <a:gridCol w="1669638">
                  <a:extLst>
                    <a:ext uri="{9D8B030D-6E8A-4147-A177-3AD203B41FA5}">
                      <a16:colId xmlns:a16="http://schemas.microsoft.com/office/drawing/2014/main" val="20000"/>
                    </a:ext>
                  </a:extLst>
                </a:gridCol>
                <a:gridCol w="2924125">
                  <a:extLst>
                    <a:ext uri="{9D8B030D-6E8A-4147-A177-3AD203B41FA5}">
                      <a16:colId xmlns:a16="http://schemas.microsoft.com/office/drawing/2014/main" val="20001"/>
                    </a:ext>
                  </a:extLst>
                </a:gridCol>
                <a:gridCol w="3654508">
                  <a:extLst>
                    <a:ext uri="{9D8B030D-6E8A-4147-A177-3AD203B41FA5}">
                      <a16:colId xmlns:a16="http://schemas.microsoft.com/office/drawing/2014/main" val="20002"/>
                    </a:ext>
                  </a:extLst>
                </a:gridCol>
                <a:gridCol w="2302041">
                  <a:extLst>
                    <a:ext uri="{9D8B030D-6E8A-4147-A177-3AD203B41FA5}">
                      <a16:colId xmlns:a16="http://schemas.microsoft.com/office/drawing/2014/main" val="20003"/>
                    </a:ext>
                  </a:extLst>
                </a:gridCol>
              </a:tblGrid>
              <a:tr h="304929">
                <a:tc>
                  <a:txBody>
                    <a:bodyPr/>
                    <a:lstStyle/>
                    <a:p>
                      <a:endParaRPr lang="en-US" sz="1600" dirty="0"/>
                    </a:p>
                  </a:txBody>
                  <a:tcPr/>
                </a:tc>
                <a:tc>
                  <a:txBody>
                    <a:bodyPr/>
                    <a:lstStyle/>
                    <a:p>
                      <a:r>
                        <a:rPr lang="en-US" sz="1600" b="0" dirty="0"/>
                        <a:t>What’s Protected?</a:t>
                      </a:r>
                    </a:p>
                  </a:txBody>
                  <a:tcPr/>
                </a:tc>
                <a:tc>
                  <a:txBody>
                    <a:bodyPr/>
                    <a:lstStyle/>
                    <a:p>
                      <a:r>
                        <a:rPr lang="en-US" sz="1600" b="0" dirty="0"/>
                        <a:t>Examples</a:t>
                      </a:r>
                    </a:p>
                  </a:txBody>
                  <a:tcPr/>
                </a:tc>
                <a:tc>
                  <a:txBody>
                    <a:bodyPr/>
                    <a:lstStyle/>
                    <a:p>
                      <a:r>
                        <a:rPr lang="en-US" sz="1600" b="0" dirty="0"/>
                        <a:t>Protection</a:t>
                      </a:r>
                      <a:r>
                        <a:rPr lang="en-US" sz="1600" b="0" baseline="0" dirty="0"/>
                        <a:t> lasts for:</a:t>
                      </a:r>
                      <a:endParaRPr lang="en-US" sz="1600" b="0" dirty="0"/>
                    </a:p>
                  </a:txBody>
                  <a:tcPr/>
                </a:tc>
                <a:extLst>
                  <a:ext uri="{0D108BD9-81ED-4DB2-BD59-A6C34878D82A}">
                    <a16:rowId xmlns:a16="http://schemas.microsoft.com/office/drawing/2014/main" val="10000"/>
                  </a:ext>
                </a:extLst>
              </a:tr>
              <a:tr h="526695">
                <a:tc>
                  <a:txBody>
                    <a:bodyPr/>
                    <a:lstStyle/>
                    <a:p>
                      <a:r>
                        <a:rPr lang="en-US" sz="1600" dirty="0"/>
                        <a:t>Utility Patent</a:t>
                      </a:r>
                    </a:p>
                  </a:txBody>
                  <a:tcPr/>
                </a:tc>
                <a:tc>
                  <a:txBody>
                    <a:bodyPr/>
                    <a:lstStyle/>
                    <a:p>
                      <a:r>
                        <a:rPr lang="en-US" sz="1600" dirty="0"/>
                        <a:t>Process, machine, article of manufacture, composition</a:t>
                      </a:r>
                    </a:p>
                  </a:txBody>
                  <a:tcPr/>
                </a:tc>
                <a:tc>
                  <a:txBody>
                    <a:bodyPr/>
                    <a:lstStyle/>
                    <a:p>
                      <a:r>
                        <a:rPr lang="en-US" sz="1600" dirty="0"/>
                        <a:t>iPhone, </a:t>
                      </a:r>
                      <a:r>
                        <a:rPr lang="en-US" sz="1600" dirty="0" err="1"/>
                        <a:t>FitBit</a:t>
                      </a:r>
                      <a:r>
                        <a:rPr lang="en-US" sz="1600" dirty="0"/>
                        <a:t>, </a:t>
                      </a:r>
                    </a:p>
                  </a:txBody>
                  <a:tcPr/>
                </a:tc>
                <a:tc>
                  <a:txBody>
                    <a:bodyPr/>
                    <a:lstStyle/>
                    <a:p>
                      <a:r>
                        <a:rPr lang="en-US" sz="1600" dirty="0"/>
                        <a:t>20 years</a:t>
                      </a:r>
                    </a:p>
                  </a:txBody>
                  <a:tcPr/>
                </a:tc>
                <a:extLst>
                  <a:ext uri="{0D108BD9-81ED-4DB2-BD59-A6C34878D82A}">
                    <a16:rowId xmlns:a16="http://schemas.microsoft.com/office/drawing/2014/main" val="10001"/>
                  </a:ext>
                </a:extLst>
              </a:tr>
              <a:tr h="748461">
                <a:tc>
                  <a:txBody>
                    <a:bodyPr/>
                    <a:lstStyle/>
                    <a:p>
                      <a:r>
                        <a:rPr lang="en-US" sz="1600" dirty="0"/>
                        <a:t>Design</a:t>
                      </a:r>
                      <a:r>
                        <a:rPr lang="en-US" sz="1600" baseline="0" dirty="0"/>
                        <a:t> Patent</a:t>
                      </a:r>
                      <a:endParaRPr lang="en-US" sz="1600" dirty="0"/>
                    </a:p>
                  </a:txBody>
                  <a:tcPr/>
                </a:tc>
                <a:tc>
                  <a:txBody>
                    <a:bodyPr/>
                    <a:lstStyle/>
                    <a:p>
                      <a:r>
                        <a:rPr lang="en-US" sz="1600" dirty="0"/>
                        <a:t>Ornamental design (non functional) of article</a:t>
                      </a:r>
                      <a:r>
                        <a:rPr lang="en-US" sz="1600" baseline="0" dirty="0"/>
                        <a:t> of manufacture</a:t>
                      </a:r>
                      <a:endParaRPr lang="en-US" sz="1600" dirty="0"/>
                    </a:p>
                  </a:txBody>
                  <a:tcPr/>
                </a:tc>
                <a:tc>
                  <a:txBody>
                    <a:bodyPr/>
                    <a:lstStyle/>
                    <a:p>
                      <a:r>
                        <a:rPr lang="en-US" sz="1600" dirty="0"/>
                        <a:t>Shape/design</a:t>
                      </a:r>
                      <a:r>
                        <a:rPr lang="en-US" sz="1600" baseline="0" dirty="0"/>
                        <a:t> of an iPhone (even icons)</a:t>
                      </a:r>
                      <a:endParaRPr lang="en-US" sz="1600" dirty="0"/>
                    </a:p>
                  </a:txBody>
                  <a:tcPr/>
                </a:tc>
                <a:tc>
                  <a:txBody>
                    <a:bodyPr/>
                    <a:lstStyle/>
                    <a:p>
                      <a:r>
                        <a:rPr lang="en-US" sz="1600" dirty="0"/>
                        <a:t>14 years</a:t>
                      </a:r>
                    </a:p>
                  </a:txBody>
                  <a:tcPr/>
                </a:tc>
                <a:extLst>
                  <a:ext uri="{0D108BD9-81ED-4DB2-BD59-A6C34878D82A}">
                    <a16:rowId xmlns:a16="http://schemas.microsoft.com/office/drawing/2014/main" val="10002"/>
                  </a:ext>
                </a:extLst>
              </a:tr>
              <a:tr h="970228">
                <a:tc>
                  <a:txBody>
                    <a:bodyPr/>
                    <a:lstStyle/>
                    <a:p>
                      <a:r>
                        <a:rPr lang="en-US" sz="1600" dirty="0"/>
                        <a:t>Copyright</a:t>
                      </a:r>
                    </a:p>
                  </a:txBody>
                  <a:tcPr/>
                </a:tc>
                <a:tc>
                  <a:txBody>
                    <a:bodyPr/>
                    <a:lstStyle/>
                    <a:p>
                      <a:r>
                        <a:rPr lang="en-US" sz="1600" dirty="0"/>
                        <a:t>Books, photos, music,</a:t>
                      </a:r>
                      <a:r>
                        <a:rPr lang="en-US" sz="1600" baseline="0" dirty="0"/>
                        <a:t> art, graphic images, video, film, architecture, computer programs</a:t>
                      </a:r>
                      <a:endParaRPr lang="en-US" sz="1600" dirty="0"/>
                    </a:p>
                  </a:txBody>
                  <a:tcPr/>
                </a:tc>
                <a:tc>
                  <a:txBody>
                    <a:bodyPr/>
                    <a:lstStyle/>
                    <a:p>
                      <a:r>
                        <a:rPr lang="en-US" sz="1600" dirty="0" err="1"/>
                        <a:t>Beyonce’s</a:t>
                      </a:r>
                      <a:r>
                        <a:rPr lang="en-US" sz="1600" baseline="0" dirty="0"/>
                        <a:t> Formation (music, video)</a:t>
                      </a:r>
                      <a:endParaRPr lang="en-US" sz="1600" dirty="0"/>
                    </a:p>
                  </a:txBody>
                  <a:tcPr/>
                </a:tc>
                <a:tc>
                  <a:txBody>
                    <a:bodyPr/>
                    <a:lstStyle/>
                    <a:p>
                      <a:r>
                        <a:rPr lang="en-US" sz="1600" dirty="0"/>
                        <a:t>Life of the author plus</a:t>
                      </a:r>
                      <a:r>
                        <a:rPr lang="en-US" sz="1600" baseline="0" dirty="0"/>
                        <a:t> 70 years (or for some works 95 years from first publication)</a:t>
                      </a:r>
                      <a:endParaRPr lang="en-US" sz="1600" dirty="0"/>
                    </a:p>
                  </a:txBody>
                  <a:tcPr/>
                </a:tc>
                <a:extLst>
                  <a:ext uri="{0D108BD9-81ED-4DB2-BD59-A6C34878D82A}">
                    <a16:rowId xmlns:a16="http://schemas.microsoft.com/office/drawing/2014/main" val="10003"/>
                  </a:ext>
                </a:extLst>
              </a:tr>
              <a:tr h="748461">
                <a:tc>
                  <a:txBody>
                    <a:bodyPr/>
                    <a:lstStyle/>
                    <a:p>
                      <a:r>
                        <a:rPr lang="en-US" sz="1600" dirty="0"/>
                        <a:t>Trademark</a:t>
                      </a:r>
                    </a:p>
                  </a:txBody>
                  <a:tcPr/>
                </a:tc>
                <a:tc>
                  <a:txBody>
                    <a:bodyPr/>
                    <a:lstStyle/>
                    <a:p>
                      <a:r>
                        <a:rPr lang="en-US" sz="1600" dirty="0"/>
                        <a:t>Word,</a:t>
                      </a:r>
                      <a:r>
                        <a:rPr lang="en-US" sz="1600" baseline="0" dirty="0"/>
                        <a:t> symbol, logo, design, or slogan that identifies and distinguishes products or services</a:t>
                      </a:r>
                      <a:endParaRPr lang="en-US" sz="1600" dirty="0"/>
                    </a:p>
                  </a:txBody>
                  <a:tcPr/>
                </a:tc>
                <a:tc>
                  <a:txBody>
                    <a:bodyPr/>
                    <a:lstStyle/>
                    <a:p>
                      <a:r>
                        <a:rPr lang="en-US" sz="1600" dirty="0"/>
                        <a:t>“GOOGLE</a:t>
                      </a:r>
                      <a:r>
                        <a:rPr lang="en-US" sz="1600" baseline="0" dirty="0"/>
                        <a:t>” logo</a:t>
                      </a:r>
                    </a:p>
                    <a:p>
                      <a:endParaRPr lang="en-US" sz="1600" dirty="0"/>
                    </a:p>
                    <a:p>
                      <a:r>
                        <a:rPr lang="en-US" sz="1600" dirty="0"/>
                        <a:t>“What can brown do for you”</a:t>
                      </a:r>
                    </a:p>
                  </a:txBody>
                  <a:tcPr/>
                </a:tc>
                <a:tc>
                  <a:txBody>
                    <a:bodyPr/>
                    <a:lstStyle/>
                    <a:p>
                      <a:r>
                        <a:rPr lang="en-US" sz="1600" dirty="0"/>
                        <a:t>As</a:t>
                      </a:r>
                      <a:r>
                        <a:rPr lang="en-US" sz="1600" baseline="0" dirty="0"/>
                        <a:t> long as used in connection with goods or services</a:t>
                      </a:r>
                      <a:endParaRPr lang="en-US" sz="1600" dirty="0"/>
                    </a:p>
                  </a:txBody>
                  <a:tcPr/>
                </a:tc>
                <a:extLst>
                  <a:ext uri="{0D108BD9-81ED-4DB2-BD59-A6C34878D82A}">
                    <a16:rowId xmlns:a16="http://schemas.microsoft.com/office/drawing/2014/main" val="10004"/>
                  </a:ext>
                </a:extLst>
              </a:tr>
              <a:tr h="970228">
                <a:tc>
                  <a:txBody>
                    <a:bodyPr/>
                    <a:lstStyle/>
                    <a:p>
                      <a:r>
                        <a:rPr lang="en-US" sz="1600" dirty="0"/>
                        <a:t>Trade Secret</a:t>
                      </a:r>
                    </a:p>
                  </a:txBody>
                  <a:tcPr/>
                </a:tc>
                <a:tc>
                  <a:txBody>
                    <a:bodyPr/>
                    <a:lstStyle/>
                    <a:p>
                      <a:r>
                        <a:rPr lang="en-US" sz="1600" dirty="0"/>
                        <a:t>Formula,</a:t>
                      </a:r>
                      <a:r>
                        <a:rPr lang="en-US" sz="1600" baseline="0" dirty="0"/>
                        <a:t> method, device or complications of information which is confidential and gives business an advantage</a:t>
                      </a:r>
                      <a:endParaRPr lang="en-US" sz="1600" dirty="0"/>
                    </a:p>
                  </a:txBody>
                  <a:tcPr/>
                </a:tc>
                <a:tc>
                  <a:txBody>
                    <a:bodyPr/>
                    <a:lstStyle/>
                    <a:p>
                      <a:r>
                        <a:rPr lang="en-US" sz="1600" dirty="0" err="1"/>
                        <a:t>Coca-cola</a:t>
                      </a:r>
                      <a:r>
                        <a:rPr lang="en-US" sz="1600" dirty="0"/>
                        <a:t> formula</a:t>
                      </a:r>
                    </a:p>
                  </a:txBody>
                  <a:tcPr/>
                </a:tc>
                <a:tc>
                  <a:txBody>
                    <a:bodyPr/>
                    <a:lstStyle/>
                    <a:p>
                      <a:r>
                        <a:rPr lang="en-US" sz="1600" dirty="0"/>
                        <a:t>As long as information remains confidential</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84123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F5AEB-79C4-4395-AB61-AD12BE780252}"/>
              </a:ext>
            </a:extLst>
          </p:cNvPr>
          <p:cNvSpPr>
            <a:spLocks noGrp="1"/>
          </p:cNvSpPr>
          <p:nvPr>
            <p:ph type="title"/>
          </p:nvPr>
        </p:nvSpPr>
        <p:spPr/>
        <p:txBody>
          <a:bodyPr/>
          <a:lstStyle/>
          <a:p>
            <a:r>
              <a:rPr lang="en-US" dirty="0"/>
              <a:t>Ways to lose a trade secret:</a:t>
            </a:r>
          </a:p>
        </p:txBody>
      </p:sp>
      <p:sp>
        <p:nvSpPr>
          <p:cNvPr id="3" name="Content Placeholder 2">
            <a:extLst>
              <a:ext uri="{FF2B5EF4-FFF2-40B4-BE49-F238E27FC236}">
                <a16:creationId xmlns:a16="http://schemas.microsoft.com/office/drawing/2014/main" id="{2DBB4071-56BD-4478-A5F0-8C5CFAA0C16A}"/>
              </a:ext>
            </a:extLst>
          </p:cNvPr>
          <p:cNvSpPr>
            <a:spLocks noGrp="1"/>
          </p:cNvSpPr>
          <p:nvPr>
            <p:ph idx="1"/>
          </p:nvPr>
        </p:nvSpPr>
        <p:spPr>
          <a:xfrm>
            <a:off x="676657" y="2011680"/>
            <a:ext cx="7385304" cy="3766185"/>
          </a:xfrm>
        </p:spPr>
        <p:txBody>
          <a:bodyPr>
            <a:normAutofit/>
          </a:bodyPr>
          <a:lstStyle/>
          <a:p>
            <a:pPr marL="457200" lvl="1" indent="-182880">
              <a:buFont typeface="Arial" panose="020B0604020202020204" pitchFamily="34" charset="0"/>
              <a:buChar char="•"/>
            </a:pPr>
            <a:r>
              <a:rPr lang="en-US" sz="2800" dirty="0"/>
              <a:t>Owner or owner-authorized disclosure</a:t>
            </a:r>
          </a:p>
          <a:p>
            <a:pPr marL="457200" lvl="1" indent="-182880">
              <a:buFont typeface="Arial" panose="020B0604020202020204" pitchFamily="34" charset="0"/>
              <a:buChar char="•"/>
            </a:pPr>
            <a:r>
              <a:rPr lang="en-US" sz="2800" dirty="0"/>
              <a:t>Reverse engineering</a:t>
            </a:r>
          </a:p>
          <a:p>
            <a:pPr marL="457200" lvl="1" indent="-182880">
              <a:buFont typeface="Arial" panose="020B0604020202020204" pitchFamily="34" charset="0"/>
              <a:buChar char="•"/>
            </a:pPr>
            <a:r>
              <a:rPr lang="en-US" sz="2800" dirty="0"/>
              <a:t>Independent development</a:t>
            </a:r>
          </a:p>
          <a:p>
            <a:pPr marL="457200" lvl="1" indent="-182880">
              <a:buFont typeface="Arial" panose="020B0604020202020204" pitchFamily="34" charset="0"/>
              <a:buChar char="•"/>
            </a:pPr>
            <a:r>
              <a:rPr lang="en-US" sz="2800" dirty="0"/>
              <a:t>Failure to take reasonable efforts to preserve confidentiality</a:t>
            </a:r>
          </a:p>
        </p:txBody>
      </p:sp>
      <p:pic>
        <p:nvPicPr>
          <p:cNvPr id="5" name="Picture 4">
            <a:extLst>
              <a:ext uri="{FF2B5EF4-FFF2-40B4-BE49-F238E27FC236}">
                <a16:creationId xmlns:a16="http://schemas.microsoft.com/office/drawing/2014/main" id="{09771431-218A-4F49-8A29-C531B0CC533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061961" y="1525242"/>
            <a:ext cx="3124200" cy="4885113"/>
          </a:xfrm>
          <a:prstGeom prst="rect">
            <a:avLst/>
          </a:prstGeom>
        </p:spPr>
      </p:pic>
    </p:spTree>
    <p:extLst>
      <p:ext uri="{BB962C8B-B14F-4D97-AF65-F5344CB8AC3E}">
        <p14:creationId xmlns:p14="http://schemas.microsoft.com/office/powerpoint/2010/main" val="363498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Common IP Issues Faced by University Students, Researchers, Faculty</a:t>
            </a:r>
          </a:p>
        </p:txBody>
      </p:sp>
      <p:sp>
        <p:nvSpPr>
          <p:cNvPr id="3" name="Content Placeholder 2"/>
          <p:cNvSpPr>
            <a:spLocks noGrp="1"/>
          </p:cNvSpPr>
          <p:nvPr>
            <p:ph idx="1"/>
          </p:nvPr>
        </p:nvSpPr>
        <p:spPr>
          <a:xfrm>
            <a:off x="1143000" y="2325624"/>
            <a:ext cx="9872871" cy="4038600"/>
          </a:xfrm>
        </p:spPr>
        <p:txBody>
          <a:bodyPr/>
          <a:lstStyle/>
          <a:p>
            <a:r>
              <a:rPr lang="en-US" dirty="0"/>
              <a:t>Risks of various disclosure activities</a:t>
            </a:r>
          </a:p>
          <a:p>
            <a:pPr lvl="1"/>
            <a:r>
              <a:rPr lang="en-US" dirty="0"/>
              <a:t>Public disclosure by an inventor may </a:t>
            </a:r>
            <a:r>
              <a:rPr lang="en-US" b="1" u="sng" dirty="0"/>
              <a:t>bar patentability</a:t>
            </a:r>
            <a:endParaRPr lang="en-US" dirty="0"/>
          </a:p>
          <a:p>
            <a:r>
              <a:rPr lang="en-US" dirty="0"/>
              <a:t>Identifying inventors</a:t>
            </a:r>
          </a:p>
          <a:p>
            <a:endParaRPr lang="en-US" dirty="0"/>
          </a:p>
        </p:txBody>
      </p:sp>
    </p:spTree>
    <p:extLst>
      <p:ext uri="{BB962C8B-B14F-4D97-AF65-F5344CB8AC3E}">
        <p14:creationId xmlns:p14="http://schemas.microsoft.com/office/powerpoint/2010/main" val="36733745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Disclosure </a:t>
            </a:r>
          </a:p>
        </p:txBody>
      </p:sp>
      <p:sp>
        <p:nvSpPr>
          <p:cNvPr id="3" name="Content Placeholder 2"/>
          <p:cNvSpPr>
            <a:spLocks noGrp="1"/>
          </p:cNvSpPr>
          <p:nvPr>
            <p:ph idx="1"/>
          </p:nvPr>
        </p:nvSpPr>
        <p:spPr/>
        <p:txBody>
          <a:bodyPr>
            <a:normAutofit/>
          </a:bodyPr>
          <a:lstStyle/>
          <a:p>
            <a:r>
              <a:rPr lang="en-US" dirty="0"/>
              <a:t>Legal standard governed by 35 USC 102 </a:t>
            </a:r>
          </a:p>
          <a:p>
            <a:pPr lvl="1"/>
            <a:r>
              <a:rPr lang="en-US" dirty="0"/>
              <a:t>“A person shall be entitled to a patent unless (a) the claimed invention was patented, </a:t>
            </a:r>
            <a:r>
              <a:rPr lang="en-US" b="1" i="1" dirty="0"/>
              <a:t>described in a printed publication</a:t>
            </a:r>
            <a:r>
              <a:rPr lang="en-US" dirty="0"/>
              <a:t>, or </a:t>
            </a:r>
            <a:r>
              <a:rPr lang="en-US" b="1" i="1" dirty="0"/>
              <a:t>in </a:t>
            </a:r>
            <a:r>
              <a:rPr lang="en-US" dirty="0"/>
              <a:t>public use, on sale, </a:t>
            </a:r>
            <a:r>
              <a:rPr lang="en-US" b="1" i="1" dirty="0"/>
              <a:t>or otherwise available to the public before</a:t>
            </a:r>
            <a:r>
              <a:rPr lang="en-US" dirty="0"/>
              <a:t> the effective filing date of the claimed invention”</a:t>
            </a:r>
          </a:p>
          <a:p>
            <a:r>
              <a:rPr lang="en-US" dirty="0"/>
              <a:t>Publically available if can be found by interested persons using reasonable diligence</a:t>
            </a:r>
          </a:p>
          <a:p>
            <a:r>
              <a:rPr lang="en-US" dirty="0"/>
              <a:t>Not necessary to show that anyone actually inspected the reference</a:t>
            </a:r>
          </a:p>
          <a:p>
            <a:r>
              <a:rPr lang="en-US" dirty="0"/>
              <a:t>1 year grace period</a:t>
            </a:r>
          </a:p>
        </p:txBody>
      </p:sp>
    </p:spTree>
    <p:extLst>
      <p:ext uri="{BB962C8B-B14F-4D97-AF65-F5344CB8AC3E}">
        <p14:creationId xmlns:p14="http://schemas.microsoft.com/office/powerpoint/2010/main" val="2930105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Disclosure </a:t>
            </a:r>
          </a:p>
        </p:txBody>
      </p:sp>
      <p:sp>
        <p:nvSpPr>
          <p:cNvPr id="3" name="Content Placeholder 2"/>
          <p:cNvSpPr>
            <a:spLocks noGrp="1"/>
          </p:cNvSpPr>
          <p:nvPr>
            <p:ph idx="1"/>
          </p:nvPr>
        </p:nvSpPr>
        <p:spPr/>
        <p:txBody>
          <a:bodyPr/>
          <a:lstStyle/>
          <a:p>
            <a:r>
              <a:rPr lang="en-US" dirty="0"/>
              <a:t>Disclosure to a single person can be “public” if it is done so without limitation or restriction</a:t>
            </a:r>
          </a:p>
          <a:p>
            <a:pPr lvl="1"/>
            <a:r>
              <a:rPr lang="en-US" dirty="0"/>
              <a:t>Recommend: confidentiality/nondisclosure agreements, anti-copying software, disclaimers</a:t>
            </a:r>
          </a:p>
          <a:p>
            <a:endParaRPr lang="en-US" dirty="0"/>
          </a:p>
          <a:p>
            <a:r>
              <a:rPr lang="en-US" dirty="0"/>
              <a:t>“reasonable expectation of confidentiality” only protects the </a:t>
            </a:r>
            <a:r>
              <a:rPr lang="en-US" b="1" u="sng" dirty="0"/>
              <a:t>initial disclosure </a:t>
            </a:r>
            <a:r>
              <a:rPr lang="en-US" dirty="0"/>
              <a:t>by the inventor to the confidential party</a:t>
            </a:r>
          </a:p>
        </p:txBody>
      </p:sp>
    </p:spTree>
    <p:extLst>
      <p:ext uri="{BB962C8B-B14F-4D97-AF65-F5344CB8AC3E}">
        <p14:creationId xmlns:p14="http://schemas.microsoft.com/office/powerpoint/2010/main" val="29257581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Disclosure - Europe </a:t>
            </a:r>
          </a:p>
        </p:txBody>
      </p:sp>
      <p:sp>
        <p:nvSpPr>
          <p:cNvPr id="3" name="Content Placeholder 2"/>
          <p:cNvSpPr>
            <a:spLocks noGrp="1"/>
          </p:cNvSpPr>
          <p:nvPr>
            <p:ph idx="1"/>
          </p:nvPr>
        </p:nvSpPr>
        <p:spPr/>
        <p:txBody>
          <a:bodyPr>
            <a:normAutofit/>
          </a:bodyPr>
          <a:lstStyle/>
          <a:p>
            <a:r>
              <a:rPr lang="en-US" dirty="0"/>
              <a:t>Legal standard governed by Article 54 of the European Patent Convention </a:t>
            </a:r>
          </a:p>
          <a:p>
            <a:pPr lvl="1"/>
            <a:r>
              <a:rPr lang="en-US" dirty="0"/>
              <a:t>Covers “everything made available to the public”</a:t>
            </a:r>
          </a:p>
          <a:p>
            <a:pPr lvl="1"/>
            <a:r>
              <a:rPr lang="en-US" dirty="0"/>
              <a:t>Conditions:</a:t>
            </a:r>
          </a:p>
          <a:p>
            <a:pPr lvl="2"/>
            <a:r>
              <a:rPr lang="en-US" dirty="0"/>
              <a:t>Relevant disclosure must be available to at least one member of the public; </a:t>
            </a:r>
          </a:p>
          <a:p>
            <a:pPr lvl="2"/>
            <a:r>
              <a:rPr lang="en-US" dirty="0"/>
              <a:t>Disclosure has to actually teach the information to be used in evaluation of patentability; and </a:t>
            </a:r>
          </a:p>
          <a:p>
            <a:pPr lvl="2"/>
            <a:r>
              <a:rPr lang="en-US" dirty="0"/>
              <a:t>Technical teaching of the prior art must be enabled</a:t>
            </a:r>
          </a:p>
          <a:p>
            <a:r>
              <a:rPr lang="en-US" dirty="0"/>
              <a:t>No grace period</a:t>
            </a:r>
          </a:p>
          <a:p>
            <a:pPr lvl="1"/>
            <a:endParaRPr lang="en-US" dirty="0"/>
          </a:p>
        </p:txBody>
      </p:sp>
    </p:spTree>
    <p:extLst>
      <p:ext uri="{BB962C8B-B14F-4D97-AF65-F5344CB8AC3E}">
        <p14:creationId xmlns:p14="http://schemas.microsoft.com/office/powerpoint/2010/main" val="17223056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Public Disclosure</a:t>
            </a:r>
          </a:p>
        </p:txBody>
      </p:sp>
      <p:sp>
        <p:nvSpPr>
          <p:cNvPr id="3" name="Content Placeholder 2"/>
          <p:cNvSpPr>
            <a:spLocks noGrp="1"/>
          </p:cNvSpPr>
          <p:nvPr>
            <p:ph idx="1"/>
          </p:nvPr>
        </p:nvSpPr>
        <p:spPr/>
        <p:txBody>
          <a:bodyPr>
            <a:normAutofit/>
          </a:bodyPr>
          <a:lstStyle/>
          <a:p>
            <a:r>
              <a:rPr lang="en-US" dirty="0"/>
              <a:t>Submitted Manuscripts and Online Publications</a:t>
            </a:r>
          </a:p>
          <a:p>
            <a:pPr lvl="1"/>
            <a:r>
              <a:rPr lang="en-US" dirty="0"/>
              <a:t>Manuscripts submitted to peer-reviewed journals are usually treated with confidentiality by the journal’s editors and reviewers </a:t>
            </a:r>
            <a:r>
              <a:rPr lang="en-US" u="sng" dirty="0"/>
              <a:t>until</a:t>
            </a:r>
            <a:r>
              <a:rPr lang="en-US" dirty="0"/>
              <a:t> publication</a:t>
            </a:r>
          </a:p>
          <a:p>
            <a:pPr lvl="1"/>
            <a:r>
              <a:rPr lang="en-US" dirty="0"/>
              <a:t>Online publication usually occurs before printed publication </a:t>
            </a:r>
          </a:p>
          <a:p>
            <a:r>
              <a:rPr lang="en-US" dirty="0"/>
              <a:t>Theses and Dissertations</a:t>
            </a:r>
          </a:p>
          <a:p>
            <a:pPr lvl="1"/>
            <a:r>
              <a:rPr lang="en-US" dirty="0"/>
              <a:t>Generally sufficiently accessible to the public  once it is indexed and shelved in a library</a:t>
            </a:r>
          </a:p>
          <a:p>
            <a:pPr lvl="1"/>
            <a:r>
              <a:rPr lang="en-US" dirty="0"/>
              <a:t>Accessible even where access to the library is restricted</a:t>
            </a:r>
          </a:p>
          <a:p>
            <a:pPr lvl="1"/>
            <a:r>
              <a:rPr lang="en-US" dirty="0"/>
              <a:t>Some schools embargo a thesis/dissertation for a limited time</a:t>
            </a:r>
          </a:p>
        </p:txBody>
      </p:sp>
    </p:spTree>
    <p:extLst>
      <p:ext uri="{BB962C8B-B14F-4D97-AF65-F5344CB8AC3E}">
        <p14:creationId xmlns:p14="http://schemas.microsoft.com/office/powerpoint/2010/main" val="9436553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Public Disclosure</a:t>
            </a:r>
          </a:p>
        </p:txBody>
      </p:sp>
      <p:sp>
        <p:nvSpPr>
          <p:cNvPr id="3" name="Content Placeholder 2"/>
          <p:cNvSpPr>
            <a:spLocks noGrp="1"/>
          </p:cNvSpPr>
          <p:nvPr>
            <p:ph idx="1"/>
          </p:nvPr>
        </p:nvSpPr>
        <p:spPr/>
        <p:txBody>
          <a:bodyPr>
            <a:normAutofit lnSpcReduction="10000"/>
          </a:bodyPr>
          <a:lstStyle/>
          <a:p>
            <a:r>
              <a:rPr lang="en-US" dirty="0"/>
              <a:t>Scientific Meeting Presentations</a:t>
            </a:r>
          </a:p>
          <a:p>
            <a:pPr lvl="1"/>
            <a:r>
              <a:rPr lang="en-US" dirty="0"/>
              <a:t>Abstracts, posters, slides, oral presentations, and in casual conversation with other attendees</a:t>
            </a:r>
          </a:p>
          <a:p>
            <a:pPr lvl="1"/>
            <a:r>
              <a:rPr lang="en-US" dirty="0"/>
              <a:t>Meeting abstracts made available to meeting attendees one or two months before the meeting</a:t>
            </a:r>
          </a:p>
          <a:p>
            <a:r>
              <a:rPr lang="en-US" dirty="0"/>
              <a:t>Grant Applications</a:t>
            </a:r>
          </a:p>
          <a:p>
            <a:pPr lvl="1"/>
            <a:r>
              <a:rPr lang="en-US" dirty="0"/>
              <a:t>Grant applications submitted to private foundations or federal agencies are generally held in confidence while under review </a:t>
            </a:r>
          </a:p>
          <a:p>
            <a:pPr lvl="1"/>
            <a:r>
              <a:rPr lang="en-US" dirty="0"/>
              <a:t>Once (federal) grant is funded - certain details, such as the project title, principle investigator, amount of reward and the grant abstract are generally made available to the public </a:t>
            </a:r>
          </a:p>
          <a:p>
            <a:endParaRPr lang="en-US" dirty="0"/>
          </a:p>
        </p:txBody>
      </p:sp>
    </p:spTree>
    <p:extLst>
      <p:ext uri="{BB962C8B-B14F-4D97-AF65-F5344CB8AC3E}">
        <p14:creationId xmlns:p14="http://schemas.microsoft.com/office/powerpoint/2010/main" val="5882096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Public Disclosure</a:t>
            </a:r>
          </a:p>
        </p:txBody>
      </p:sp>
      <p:sp>
        <p:nvSpPr>
          <p:cNvPr id="3" name="Content Placeholder 2"/>
          <p:cNvSpPr>
            <a:spLocks noGrp="1"/>
          </p:cNvSpPr>
          <p:nvPr>
            <p:ph idx="1"/>
          </p:nvPr>
        </p:nvSpPr>
        <p:spPr>
          <a:xfrm>
            <a:off x="838200" y="1825624"/>
            <a:ext cx="10515600" cy="4524375"/>
          </a:xfrm>
        </p:spPr>
        <p:txBody>
          <a:bodyPr>
            <a:normAutofit fontScale="92500" lnSpcReduction="20000"/>
          </a:bodyPr>
          <a:lstStyle/>
          <a:p>
            <a:r>
              <a:rPr lang="en-US" dirty="0"/>
              <a:t>Collaborations</a:t>
            </a:r>
          </a:p>
          <a:p>
            <a:pPr lvl="1"/>
            <a:r>
              <a:rPr lang="en-US" dirty="0"/>
              <a:t>Presentations and informal conversations</a:t>
            </a:r>
          </a:p>
          <a:p>
            <a:pPr lvl="1"/>
            <a:r>
              <a:rPr lang="en-US" dirty="0"/>
              <a:t>Professional norms/codes of practice </a:t>
            </a:r>
            <a:r>
              <a:rPr lang="en-US" b="1" u="sng" dirty="0"/>
              <a:t>can</a:t>
            </a:r>
            <a:r>
              <a:rPr lang="en-US" dirty="0"/>
              <a:t> support expectations of confidentiality without any formal agreements in place</a:t>
            </a:r>
          </a:p>
          <a:p>
            <a:pPr lvl="1"/>
            <a:r>
              <a:rPr lang="en-US" dirty="0"/>
              <a:t>Industry-sponsored research</a:t>
            </a:r>
          </a:p>
          <a:p>
            <a:pPr lvl="2"/>
            <a:r>
              <a:rPr lang="en-US" dirty="0"/>
              <a:t>Communications with industry may lack implicit expectations of confidentiality and require formal agreements with clear confidentiality provisions</a:t>
            </a:r>
          </a:p>
          <a:p>
            <a:pPr lvl="1"/>
            <a:r>
              <a:rPr lang="en-US" dirty="0"/>
              <a:t>Inventor collaboration with student/faculty who receives an industry-sponsored research agreement</a:t>
            </a:r>
          </a:p>
          <a:p>
            <a:pPr lvl="2"/>
            <a:r>
              <a:rPr lang="en-US" dirty="0"/>
              <a:t>Inventor may have a reasonable expectation of confidentiality based on professional norms but colleague may have a contractual relationship with an industry partner</a:t>
            </a:r>
          </a:p>
          <a:p>
            <a:pPr lvl="2"/>
            <a:r>
              <a:rPr lang="en-US" dirty="0"/>
              <a:t>What if the colleague maintains an academic appointment as well as employment or directorships at private companies? </a:t>
            </a:r>
          </a:p>
          <a:p>
            <a:pPr lvl="1"/>
            <a:r>
              <a:rPr lang="en-US" dirty="0"/>
              <a:t>Recommend: confidentiality agreements, file patent application early (before collaboration), establish expectation of confidentiality (e.g., mark communication confidential, communication expectation)</a:t>
            </a:r>
          </a:p>
        </p:txBody>
      </p:sp>
    </p:spTree>
    <p:extLst>
      <p:ext uri="{BB962C8B-B14F-4D97-AF65-F5344CB8AC3E}">
        <p14:creationId xmlns:p14="http://schemas.microsoft.com/office/powerpoint/2010/main" val="10589863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Inventors</a:t>
            </a:r>
          </a:p>
        </p:txBody>
      </p:sp>
      <p:sp>
        <p:nvSpPr>
          <p:cNvPr id="3" name="Content Placeholder 2"/>
          <p:cNvSpPr>
            <a:spLocks noGrp="1"/>
          </p:cNvSpPr>
          <p:nvPr>
            <p:ph idx="1"/>
          </p:nvPr>
        </p:nvSpPr>
        <p:spPr/>
        <p:txBody>
          <a:bodyPr>
            <a:normAutofit fontScale="92500" lnSpcReduction="20000"/>
          </a:bodyPr>
          <a:lstStyle/>
          <a:p>
            <a:r>
              <a:rPr lang="en-US" dirty="0"/>
              <a:t>An inventor is anyone who “invents” a process, machine,  manufacture, composition of matter, or a new and useful improvement thereof that is claimed in a patent</a:t>
            </a:r>
          </a:p>
          <a:p>
            <a:r>
              <a:rPr lang="en-US" dirty="0"/>
              <a:t>Determined on a </a:t>
            </a:r>
            <a:r>
              <a:rPr lang="en-US" b="1" u="sng" dirty="0"/>
              <a:t>claim-by-claim basis</a:t>
            </a:r>
          </a:p>
          <a:p>
            <a:pPr lvl="1"/>
            <a:r>
              <a:rPr lang="en-US" dirty="0"/>
              <a:t>compare the contributions of asserted inventors with the subject matter of the properly construed claims</a:t>
            </a:r>
          </a:p>
          <a:p>
            <a:r>
              <a:rPr lang="en-US" dirty="0"/>
              <a:t>Only those individuals who participate in the </a:t>
            </a:r>
            <a:r>
              <a:rPr lang="en-US" b="1" u="sng" dirty="0"/>
              <a:t>conception</a:t>
            </a:r>
            <a:r>
              <a:rPr lang="en-US" dirty="0"/>
              <a:t> of an invention may be named as true inventors</a:t>
            </a:r>
          </a:p>
          <a:p>
            <a:pPr lvl="1"/>
            <a:r>
              <a:rPr lang="en-US" dirty="0"/>
              <a:t>Conception complete when only ordinary skill would be necessary to reduce the invention to practice, without extensive research or experimentation</a:t>
            </a:r>
          </a:p>
          <a:p>
            <a:pPr lvl="1"/>
            <a:r>
              <a:rPr lang="en-US" dirty="0"/>
              <a:t>Those who offered suggestions and ideas leading to the operative invention may be inventors because they contributed to the conception </a:t>
            </a:r>
          </a:p>
          <a:p>
            <a:r>
              <a:rPr lang="en-US" dirty="0"/>
              <a:t>“Author” and “Inventor” are not synonymous</a:t>
            </a:r>
          </a:p>
        </p:txBody>
      </p:sp>
    </p:spTree>
    <p:extLst>
      <p:ext uri="{BB962C8B-B14F-4D97-AF65-F5344CB8AC3E}">
        <p14:creationId xmlns:p14="http://schemas.microsoft.com/office/powerpoint/2010/main" val="19331833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Inventors</a:t>
            </a:r>
          </a:p>
        </p:txBody>
      </p:sp>
      <p:sp>
        <p:nvSpPr>
          <p:cNvPr id="3" name="Content Placeholder 2"/>
          <p:cNvSpPr>
            <a:spLocks noGrp="1"/>
          </p:cNvSpPr>
          <p:nvPr>
            <p:ph idx="1"/>
          </p:nvPr>
        </p:nvSpPr>
        <p:spPr/>
        <p:txBody>
          <a:bodyPr>
            <a:normAutofit/>
          </a:bodyPr>
          <a:lstStyle/>
          <a:p>
            <a:r>
              <a:rPr lang="en-US" dirty="0"/>
              <a:t>Generally NOT an inventor when:</a:t>
            </a:r>
          </a:p>
          <a:p>
            <a:pPr lvl="1"/>
            <a:r>
              <a:rPr lang="en-US" dirty="0"/>
              <a:t>Contributing an obvious element or general knowledge</a:t>
            </a:r>
          </a:p>
          <a:p>
            <a:pPr lvl="1"/>
            <a:r>
              <a:rPr lang="en-US" dirty="0"/>
              <a:t>Merely suggesting a desired result or outcome without providing the means to accomplish the same</a:t>
            </a:r>
          </a:p>
          <a:p>
            <a:pPr lvl="1"/>
            <a:r>
              <a:rPr lang="en-US" dirty="0"/>
              <a:t>Following the instructions of the conceivers</a:t>
            </a:r>
          </a:p>
          <a:p>
            <a:pPr lvl="1"/>
            <a:r>
              <a:rPr lang="en-US" dirty="0"/>
              <a:t>Merely supplying a known component or starting material</a:t>
            </a:r>
          </a:p>
          <a:p>
            <a:pPr lvl="1"/>
            <a:r>
              <a:rPr lang="en-US" dirty="0"/>
              <a:t>Merely refining or perfecting another's design or making only superficial changes</a:t>
            </a:r>
          </a:p>
          <a:p>
            <a:pPr lvl="1"/>
            <a:endParaRPr lang="en-US" dirty="0"/>
          </a:p>
        </p:txBody>
      </p:sp>
    </p:spTree>
    <p:extLst>
      <p:ext uri="{BB962C8B-B14F-4D97-AF65-F5344CB8AC3E}">
        <p14:creationId xmlns:p14="http://schemas.microsoft.com/office/powerpoint/2010/main" val="2583628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Patents</a:t>
            </a:r>
          </a:p>
        </p:txBody>
      </p:sp>
      <p:pic>
        <p:nvPicPr>
          <p:cNvPr id="5" name="Picture 4">
            <a:extLst>
              <a:ext uri="{FF2B5EF4-FFF2-40B4-BE49-F238E27FC236}">
                <a16:creationId xmlns:a16="http://schemas.microsoft.com/office/drawing/2014/main" id="{1F6475C2-EAEB-4B3B-BF7C-982904ED5DF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93381" y="3669878"/>
            <a:ext cx="3856660" cy="2628957"/>
          </a:xfrm>
          <a:prstGeom prst="rect">
            <a:avLst/>
          </a:prstGeom>
        </p:spPr>
      </p:pic>
      <p:sp>
        <p:nvSpPr>
          <p:cNvPr id="3" name="Content Placeholder 2"/>
          <p:cNvSpPr>
            <a:spLocks noGrp="1"/>
          </p:cNvSpPr>
          <p:nvPr>
            <p:ph idx="1"/>
          </p:nvPr>
        </p:nvSpPr>
        <p:spPr/>
        <p:txBody>
          <a:bodyPr>
            <a:normAutofit fontScale="62500" lnSpcReduction="20000"/>
          </a:bodyPr>
          <a:lstStyle/>
          <a:p>
            <a:pPr marL="0" indent="0">
              <a:buNone/>
            </a:pPr>
            <a:r>
              <a:rPr lang="en-US" sz="3600" dirty="0"/>
              <a:t>The grant of a property right to an inventor</a:t>
            </a:r>
          </a:p>
          <a:p>
            <a:pPr marL="4572" lvl="1" indent="0">
              <a:buNone/>
            </a:pPr>
            <a:endParaRPr lang="en-US" sz="3600" dirty="0"/>
          </a:p>
          <a:p>
            <a:pPr marL="4572" lvl="1" indent="0">
              <a:buNone/>
            </a:pPr>
            <a:r>
              <a:rPr lang="en-US" sz="3600" dirty="0"/>
              <a:t>Right to </a:t>
            </a:r>
            <a:r>
              <a:rPr lang="en-US" sz="3600" b="1" u="sng" dirty="0"/>
              <a:t>exclude</a:t>
            </a:r>
            <a:r>
              <a:rPr lang="en-US" sz="3600" dirty="0"/>
              <a:t> others from </a:t>
            </a:r>
            <a:r>
              <a:rPr lang="en-US" sz="3600" b="1" u="sng" dirty="0"/>
              <a:t>making, using, selling, offering for sale or importing </a:t>
            </a:r>
            <a:r>
              <a:rPr lang="en-US" sz="3600" dirty="0"/>
              <a:t>the claimed invention</a:t>
            </a:r>
          </a:p>
          <a:p>
            <a:pPr lvl="1"/>
            <a:endParaRPr lang="en-US" sz="3600" dirty="0"/>
          </a:p>
          <a:p>
            <a:pPr marL="4572" lvl="1" indent="0">
              <a:buNone/>
            </a:pPr>
            <a:r>
              <a:rPr lang="en-US" sz="3600" dirty="0"/>
              <a:t>Limited term</a:t>
            </a:r>
          </a:p>
          <a:p>
            <a:pPr marL="4572" lvl="1" indent="0">
              <a:buNone/>
            </a:pPr>
            <a:endParaRPr lang="en-US" sz="3600" dirty="0"/>
          </a:p>
          <a:p>
            <a:pPr marL="4572" lvl="1" indent="0">
              <a:buNone/>
            </a:pPr>
            <a:r>
              <a:rPr lang="en-US" sz="3600" dirty="0"/>
              <a:t>Territorial: protection only in territory that granted patent, </a:t>
            </a:r>
          </a:p>
          <a:p>
            <a:pPr marL="4572" lvl="1" indent="0">
              <a:buNone/>
            </a:pPr>
            <a:r>
              <a:rPr lang="en-US" sz="3600" dirty="0"/>
              <a:t>not world-wide patent</a:t>
            </a:r>
          </a:p>
          <a:p>
            <a:pPr lvl="1"/>
            <a:endParaRPr lang="en-US" dirty="0"/>
          </a:p>
          <a:p>
            <a:r>
              <a:rPr lang="en-US" dirty="0"/>
              <a:t>Quid Pro Quo</a:t>
            </a:r>
          </a:p>
          <a:p>
            <a:pPr lvl="1"/>
            <a:r>
              <a:rPr lang="en-US" dirty="0"/>
              <a:t>Inventor discloses the invention</a:t>
            </a:r>
          </a:p>
          <a:p>
            <a:pPr lvl="1"/>
            <a:r>
              <a:rPr lang="en-US" dirty="0"/>
              <a:t>Time-limited monopoly </a:t>
            </a:r>
          </a:p>
        </p:txBody>
      </p:sp>
    </p:spTree>
    <p:extLst>
      <p:ext uri="{BB962C8B-B14F-4D97-AF65-F5344CB8AC3E}">
        <p14:creationId xmlns:p14="http://schemas.microsoft.com/office/powerpoint/2010/main" val="5093657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at Tech</a:t>
            </a:r>
          </a:p>
        </p:txBody>
      </p:sp>
      <p:sp>
        <p:nvSpPr>
          <p:cNvPr id="3" name="Content Placeholder 2"/>
          <p:cNvSpPr>
            <a:spLocks noGrp="1"/>
          </p:cNvSpPr>
          <p:nvPr>
            <p:ph idx="1"/>
          </p:nvPr>
        </p:nvSpPr>
        <p:spPr/>
        <p:txBody>
          <a:bodyPr>
            <a:normAutofit fontScale="92500" lnSpcReduction="10000"/>
          </a:bodyPr>
          <a:lstStyle/>
          <a:p>
            <a:r>
              <a:rPr lang="en-US" dirty="0"/>
              <a:t>Intellectual Property Career Showcase </a:t>
            </a:r>
          </a:p>
          <a:p>
            <a:pPr lvl="1"/>
            <a:r>
              <a:rPr lang="en-US" dirty="0"/>
              <a:t>Fall Semester</a:t>
            </a:r>
          </a:p>
          <a:p>
            <a:pPr lvl="1"/>
            <a:r>
              <a:rPr lang="en-US" dirty="0">
                <a:hlinkClick r:id="rId2"/>
              </a:rPr>
              <a:t>http://www.ipcareershowcase.com/</a:t>
            </a:r>
            <a:r>
              <a:rPr lang="en-US" dirty="0"/>
              <a:t> </a:t>
            </a:r>
          </a:p>
          <a:p>
            <a:r>
              <a:rPr lang="en-US" dirty="0"/>
              <a:t>GT Legal Buzz Office hours </a:t>
            </a:r>
          </a:p>
          <a:p>
            <a:pPr lvl="1"/>
            <a:r>
              <a:rPr lang="en-US" dirty="0" err="1"/>
              <a:t>TSRB</a:t>
            </a:r>
            <a:r>
              <a:rPr lang="en-US" dirty="0"/>
              <a:t> 112 (</a:t>
            </a:r>
            <a:r>
              <a:rPr lang="en-US" dirty="0" err="1"/>
              <a:t>BuzzCard</a:t>
            </a:r>
            <a:r>
              <a:rPr lang="en-US" dirty="0"/>
              <a:t> required to enter building)</a:t>
            </a:r>
          </a:p>
          <a:p>
            <a:pPr lvl="1"/>
            <a:r>
              <a:rPr lang="en-US" dirty="0"/>
              <a:t>Year round </a:t>
            </a:r>
          </a:p>
          <a:p>
            <a:r>
              <a:rPr lang="en-US" dirty="0"/>
              <a:t>Intellectual Property Student Organization</a:t>
            </a:r>
          </a:p>
          <a:p>
            <a:pPr lvl="1"/>
            <a:r>
              <a:rPr lang="en-US" dirty="0" err="1"/>
              <a:t>ORGSYNC</a:t>
            </a:r>
            <a:endParaRPr lang="en-US" dirty="0"/>
          </a:p>
          <a:p>
            <a:pPr lvl="1"/>
            <a:r>
              <a:rPr lang="en-US" dirty="0">
                <a:hlinkClick r:id="rId3"/>
              </a:rPr>
              <a:t>https://www.facebook.com/gtipso/</a:t>
            </a:r>
            <a:r>
              <a:rPr lang="en-US" dirty="0"/>
              <a:t> </a:t>
            </a:r>
          </a:p>
          <a:p>
            <a:pPr lvl="1"/>
            <a:r>
              <a:rPr lang="en-US" dirty="0"/>
              <a:t>gatechIPSO@gmail.com</a:t>
            </a:r>
          </a:p>
          <a:p>
            <a:endParaRPr lang="en-US" dirty="0"/>
          </a:p>
        </p:txBody>
      </p:sp>
    </p:spTree>
    <p:extLst>
      <p:ext uri="{BB962C8B-B14F-4D97-AF65-F5344CB8AC3E}">
        <p14:creationId xmlns:p14="http://schemas.microsoft.com/office/powerpoint/2010/main" val="1769529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get a patent?</a:t>
            </a:r>
          </a:p>
        </p:txBody>
      </p:sp>
      <p:sp>
        <p:nvSpPr>
          <p:cNvPr id="3" name="Content Placeholder 2"/>
          <p:cNvSpPr>
            <a:spLocks noGrp="1"/>
          </p:cNvSpPr>
          <p:nvPr>
            <p:ph idx="1"/>
          </p:nvPr>
        </p:nvSpPr>
        <p:spPr/>
        <p:txBody>
          <a:bodyPr>
            <a:normAutofit/>
          </a:bodyPr>
          <a:lstStyle/>
          <a:p>
            <a:r>
              <a:rPr lang="en-US" sz="3200" dirty="0"/>
              <a:t>A patent can be:</a:t>
            </a:r>
          </a:p>
          <a:p>
            <a:pPr marL="914400" lvl="2">
              <a:buFont typeface="Arial" panose="020B0604020202020204" pitchFamily="34" charset="0"/>
              <a:buChar char="•"/>
            </a:pPr>
            <a:r>
              <a:rPr lang="en-US" sz="2800" i="0" dirty="0"/>
              <a:t>Used to gain entry into, and deter others from, a market</a:t>
            </a:r>
          </a:p>
          <a:p>
            <a:pPr marL="914400" lvl="2">
              <a:buFont typeface="Arial" panose="020B0604020202020204" pitchFamily="34" charset="0"/>
              <a:buChar char="•"/>
            </a:pPr>
            <a:r>
              <a:rPr lang="en-US" sz="2800" i="0" dirty="0"/>
              <a:t>Used as a marketing tool to promote unique aspects of a product </a:t>
            </a:r>
          </a:p>
          <a:p>
            <a:pPr marL="914400" lvl="2">
              <a:buFont typeface="Arial" panose="020B0604020202020204" pitchFamily="34" charset="0"/>
              <a:buChar char="•"/>
            </a:pPr>
            <a:r>
              <a:rPr lang="en-US" sz="2800" i="0" dirty="0"/>
              <a:t>Assert/enforce rights against an infringer or competitor</a:t>
            </a:r>
          </a:p>
          <a:p>
            <a:pPr marL="914400" lvl="2">
              <a:buFont typeface="Arial" panose="020B0604020202020204" pitchFamily="34" charset="0"/>
              <a:buChar char="•"/>
            </a:pPr>
            <a:r>
              <a:rPr lang="en-US" sz="2800" i="0" dirty="0"/>
              <a:t>Used as collateral to obtain funding</a:t>
            </a:r>
          </a:p>
          <a:p>
            <a:pPr marL="914400" lvl="2">
              <a:buFont typeface="Arial" panose="020B0604020202020204" pitchFamily="34" charset="0"/>
              <a:buChar char="•"/>
            </a:pPr>
            <a:r>
              <a:rPr lang="en-US" sz="2800" i="0" dirty="0"/>
              <a:t>Create revenue –sell or license like other property </a:t>
            </a:r>
          </a:p>
        </p:txBody>
      </p:sp>
    </p:spTree>
    <p:extLst>
      <p:ext uri="{BB962C8B-B14F-4D97-AF65-F5344CB8AC3E}">
        <p14:creationId xmlns:p14="http://schemas.microsoft.com/office/powerpoint/2010/main" val="3674340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1368456"/>
          </a:xfrm>
        </p:spPr>
        <p:txBody>
          <a:bodyPr/>
          <a:lstStyle/>
          <a:p>
            <a:r>
              <a:rPr lang="en-US" dirty="0"/>
              <a:t>Types of Applications</a:t>
            </a:r>
          </a:p>
        </p:txBody>
      </p:sp>
      <p:sp>
        <p:nvSpPr>
          <p:cNvPr id="3" name="Content Placeholder 2"/>
          <p:cNvSpPr>
            <a:spLocks noGrp="1"/>
          </p:cNvSpPr>
          <p:nvPr>
            <p:ph idx="1"/>
          </p:nvPr>
        </p:nvSpPr>
        <p:spPr>
          <a:xfrm>
            <a:off x="1145649" y="1673352"/>
            <a:ext cx="9872871" cy="4581144"/>
          </a:xfrm>
        </p:spPr>
        <p:txBody>
          <a:bodyPr>
            <a:normAutofit lnSpcReduction="10000"/>
          </a:bodyPr>
          <a:lstStyle/>
          <a:p>
            <a:r>
              <a:rPr lang="en-US" b="1" u="sng" dirty="0">
                <a:cs typeface="Calibri" panose="020F0502020204030204" pitchFamily="34" charset="0"/>
              </a:rPr>
              <a:t>Utility Patent</a:t>
            </a:r>
          </a:p>
          <a:p>
            <a:pPr marL="457200" indent="-182880">
              <a:buFont typeface="Arial" panose="020B0604020202020204" pitchFamily="34" charset="0"/>
              <a:buChar char="•"/>
            </a:pPr>
            <a:r>
              <a:rPr lang="en-US" dirty="0">
                <a:cs typeface="Calibri" panose="020F0502020204030204" pitchFamily="34" charset="0"/>
              </a:rPr>
              <a:t>Protects how an invention works, functions or is made for </a:t>
            </a:r>
            <a:r>
              <a:rPr lang="en-US" b="1" u="sng" dirty="0">
                <a:cs typeface="Calibri" panose="020F0502020204030204" pitchFamily="34" charset="0"/>
              </a:rPr>
              <a:t>20 years from filing date</a:t>
            </a:r>
          </a:p>
          <a:p>
            <a:pPr marL="457200" indent="-182880">
              <a:buFont typeface="Arial" panose="020B0604020202020204" pitchFamily="34" charset="0"/>
              <a:buChar char="•"/>
            </a:pPr>
            <a:endParaRPr lang="en-US" b="1" u="sng" dirty="0">
              <a:cs typeface="Calibri" panose="020F0502020204030204" pitchFamily="34" charset="0"/>
            </a:endParaRPr>
          </a:p>
          <a:p>
            <a:r>
              <a:rPr lang="en-US" b="1" u="sng" dirty="0">
                <a:cs typeface="Calibri" panose="020F0502020204030204" pitchFamily="34" charset="0"/>
              </a:rPr>
              <a:t>Design patents</a:t>
            </a:r>
          </a:p>
          <a:p>
            <a:pPr marL="457200" indent="-182880">
              <a:buFont typeface="Arial" panose="020B0604020202020204" pitchFamily="34" charset="0"/>
              <a:buChar char="•"/>
            </a:pPr>
            <a:r>
              <a:rPr lang="en-US" dirty="0">
                <a:cs typeface="Calibri" panose="020F0502020204030204" pitchFamily="34" charset="0"/>
              </a:rPr>
              <a:t>Protects the way a product looks, the ornamental expression for </a:t>
            </a:r>
            <a:r>
              <a:rPr lang="en-US" b="1" u="sng" dirty="0">
                <a:cs typeface="Calibri" panose="020F0502020204030204" pitchFamily="34" charset="0"/>
              </a:rPr>
              <a:t>15 years from the date of grant</a:t>
            </a:r>
          </a:p>
          <a:p>
            <a:pPr marL="457200" indent="-182880">
              <a:buFont typeface="Arial" panose="020B0604020202020204" pitchFamily="34" charset="0"/>
              <a:buChar char="•"/>
            </a:pPr>
            <a:endParaRPr lang="en-US" b="1" u="sng" dirty="0">
              <a:cs typeface="Calibri" panose="020F0502020204030204" pitchFamily="34" charset="0"/>
            </a:endParaRPr>
          </a:p>
          <a:p>
            <a:r>
              <a:rPr lang="en-US" b="1" u="sng" dirty="0">
                <a:cs typeface="Calibri" panose="020F0502020204030204" pitchFamily="34" charset="0"/>
              </a:rPr>
              <a:t>Plant patents</a:t>
            </a:r>
          </a:p>
          <a:p>
            <a:pPr marL="457200" indent="-182880">
              <a:buFont typeface="Arial" panose="020B0604020202020204" pitchFamily="34" charset="0"/>
              <a:buChar char="•"/>
            </a:pPr>
            <a:r>
              <a:rPr lang="en-US" dirty="0">
                <a:cs typeface="Calibri" panose="020F0502020204030204" pitchFamily="34" charset="0"/>
              </a:rPr>
              <a:t>Protects newly invented strains of asexually reproducing flowering plants, fruit trees, and other hybrid plants for </a:t>
            </a:r>
            <a:r>
              <a:rPr lang="en-US" b="1" u="sng" dirty="0">
                <a:cs typeface="Calibri" panose="020F0502020204030204" pitchFamily="34" charset="0"/>
              </a:rPr>
              <a:t>20 years from filing date </a:t>
            </a:r>
          </a:p>
        </p:txBody>
      </p:sp>
    </p:spTree>
    <p:extLst>
      <p:ext uri="{BB962C8B-B14F-4D97-AF65-F5344CB8AC3E}">
        <p14:creationId xmlns:p14="http://schemas.microsoft.com/office/powerpoint/2010/main" val="429922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79930-FB14-4CC7-9B82-C56D036BD0CD}"/>
              </a:ext>
            </a:extLst>
          </p:cNvPr>
          <p:cNvSpPr>
            <a:spLocks noGrp="1"/>
          </p:cNvSpPr>
          <p:nvPr>
            <p:ph type="title"/>
          </p:nvPr>
        </p:nvSpPr>
        <p:spPr/>
        <p:txBody>
          <a:bodyPr/>
          <a:lstStyle/>
          <a:p>
            <a:r>
              <a:rPr lang="en-US" dirty="0"/>
              <a:t>Utility Patent</a:t>
            </a:r>
          </a:p>
        </p:txBody>
      </p:sp>
      <p:sp>
        <p:nvSpPr>
          <p:cNvPr id="3" name="Content Placeholder 2">
            <a:extLst>
              <a:ext uri="{FF2B5EF4-FFF2-40B4-BE49-F238E27FC236}">
                <a16:creationId xmlns:a16="http://schemas.microsoft.com/office/drawing/2014/main" id="{5635D4BD-5164-4FC7-980A-EBC84E662C1F}"/>
              </a:ext>
            </a:extLst>
          </p:cNvPr>
          <p:cNvSpPr>
            <a:spLocks noGrp="1"/>
          </p:cNvSpPr>
          <p:nvPr>
            <p:ph idx="1"/>
          </p:nvPr>
        </p:nvSpPr>
        <p:spPr/>
        <p:txBody>
          <a:bodyPr/>
          <a:lstStyle/>
          <a:p>
            <a:r>
              <a:rPr lang="en-US" dirty="0"/>
              <a:t>Protects how an invention works, functions or is made</a:t>
            </a:r>
          </a:p>
          <a:p>
            <a:pPr marL="457200" indent="-182880">
              <a:buFont typeface="Arial" panose="020B0604020202020204" pitchFamily="34" charset="0"/>
              <a:buChar char="•"/>
            </a:pPr>
            <a:r>
              <a:rPr lang="en-US" dirty="0"/>
              <a:t>Process</a:t>
            </a:r>
          </a:p>
          <a:p>
            <a:pPr marL="457200" indent="-182880">
              <a:buFont typeface="Arial" panose="020B0604020202020204" pitchFamily="34" charset="0"/>
              <a:buChar char="•"/>
            </a:pPr>
            <a:r>
              <a:rPr lang="en-US" dirty="0"/>
              <a:t>Machine</a:t>
            </a:r>
          </a:p>
          <a:p>
            <a:pPr marL="457200" indent="-182880">
              <a:buFont typeface="Arial" panose="020B0604020202020204" pitchFamily="34" charset="0"/>
              <a:buChar char="•"/>
            </a:pPr>
            <a:r>
              <a:rPr lang="en-US" dirty="0"/>
              <a:t>Article of Manufacture</a:t>
            </a:r>
          </a:p>
          <a:p>
            <a:pPr marL="457200" indent="-182880">
              <a:buFont typeface="Arial" panose="020B0604020202020204" pitchFamily="34" charset="0"/>
              <a:buChar char="•"/>
            </a:pPr>
            <a:r>
              <a:rPr lang="en-US" dirty="0"/>
              <a:t>Composition of Matter</a:t>
            </a:r>
          </a:p>
          <a:p>
            <a:endParaRPr lang="en-US" dirty="0"/>
          </a:p>
        </p:txBody>
      </p:sp>
      <p:pic>
        <p:nvPicPr>
          <p:cNvPr id="5" name="Picture 4">
            <a:extLst>
              <a:ext uri="{FF2B5EF4-FFF2-40B4-BE49-F238E27FC236}">
                <a16:creationId xmlns:a16="http://schemas.microsoft.com/office/drawing/2014/main" id="{1355CBFD-E85E-4D50-AE9B-2AE2ADED77B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623560" y="2697860"/>
            <a:ext cx="5303058" cy="3705902"/>
          </a:xfrm>
          <a:prstGeom prst="rect">
            <a:avLst/>
          </a:prstGeom>
        </p:spPr>
      </p:pic>
    </p:spTree>
    <p:extLst>
      <p:ext uri="{BB962C8B-B14F-4D97-AF65-F5344CB8AC3E}">
        <p14:creationId xmlns:p14="http://schemas.microsoft.com/office/powerpoint/2010/main" val="2719972525"/>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1860</TotalTime>
  <Words>4590</Words>
  <Application>Microsoft Office PowerPoint</Application>
  <PresentationFormat>Widescreen</PresentationFormat>
  <Paragraphs>494</Paragraphs>
  <Slides>60</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ＭＳ Ｐゴシック</vt:lpstr>
      <vt:lpstr>Arial</vt:lpstr>
      <vt:lpstr>Calibri</vt:lpstr>
      <vt:lpstr>Calibri Light</vt:lpstr>
      <vt:lpstr>Wingdings</vt:lpstr>
      <vt:lpstr>Metropolitan</vt:lpstr>
      <vt:lpstr>Intellectual Property Overview </vt:lpstr>
      <vt:lpstr>PowerPoint Presentation</vt:lpstr>
      <vt:lpstr>Why should you care about IP?</vt:lpstr>
      <vt:lpstr>Why should you care about IP?</vt:lpstr>
      <vt:lpstr>Types of Intellectual Property</vt:lpstr>
      <vt:lpstr>Patents</vt:lpstr>
      <vt:lpstr>Why get a patent?</vt:lpstr>
      <vt:lpstr>Types of Applications</vt:lpstr>
      <vt:lpstr>Utility Patent</vt:lpstr>
      <vt:lpstr>Design Patent</vt:lpstr>
      <vt:lpstr>Plant Patent</vt:lpstr>
      <vt:lpstr>Provisional Patent Applications</vt:lpstr>
      <vt:lpstr>Parts of a Patent Application</vt:lpstr>
      <vt:lpstr>Utility Patent</vt:lpstr>
      <vt:lpstr>Utility Patent</vt:lpstr>
      <vt:lpstr>Abstract</vt:lpstr>
      <vt:lpstr>Drawings</vt:lpstr>
      <vt:lpstr>Description</vt:lpstr>
      <vt:lpstr>Claims are Key</vt:lpstr>
      <vt:lpstr>Drafting Patent Claims </vt:lpstr>
      <vt:lpstr>Drafting Patent Claims</vt:lpstr>
      <vt:lpstr>Claims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Patent Examination </vt:lpstr>
      <vt:lpstr>Requirements for Patentability</vt:lpstr>
      <vt:lpstr>Design Patent</vt:lpstr>
      <vt:lpstr>Copyright</vt:lpstr>
      <vt:lpstr>Copyright Does Not Protect</vt:lpstr>
      <vt:lpstr>How to Obtain a Copyright</vt:lpstr>
      <vt:lpstr>Trademark</vt:lpstr>
      <vt:lpstr>Types of Trademarks</vt:lpstr>
      <vt:lpstr>Types of Trademarks </vt:lpstr>
      <vt:lpstr>Types of Trademarks </vt:lpstr>
      <vt:lpstr>Types of Trademarks </vt:lpstr>
      <vt:lpstr>Types of Trademarks </vt:lpstr>
      <vt:lpstr>Strength of a Trademark</vt:lpstr>
      <vt:lpstr>What makes trademark protection special?</vt:lpstr>
      <vt:lpstr>Copyright</vt:lpstr>
      <vt:lpstr>Trade Secret</vt:lpstr>
      <vt:lpstr>Trade Secrets - Examples</vt:lpstr>
      <vt:lpstr>Ways to lose a trade secret:</vt:lpstr>
      <vt:lpstr>Common IP Issues Faced by University Students, Researchers, Faculty</vt:lpstr>
      <vt:lpstr>Public Disclosure </vt:lpstr>
      <vt:lpstr>Public Disclosure </vt:lpstr>
      <vt:lpstr>Public Disclosure - Europe </vt:lpstr>
      <vt:lpstr>Examples of Public Disclosure</vt:lpstr>
      <vt:lpstr>Examples of Public Disclosure</vt:lpstr>
      <vt:lpstr>Examples of Public Disclosure</vt:lpstr>
      <vt:lpstr>Identifying Inventors</vt:lpstr>
      <vt:lpstr>Identifying Inventors</vt:lpstr>
      <vt:lpstr>Resources at Tech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Intellectual Property Overview</dc:title>
  <dc:creator>Jessica Keesee</dc:creator>
  <cp:lastModifiedBy>Jessica Keesee</cp:lastModifiedBy>
  <cp:revision>84</cp:revision>
  <dcterms:created xsi:type="dcterms:W3CDTF">2016-09-21T19:07:16Z</dcterms:created>
  <dcterms:modified xsi:type="dcterms:W3CDTF">2018-10-23T18:27:08Z</dcterms:modified>
</cp:coreProperties>
</file>