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handoutMasterIdLst>
    <p:handoutMasterId r:id="rId48"/>
  </p:handoutMasterIdLst>
  <p:sldIdLst>
    <p:sldId id="258" r:id="rId5"/>
    <p:sldId id="355" r:id="rId6"/>
    <p:sldId id="307" r:id="rId7"/>
    <p:sldId id="359" r:id="rId8"/>
    <p:sldId id="342" r:id="rId9"/>
    <p:sldId id="343" r:id="rId10"/>
    <p:sldId id="344" r:id="rId11"/>
    <p:sldId id="345" r:id="rId12"/>
    <p:sldId id="346" r:id="rId13"/>
    <p:sldId id="347" r:id="rId14"/>
    <p:sldId id="348" r:id="rId15"/>
    <p:sldId id="349" r:id="rId16"/>
    <p:sldId id="350" r:id="rId17"/>
    <p:sldId id="357" r:id="rId18"/>
    <p:sldId id="351" r:id="rId19"/>
    <p:sldId id="352" r:id="rId20"/>
    <p:sldId id="360" r:id="rId21"/>
    <p:sldId id="361" r:id="rId22"/>
    <p:sldId id="353" r:id="rId23"/>
    <p:sldId id="362" r:id="rId24"/>
    <p:sldId id="363" r:id="rId25"/>
    <p:sldId id="364" r:id="rId26"/>
    <p:sldId id="366" r:id="rId27"/>
    <p:sldId id="367" r:id="rId28"/>
    <p:sldId id="368" r:id="rId29"/>
    <p:sldId id="369" r:id="rId30"/>
    <p:sldId id="370" r:id="rId31"/>
    <p:sldId id="371" r:id="rId32"/>
    <p:sldId id="372" r:id="rId33"/>
    <p:sldId id="373" r:id="rId34"/>
    <p:sldId id="374" r:id="rId35"/>
    <p:sldId id="376" r:id="rId36"/>
    <p:sldId id="375" r:id="rId37"/>
    <p:sldId id="377" r:id="rId38"/>
    <p:sldId id="378" r:id="rId39"/>
    <p:sldId id="379" r:id="rId40"/>
    <p:sldId id="380" r:id="rId41"/>
    <p:sldId id="381" r:id="rId42"/>
    <p:sldId id="382" r:id="rId43"/>
    <p:sldId id="383" r:id="rId44"/>
    <p:sldId id="356" r:id="rId45"/>
    <p:sldId id="259" r:id="rId46"/>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78" autoAdjust="0"/>
  </p:normalViewPr>
  <p:slideViewPr>
    <p:cSldViewPr snapToGrid="0" snapToObjects="1">
      <p:cViewPr varScale="1">
        <p:scale>
          <a:sx n="80" d="100"/>
          <a:sy n="80" d="100"/>
        </p:scale>
        <p:origin x="1296" y="78"/>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76C1B-9BD2-44E9-8907-D363815353D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5CE20D79-47B1-4979-8FCE-D37BDF8ED28B}">
      <dgm:prSet phldrT="[Text]" custT="1"/>
      <dgm:spPr>
        <a:xfrm>
          <a:off x="465767" y="316345"/>
          <a:ext cx="5650443" cy="633020"/>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000" dirty="0" smtClean="0">
              <a:solidFill>
                <a:sysClr val="window" lastClr="FFFFFF"/>
              </a:solidFill>
              <a:latin typeface="+mn-lt"/>
              <a:ea typeface="+mn-ea"/>
              <a:cs typeface="+mn-cs"/>
            </a:rPr>
            <a:t>Protect Inventions</a:t>
          </a:r>
          <a:endParaRPr lang="en-US" sz="2000" dirty="0">
            <a:solidFill>
              <a:sysClr val="window" lastClr="FFFFFF"/>
            </a:solidFill>
            <a:latin typeface="+mn-lt"/>
            <a:ea typeface="+mn-ea"/>
            <a:cs typeface="+mn-cs"/>
          </a:endParaRPr>
        </a:p>
      </dgm:t>
    </dgm:pt>
    <dgm:pt modelId="{F5F703C2-6849-41B9-A942-011FE72ED332}" type="parTrans" cxnId="{7D1B7DD5-159A-4499-B28B-EACA673621ED}">
      <dgm:prSet/>
      <dgm:spPr/>
      <dgm:t>
        <a:bodyPr/>
        <a:lstStyle/>
        <a:p>
          <a:endParaRPr lang="en-US"/>
        </a:p>
      </dgm:t>
    </dgm:pt>
    <dgm:pt modelId="{27D66F5C-ED4D-478D-AA3F-A145DA439A8B}" type="sibTrans" cxnId="{7D1B7DD5-159A-4499-B28B-EACA673621ED}">
      <dgm:prSet/>
      <dgm:spPr>
        <a:xfrm>
          <a:off x="-4651809" y="-713145"/>
          <a:ext cx="5541091" cy="5541091"/>
        </a:xfrm>
        <a:noFill/>
        <a:ln w="25400" cap="flat" cmpd="sng" algn="ctr">
          <a:solidFill>
            <a:srgbClr val="8064A2">
              <a:hueOff val="0"/>
              <a:satOff val="0"/>
              <a:lumOff val="0"/>
              <a:alphaOff val="0"/>
            </a:srgbClr>
          </a:solidFill>
          <a:prstDash val="solid"/>
        </a:ln>
        <a:effectLst/>
      </dgm:spPr>
      <dgm:t>
        <a:bodyPr/>
        <a:lstStyle/>
        <a:p>
          <a:endParaRPr lang="en-US"/>
        </a:p>
      </dgm:t>
    </dgm:pt>
    <dgm:pt modelId="{9B5EA57C-FCF2-4009-A70E-82A08DC05ECD}">
      <dgm:prSet phldrT="[Text]" custT="1"/>
      <dgm:spPr>
        <a:xfrm>
          <a:off x="828693" y="1266041"/>
          <a:ext cx="5287517" cy="633020"/>
        </a:xfr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ln>
        <a:effectLst/>
      </dgm:spPr>
      <dgm:t>
        <a:bodyPr/>
        <a:lstStyle/>
        <a:p>
          <a:r>
            <a:rPr lang="en-US" sz="2000" dirty="0" smtClean="0">
              <a:solidFill>
                <a:sysClr val="window" lastClr="FFFFFF"/>
              </a:solidFill>
              <a:latin typeface="+mn-lt"/>
              <a:ea typeface="+mn-ea"/>
              <a:cs typeface="+mn-cs"/>
            </a:rPr>
            <a:t>Encourage Inventions</a:t>
          </a:r>
          <a:endParaRPr lang="en-US" sz="2000" dirty="0">
            <a:solidFill>
              <a:sysClr val="window" lastClr="FFFFFF"/>
            </a:solidFill>
            <a:latin typeface="+mn-lt"/>
            <a:ea typeface="+mn-ea"/>
            <a:cs typeface="+mn-cs"/>
          </a:endParaRPr>
        </a:p>
      </dgm:t>
    </dgm:pt>
    <dgm:pt modelId="{F511C459-508F-4979-9CF8-376EB64A8F1D}" type="parTrans" cxnId="{9A169916-F486-4BFF-A000-659A9831C41E}">
      <dgm:prSet/>
      <dgm:spPr/>
      <dgm:t>
        <a:bodyPr/>
        <a:lstStyle/>
        <a:p>
          <a:endParaRPr lang="en-US"/>
        </a:p>
      </dgm:t>
    </dgm:pt>
    <dgm:pt modelId="{E5A8C39C-78B8-4DEE-8FB2-FBBB668AE6F1}" type="sibTrans" cxnId="{9A169916-F486-4BFF-A000-659A9831C41E}">
      <dgm:prSet/>
      <dgm:spPr/>
      <dgm:t>
        <a:bodyPr/>
        <a:lstStyle/>
        <a:p>
          <a:endParaRPr lang="en-US"/>
        </a:p>
      </dgm:t>
    </dgm:pt>
    <dgm:pt modelId="{364BA2F6-7ED9-4037-9976-9D0387B3D164}">
      <dgm:prSet phldrT="[Text]" custT="1"/>
      <dgm:spPr>
        <a:xfrm>
          <a:off x="828693" y="2215737"/>
          <a:ext cx="5287517" cy="633020"/>
        </a:xfr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gm:spPr>
      <dgm:t>
        <a:bodyPr/>
        <a:lstStyle/>
        <a:p>
          <a:r>
            <a:rPr lang="en-US" sz="2000" dirty="0" smtClean="0">
              <a:solidFill>
                <a:sysClr val="window" lastClr="FFFFFF"/>
              </a:solidFill>
              <a:latin typeface="+mn-lt"/>
              <a:ea typeface="+mn-ea"/>
              <a:cs typeface="+mn-cs"/>
            </a:rPr>
            <a:t>Promote commercialization and application of invention</a:t>
          </a:r>
        </a:p>
      </dgm:t>
    </dgm:pt>
    <dgm:pt modelId="{511C2248-E12E-41AD-ACF2-9B83C44B8A09}" type="parTrans" cxnId="{F0F7A7CF-81A6-43A8-AEEA-2F4B5913EF36}">
      <dgm:prSet/>
      <dgm:spPr/>
      <dgm:t>
        <a:bodyPr/>
        <a:lstStyle/>
        <a:p>
          <a:endParaRPr lang="en-US"/>
        </a:p>
      </dgm:t>
    </dgm:pt>
    <dgm:pt modelId="{CE80F670-F7C6-454B-BB4D-1BE24747BE26}" type="sibTrans" cxnId="{F0F7A7CF-81A6-43A8-AEEA-2F4B5913EF36}">
      <dgm:prSet/>
      <dgm:spPr/>
      <dgm:t>
        <a:bodyPr/>
        <a:lstStyle/>
        <a:p>
          <a:endParaRPr lang="en-US"/>
        </a:p>
      </dgm:t>
    </dgm:pt>
    <dgm:pt modelId="{A57B8BC6-5C3E-4A0B-B761-1813EEA68594}">
      <dgm:prSet phldrT="[Text]" custT="1"/>
      <dgm:spPr>
        <a:xfrm>
          <a:off x="465767" y="3165433"/>
          <a:ext cx="5650443" cy="633020"/>
        </a:xfr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r>
            <a:rPr lang="en-US" sz="2000" dirty="0" smtClean="0">
              <a:solidFill>
                <a:sysClr val="window" lastClr="FFFFFF"/>
              </a:solidFill>
              <a:latin typeface="+mn-lt"/>
              <a:ea typeface="+mn-ea"/>
              <a:cs typeface="+mn-cs"/>
            </a:rPr>
            <a:t>Accelerate the commercialization of invention to the whole society</a:t>
          </a:r>
        </a:p>
      </dgm:t>
    </dgm:pt>
    <dgm:pt modelId="{ED87E962-DCB7-43D2-9085-81804275B0AB}" type="parTrans" cxnId="{E92EA486-D4A4-46CC-92E6-9EB884BB3D4B}">
      <dgm:prSet/>
      <dgm:spPr/>
      <dgm:t>
        <a:bodyPr/>
        <a:lstStyle/>
        <a:p>
          <a:endParaRPr lang="en-US"/>
        </a:p>
      </dgm:t>
    </dgm:pt>
    <dgm:pt modelId="{744F8859-126C-47D3-B212-576D375E60FE}" type="sibTrans" cxnId="{E92EA486-D4A4-46CC-92E6-9EB884BB3D4B}">
      <dgm:prSet/>
      <dgm:spPr/>
      <dgm:t>
        <a:bodyPr/>
        <a:lstStyle/>
        <a:p>
          <a:endParaRPr lang="en-US"/>
        </a:p>
      </dgm:t>
    </dgm:pt>
    <dgm:pt modelId="{019E1626-043E-4E79-9E26-E4D591DD41BF}" type="pres">
      <dgm:prSet presAssocID="{EBB76C1B-9BD2-44E9-8907-D363815353DA}" presName="Name0" presStyleCnt="0">
        <dgm:presLayoutVars>
          <dgm:chMax val="7"/>
          <dgm:chPref val="7"/>
          <dgm:dir/>
        </dgm:presLayoutVars>
      </dgm:prSet>
      <dgm:spPr/>
      <dgm:t>
        <a:bodyPr/>
        <a:lstStyle/>
        <a:p>
          <a:endParaRPr lang="en-US"/>
        </a:p>
      </dgm:t>
    </dgm:pt>
    <dgm:pt modelId="{CAABE023-FD9B-452E-B80A-5BEB1D6800CF}" type="pres">
      <dgm:prSet presAssocID="{EBB76C1B-9BD2-44E9-8907-D363815353DA}" presName="Name1" presStyleCnt="0"/>
      <dgm:spPr/>
    </dgm:pt>
    <dgm:pt modelId="{400BA12E-59EA-4162-B5CC-3DA8086ACC8D}" type="pres">
      <dgm:prSet presAssocID="{EBB76C1B-9BD2-44E9-8907-D363815353DA}" presName="cycle" presStyleCnt="0"/>
      <dgm:spPr/>
    </dgm:pt>
    <dgm:pt modelId="{99F9EA7B-08B9-4248-BD62-D82497EDF174}" type="pres">
      <dgm:prSet presAssocID="{EBB76C1B-9BD2-44E9-8907-D363815353DA}" presName="srcNode" presStyleLbl="node1" presStyleIdx="0" presStyleCnt="4"/>
      <dgm:spPr/>
    </dgm:pt>
    <dgm:pt modelId="{EAC7BEAB-96DE-404E-BEB3-D92CA5E9CF10}" type="pres">
      <dgm:prSet presAssocID="{EBB76C1B-9BD2-44E9-8907-D363815353DA}" presName="conn" presStyleLbl="parChTrans1D2" presStyleIdx="0" presStyleCnt="1"/>
      <dgm:spPr>
        <a:prstGeom prst="blockArc">
          <a:avLst>
            <a:gd name="adj1" fmla="val 18900000"/>
            <a:gd name="adj2" fmla="val 2700000"/>
            <a:gd name="adj3" fmla="val 390"/>
          </a:avLst>
        </a:prstGeom>
      </dgm:spPr>
      <dgm:t>
        <a:bodyPr/>
        <a:lstStyle/>
        <a:p>
          <a:endParaRPr lang="en-US"/>
        </a:p>
      </dgm:t>
    </dgm:pt>
    <dgm:pt modelId="{C2A1C6F9-7D83-4DAF-98E8-1CA86DDF31A1}" type="pres">
      <dgm:prSet presAssocID="{EBB76C1B-9BD2-44E9-8907-D363815353DA}" presName="extraNode" presStyleLbl="node1" presStyleIdx="0" presStyleCnt="4"/>
      <dgm:spPr/>
    </dgm:pt>
    <dgm:pt modelId="{D7B2C48E-19E9-4F00-8E23-29D19ACFD589}" type="pres">
      <dgm:prSet presAssocID="{EBB76C1B-9BD2-44E9-8907-D363815353DA}" presName="dstNode" presStyleLbl="node1" presStyleIdx="0" presStyleCnt="4"/>
      <dgm:spPr/>
    </dgm:pt>
    <dgm:pt modelId="{719D6E2B-399B-463D-A9F0-2B1494FBD973}" type="pres">
      <dgm:prSet presAssocID="{5CE20D79-47B1-4979-8FCE-D37BDF8ED28B}" presName="text_1" presStyleLbl="node1" presStyleIdx="0" presStyleCnt="4">
        <dgm:presLayoutVars>
          <dgm:bulletEnabled val="1"/>
        </dgm:presLayoutVars>
      </dgm:prSet>
      <dgm:spPr>
        <a:prstGeom prst="rect">
          <a:avLst/>
        </a:prstGeom>
      </dgm:spPr>
      <dgm:t>
        <a:bodyPr/>
        <a:lstStyle/>
        <a:p>
          <a:endParaRPr lang="en-US"/>
        </a:p>
      </dgm:t>
    </dgm:pt>
    <dgm:pt modelId="{F0670E1E-F649-4DF6-BFFF-C2D96F74862E}" type="pres">
      <dgm:prSet presAssocID="{5CE20D79-47B1-4979-8FCE-D37BDF8ED28B}" presName="accent_1" presStyleCnt="0"/>
      <dgm:spPr/>
    </dgm:pt>
    <dgm:pt modelId="{39B40B55-3DA9-4FF4-AFBD-D64B52BC2281}" type="pres">
      <dgm:prSet presAssocID="{5CE20D79-47B1-4979-8FCE-D37BDF8ED28B}" presName="accentRepeatNode" presStyleLbl="solidFgAcc1" presStyleIdx="0" presStyleCnt="4"/>
      <dgm:spPr>
        <a:xfrm>
          <a:off x="70129" y="237218"/>
          <a:ext cx="791276" cy="791276"/>
        </a:xfrm>
        <a:prstGeom prst="ellipse">
          <a:avLst/>
        </a:prstGeom>
        <a:solidFill>
          <a:sysClr val="window" lastClr="FFFFFF">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endParaRPr lang="en-US"/>
        </a:p>
      </dgm:t>
    </dgm:pt>
    <dgm:pt modelId="{99B8A53A-BE5A-4833-926D-957434510284}" type="pres">
      <dgm:prSet presAssocID="{9B5EA57C-FCF2-4009-A70E-82A08DC05ECD}" presName="text_2" presStyleLbl="node1" presStyleIdx="1" presStyleCnt="4">
        <dgm:presLayoutVars>
          <dgm:bulletEnabled val="1"/>
        </dgm:presLayoutVars>
      </dgm:prSet>
      <dgm:spPr>
        <a:prstGeom prst="rect">
          <a:avLst/>
        </a:prstGeom>
      </dgm:spPr>
      <dgm:t>
        <a:bodyPr/>
        <a:lstStyle/>
        <a:p>
          <a:endParaRPr lang="en-US"/>
        </a:p>
      </dgm:t>
    </dgm:pt>
    <dgm:pt modelId="{63305A1B-650C-46C5-B0B9-E223293A8682}" type="pres">
      <dgm:prSet presAssocID="{9B5EA57C-FCF2-4009-A70E-82A08DC05ECD}" presName="accent_2" presStyleCnt="0"/>
      <dgm:spPr/>
    </dgm:pt>
    <dgm:pt modelId="{4BB5F2FE-8F96-4EDF-B0D4-7E08C5C23A59}" type="pres">
      <dgm:prSet presAssocID="{9B5EA57C-FCF2-4009-A70E-82A08DC05ECD}" presName="accentRepeatNode" presStyleLbl="solidFgAcc1" presStyleIdx="1" presStyleCnt="4"/>
      <dgm:spPr>
        <a:xfrm>
          <a:off x="433055" y="1186914"/>
          <a:ext cx="791276" cy="791276"/>
        </a:xfrm>
        <a:prstGeom prst="ellipse">
          <a:avLst/>
        </a:prstGeom>
        <a:solidFill>
          <a:sysClr val="window" lastClr="FFFFFF">
            <a:hueOff val="0"/>
            <a:satOff val="0"/>
            <a:lumOff val="0"/>
            <a:alphaOff val="0"/>
          </a:sysClr>
        </a:solidFill>
        <a:ln w="25400" cap="flat" cmpd="sng" algn="ctr">
          <a:solidFill>
            <a:srgbClr val="9BBB59">
              <a:hueOff val="3750088"/>
              <a:satOff val="-5627"/>
              <a:lumOff val="-915"/>
              <a:alphaOff val="0"/>
            </a:srgbClr>
          </a:solidFill>
          <a:prstDash val="solid"/>
        </a:ln>
        <a:effectLst/>
      </dgm:spPr>
      <dgm:t>
        <a:bodyPr/>
        <a:lstStyle/>
        <a:p>
          <a:endParaRPr lang="en-US"/>
        </a:p>
      </dgm:t>
    </dgm:pt>
    <dgm:pt modelId="{0846BD3A-A6E4-4B1F-8B0F-8FF2D99F0D5B}" type="pres">
      <dgm:prSet presAssocID="{364BA2F6-7ED9-4037-9976-9D0387B3D164}" presName="text_3" presStyleLbl="node1" presStyleIdx="2" presStyleCnt="4">
        <dgm:presLayoutVars>
          <dgm:bulletEnabled val="1"/>
        </dgm:presLayoutVars>
      </dgm:prSet>
      <dgm:spPr>
        <a:prstGeom prst="rect">
          <a:avLst/>
        </a:prstGeom>
      </dgm:spPr>
      <dgm:t>
        <a:bodyPr/>
        <a:lstStyle/>
        <a:p>
          <a:endParaRPr lang="en-US"/>
        </a:p>
      </dgm:t>
    </dgm:pt>
    <dgm:pt modelId="{9E0E9D24-F304-49D5-BD3F-A2E6A00D267E}" type="pres">
      <dgm:prSet presAssocID="{364BA2F6-7ED9-4037-9976-9D0387B3D164}" presName="accent_3" presStyleCnt="0"/>
      <dgm:spPr/>
    </dgm:pt>
    <dgm:pt modelId="{04A9C6C3-7774-4E59-BC47-B9CCF9DD37C1}" type="pres">
      <dgm:prSet presAssocID="{364BA2F6-7ED9-4037-9976-9D0387B3D164}" presName="accentRepeatNode" presStyleLbl="solidFgAcc1" presStyleIdx="2" presStyleCnt="4"/>
      <dgm:spPr>
        <a:xfrm>
          <a:off x="433055" y="2136609"/>
          <a:ext cx="791276" cy="791276"/>
        </a:xfrm>
        <a:prstGeom prst="ellipse">
          <a:avLst/>
        </a:prstGeom>
        <a:solidFill>
          <a:sysClr val="window" lastClr="FFFFFF">
            <a:hueOff val="0"/>
            <a:satOff val="0"/>
            <a:lumOff val="0"/>
            <a:alphaOff val="0"/>
          </a:sysClr>
        </a:solidFill>
        <a:ln w="25400" cap="flat" cmpd="sng" algn="ctr">
          <a:solidFill>
            <a:srgbClr val="9BBB59">
              <a:hueOff val="7500176"/>
              <a:satOff val="-11253"/>
              <a:lumOff val="-1830"/>
              <a:alphaOff val="0"/>
            </a:srgbClr>
          </a:solidFill>
          <a:prstDash val="solid"/>
        </a:ln>
        <a:effectLst/>
      </dgm:spPr>
      <dgm:t>
        <a:bodyPr/>
        <a:lstStyle/>
        <a:p>
          <a:endParaRPr lang="en-US"/>
        </a:p>
      </dgm:t>
    </dgm:pt>
    <dgm:pt modelId="{056AF744-2B1A-42E6-8254-C528A1DEEC5D}" type="pres">
      <dgm:prSet presAssocID="{A57B8BC6-5C3E-4A0B-B761-1813EEA68594}" presName="text_4" presStyleLbl="node1" presStyleIdx="3" presStyleCnt="4">
        <dgm:presLayoutVars>
          <dgm:bulletEnabled val="1"/>
        </dgm:presLayoutVars>
      </dgm:prSet>
      <dgm:spPr>
        <a:prstGeom prst="rect">
          <a:avLst/>
        </a:prstGeom>
      </dgm:spPr>
      <dgm:t>
        <a:bodyPr/>
        <a:lstStyle/>
        <a:p>
          <a:endParaRPr lang="en-US"/>
        </a:p>
      </dgm:t>
    </dgm:pt>
    <dgm:pt modelId="{329FFA50-DF8C-4E1D-BE9D-A9CF48C5B1CD}" type="pres">
      <dgm:prSet presAssocID="{A57B8BC6-5C3E-4A0B-B761-1813EEA68594}" presName="accent_4" presStyleCnt="0"/>
      <dgm:spPr/>
    </dgm:pt>
    <dgm:pt modelId="{3B604BB8-EB72-4965-B639-98CDF28BABEB}" type="pres">
      <dgm:prSet presAssocID="{A57B8BC6-5C3E-4A0B-B761-1813EEA68594}" presName="accentRepeatNode" presStyleLbl="solidFgAcc1" presStyleIdx="3" presStyleCnt="4"/>
      <dgm:spPr>
        <a:xfrm>
          <a:off x="70129" y="3086305"/>
          <a:ext cx="791276" cy="791276"/>
        </a:xfrm>
        <a:prstGeom prst="ellipse">
          <a:avLst/>
        </a:prstGeom>
        <a:solidFill>
          <a:sysClr val="window" lastClr="FFFFFF">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endParaRPr lang="en-US"/>
        </a:p>
      </dgm:t>
    </dgm:pt>
  </dgm:ptLst>
  <dgm:cxnLst>
    <dgm:cxn modelId="{6E4F8B24-2AE5-404E-BC0D-BD1480613426}" type="presOf" srcId="{5CE20D79-47B1-4979-8FCE-D37BDF8ED28B}" destId="{719D6E2B-399B-463D-A9F0-2B1494FBD973}" srcOrd="0" destOrd="0" presId="urn:microsoft.com/office/officeart/2008/layout/VerticalCurvedList"/>
    <dgm:cxn modelId="{F0F7A7CF-81A6-43A8-AEEA-2F4B5913EF36}" srcId="{EBB76C1B-9BD2-44E9-8907-D363815353DA}" destId="{364BA2F6-7ED9-4037-9976-9D0387B3D164}" srcOrd="2" destOrd="0" parTransId="{511C2248-E12E-41AD-ACF2-9B83C44B8A09}" sibTransId="{CE80F670-F7C6-454B-BB4D-1BE24747BE26}"/>
    <dgm:cxn modelId="{7D1B7DD5-159A-4499-B28B-EACA673621ED}" srcId="{EBB76C1B-9BD2-44E9-8907-D363815353DA}" destId="{5CE20D79-47B1-4979-8FCE-D37BDF8ED28B}" srcOrd="0" destOrd="0" parTransId="{F5F703C2-6849-41B9-A942-011FE72ED332}" sibTransId="{27D66F5C-ED4D-478D-AA3F-A145DA439A8B}"/>
    <dgm:cxn modelId="{BBD6C798-4691-449D-AE19-FFE620A14310}" type="presOf" srcId="{364BA2F6-7ED9-4037-9976-9D0387B3D164}" destId="{0846BD3A-A6E4-4B1F-8B0F-8FF2D99F0D5B}" srcOrd="0" destOrd="0" presId="urn:microsoft.com/office/officeart/2008/layout/VerticalCurvedList"/>
    <dgm:cxn modelId="{E92EA486-D4A4-46CC-92E6-9EB884BB3D4B}" srcId="{EBB76C1B-9BD2-44E9-8907-D363815353DA}" destId="{A57B8BC6-5C3E-4A0B-B761-1813EEA68594}" srcOrd="3" destOrd="0" parTransId="{ED87E962-DCB7-43D2-9085-81804275B0AB}" sibTransId="{744F8859-126C-47D3-B212-576D375E60FE}"/>
    <dgm:cxn modelId="{05D4A0E2-80AC-42F2-92DA-186C96017C4A}" type="presOf" srcId="{9B5EA57C-FCF2-4009-A70E-82A08DC05ECD}" destId="{99B8A53A-BE5A-4833-926D-957434510284}" srcOrd="0" destOrd="0" presId="urn:microsoft.com/office/officeart/2008/layout/VerticalCurvedList"/>
    <dgm:cxn modelId="{258152E7-C937-4550-8873-BA7543662B55}" type="presOf" srcId="{A57B8BC6-5C3E-4A0B-B761-1813EEA68594}" destId="{056AF744-2B1A-42E6-8254-C528A1DEEC5D}" srcOrd="0" destOrd="0" presId="urn:microsoft.com/office/officeart/2008/layout/VerticalCurvedList"/>
    <dgm:cxn modelId="{9A169916-F486-4BFF-A000-659A9831C41E}" srcId="{EBB76C1B-9BD2-44E9-8907-D363815353DA}" destId="{9B5EA57C-FCF2-4009-A70E-82A08DC05ECD}" srcOrd="1" destOrd="0" parTransId="{F511C459-508F-4979-9CF8-376EB64A8F1D}" sibTransId="{E5A8C39C-78B8-4DEE-8FB2-FBBB668AE6F1}"/>
    <dgm:cxn modelId="{2FDF7003-1982-44EF-9FB3-47144D30EB26}" type="presOf" srcId="{EBB76C1B-9BD2-44E9-8907-D363815353DA}" destId="{019E1626-043E-4E79-9E26-E4D591DD41BF}" srcOrd="0" destOrd="0" presId="urn:microsoft.com/office/officeart/2008/layout/VerticalCurvedList"/>
    <dgm:cxn modelId="{6026E5D5-E44B-4358-A03B-7B5A141E370B}" type="presOf" srcId="{27D66F5C-ED4D-478D-AA3F-A145DA439A8B}" destId="{EAC7BEAB-96DE-404E-BEB3-D92CA5E9CF10}" srcOrd="0" destOrd="0" presId="urn:microsoft.com/office/officeart/2008/layout/VerticalCurvedList"/>
    <dgm:cxn modelId="{03CB0C66-2CBC-4602-A6CA-6390C69AF6A1}" type="presParOf" srcId="{019E1626-043E-4E79-9E26-E4D591DD41BF}" destId="{CAABE023-FD9B-452E-B80A-5BEB1D6800CF}" srcOrd="0" destOrd="0" presId="urn:microsoft.com/office/officeart/2008/layout/VerticalCurvedList"/>
    <dgm:cxn modelId="{AF9FC6E1-BE15-4A68-B7E3-432AE8E0ACD8}" type="presParOf" srcId="{CAABE023-FD9B-452E-B80A-5BEB1D6800CF}" destId="{400BA12E-59EA-4162-B5CC-3DA8086ACC8D}" srcOrd="0" destOrd="0" presId="urn:microsoft.com/office/officeart/2008/layout/VerticalCurvedList"/>
    <dgm:cxn modelId="{D901F5A5-30B7-4829-8912-B11A580FA692}" type="presParOf" srcId="{400BA12E-59EA-4162-B5CC-3DA8086ACC8D}" destId="{99F9EA7B-08B9-4248-BD62-D82497EDF174}" srcOrd="0" destOrd="0" presId="urn:microsoft.com/office/officeart/2008/layout/VerticalCurvedList"/>
    <dgm:cxn modelId="{F08BE555-D1B6-4341-92E2-8BCB7348B242}" type="presParOf" srcId="{400BA12E-59EA-4162-B5CC-3DA8086ACC8D}" destId="{EAC7BEAB-96DE-404E-BEB3-D92CA5E9CF10}" srcOrd="1" destOrd="0" presId="urn:microsoft.com/office/officeart/2008/layout/VerticalCurvedList"/>
    <dgm:cxn modelId="{22890CCE-31F3-46ED-A89E-F370E783C9ED}" type="presParOf" srcId="{400BA12E-59EA-4162-B5CC-3DA8086ACC8D}" destId="{C2A1C6F9-7D83-4DAF-98E8-1CA86DDF31A1}" srcOrd="2" destOrd="0" presId="urn:microsoft.com/office/officeart/2008/layout/VerticalCurvedList"/>
    <dgm:cxn modelId="{47E6B023-D09E-4D3F-884F-AB99EC0517B6}" type="presParOf" srcId="{400BA12E-59EA-4162-B5CC-3DA8086ACC8D}" destId="{D7B2C48E-19E9-4F00-8E23-29D19ACFD589}" srcOrd="3" destOrd="0" presId="urn:microsoft.com/office/officeart/2008/layout/VerticalCurvedList"/>
    <dgm:cxn modelId="{D2F1A809-E1AC-4F66-8160-A20C68551315}" type="presParOf" srcId="{CAABE023-FD9B-452E-B80A-5BEB1D6800CF}" destId="{719D6E2B-399B-463D-A9F0-2B1494FBD973}" srcOrd="1" destOrd="0" presId="urn:microsoft.com/office/officeart/2008/layout/VerticalCurvedList"/>
    <dgm:cxn modelId="{20B214E2-A66D-4C61-9B73-E0C815FAB27B}" type="presParOf" srcId="{CAABE023-FD9B-452E-B80A-5BEB1D6800CF}" destId="{F0670E1E-F649-4DF6-BFFF-C2D96F74862E}" srcOrd="2" destOrd="0" presId="urn:microsoft.com/office/officeart/2008/layout/VerticalCurvedList"/>
    <dgm:cxn modelId="{B15477FC-1889-487C-A577-0ED667FFAE54}" type="presParOf" srcId="{F0670E1E-F649-4DF6-BFFF-C2D96F74862E}" destId="{39B40B55-3DA9-4FF4-AFBD-D64B52BC2281}" srcOrd="0" destOrd="0" presId="urn:microsoft.com/office/officeart/2008/layout/VerticalCurvedList"/>
    <dgm:cxn modelId="{1F517D6C-82DB-4E07-8A2F-0343A4153184}" type="presParOf" srcId="{CAABE023-FD9B-452E-B80A-5BEB1D6800CF}" destId="{99B8A53A-BE5A-4833-926D-957434510284}" srcOrd="3" destOrd="0" presId="urn:microsoft.com/office/officeart/2008/layout/VerticalCurvedList"/>
    <dgm:cxn modelId="{B49A9904-8959-46D4-819C-C75185132716}" type="presParOf" srcId="{CAABE023-FD9B-452E-B80A-5BEB1D6800CF}" destId="{63305A1B-650C-46C5-B0B9-E223293A8682}" srcOrd="4" destOrd="0" presId="urn:microsoft.com/office/officeart/2008/layout/VerticalCurvedList"/>
    <dgm:cxn modelId="{A2907A82-8547-499A-904D-C21294D53F56}" type="presParOf" srcId="{63305A1B-650C-46C5-B0B9-E223293A8682}" destId="{4BB5F2FE-8F96-4EDF-B0D4-7E08C5C23A59}" srcOrd="0" destOrd="0" presId="urn:microsoft.com/office/officeart/2008/layout/VerticalCurvedList"/>
    <dgm:cxn modelId="{85F15CF5-B92A-467E-B775-BC7720FBC561}" type="presParOf" srcId="{CAABE023-FD9B-452E-B80A-5BEB1D6800CF}" destId="{0846BD3A-A6E4-4B1F-8B0F-8FF2D99F0D5B}" srcOrd="5" destOrd="0" presId="urn:microsoft.com/office/officeart/2008/layout/VerticalCurvedList"/>
    <dgm:cxn modelId="{2180B2EB-8E82-4277-ADC7-EDA7830E69E4}" type="presParOf" srcId="{CAABE023-FD9B-452E-B80A-5BEB1D6800CF}" destId="{9E0E9D24-F304-49D5-BD3F-A2E6A00D267E}" srcOrd="6" destOrd="0" presId="urn:microsoft.com/office/officeart/2008/layout/VerticalCurvedList"/>
    <dgm:cxn modelId="{2DDCA907-7AF8-4503-A243-44A1A3A1C556}" type="presParOf" srcId="{9E0E9D24-F304-49D5-BD3F-A2E6A00D267E}" destId="{04A9C6C3-7774-4E59-BC47-B9CCF9DD37C1}" srcOrd="0" destOrd="0" presId="urn:microsoft.com/office/officeart/2008/layout/VerticalCurvedList"/>
    <dgm:cxn modelId="{B14D2832-C405-487E-98A7-8B84701E2A97}" type="presParOf" srcId="{CAABE023-FD9B-452E-B80A-5BEB1D6800CF}" destId="{056AF744-2B1A-42E6-8254-C528A1DEEC5D}" srcOrd="7" destOrd="0" presId="urn:microsoft.com/office/officeart/2008/layout/VerticalCurvedList"/>
    <dgm:cxn modelId="{AC7E9706-286A-439F-AE63-7102FDAC8E82}" type="presParOf" srcId="{CAABE023-FD9B-452E-B80A-5BEB1D6800CF}" destId="{329FFA50-DF8C-4E1D-BE9D-A9CF48C5B1CD}" srcOrd="8" destOrd="0" presId="urn:microsoft.com/office/officeart/2008/layout/VerticalCurvedList"/>
    <dgm:cxn modelId="{B5F62445-6EE3-42A6-9ED0-99651ED48BEC}" type="presParOf" srcId="{329FFA50-DF8C-4E1D-BE9D-A9CF48C5B1CD}" destId="{3B604BB8-EB72-4965-B639-98CDF28BABE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0A3BB-CAF4-1D4E-B3B2-E95D9B9E66DF}" type="datetimeFigureOut">
              <a:rPr lang="en-US" smtClean="0">
                <a:latin typeface="Segoe UI"/>
              </a:rPr>
              <a:t>2/15/2018</a:t>
            </a:fld>
            <a:endParaRPr lang="en-US" dirty="0">
              <a:latin typeface="Segoe U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a:defRPr>
            </a:lvl1pPr>
          </a:lstStyle>
          <a:p>
            <a:fld id="{139B48F8-1A14-4941-902A-1D33547A0B6A}" type="datetimeFigureOut">
              <a:rPr lang="en-US" smtClean="0"/>
              <a:pPr/>
              <a:t>2/15/2018</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uspto.gov/learning-and-resources/support-centers/patent-and-trademark-resource-centers-ptrc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4173051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sldNum" sz="quarter" idx="5"/>
          </p:nvPr>
        </p:nvSpPr>
        <p:spPr>
          <a:ln/>
        </p:spPr>
        <p:txBody>
          <a:bodyPr/>
          <a:lstStyle/>
          <a:p>
            <a:fld id="{BA1EA58C-F617-468F-860C-2AB4AC14FD8D}" type="slidenum">
              <a:rPr lang="en-US"/>
              <a:pPr/>
              <a:t>11</a:t>
            </a:fld>
            <a:endParaRPr lang="en-US"/>
          </a:p>
        </p:txBody>
      </p:sp>
      <p:sp>
        <p:nvSpPr>
          <p:cNvPr id="290818" name="Rectangle 5"/>
          <p:cNvSpPr txBox="1">
            <a:spLocks noGrp="1" noChangeArrowheads="1"/>
          </p:cNvSpPr>
          <p:nvPr/>
        </p:nvSpPr>
        <p:spPr bwMode="auto">
          <a:xfrm>
            <a:off x="3886200" y="8686491"/>
            <a:ext cx="2971800" cy="45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22338" eaLnBrk="0" hangingPunct="0">
              <a:defRPr sz="2400">
                <a:solidFill>
                  <a:schemeClr val="tx1"/>
                </a:solidFill>
                <a:latin typeface="Times New Roman" pitchFamily="18" charset="0"/>
              </a:defRPr>
            </a:lvl1pPr>
            <a:lvl2pPr marL="742950" indent="-285750" defTabSz="922338" eaLnBrk="0" hangingPunct="0">
              <a:defRPr sz="2400">
                <a:solidFill>
                  <a:schemeClr val="tx1"/>
                </a:solidFill>
                <a:latin typeface="Times New Roman" pitchFamily="18" charset="0"/>
              </a:defRPr>
            </a:lvl2pPr>
            <a:lvl3pPr marL="1143000" indent="-228600" defTabSz="922338" eaLnBrk="0" hangingPunct="0">
              <a:defRPr sz="2400">
                <a:solidFill>
                  <a:schemeClr val="tx1"/>
                </a:solidFill>
                <a:latin typeface="Times New Roman" pitchFamily="18" charset="0"/>
              </a:defRPr>
            </a:lvl3pPr>
            <a:lvl4pPr marL="1600200" indent="-228600" defTabSz="922338" eaLnBrk="0" hangingPunct="0">
              <a:defRPr sz="2400">
                <a:solidFill>
                  <a:schemeClr val="tx1"/>
                </a:solidFill>
                <a:latin typeface="Times New Roman" pitchFamily="18" charset="0"/>
              </a:defRPr>
            </a:lvl4pPr>
            <a:lvl5pPr marL="2057400" indent="-228600" defTabSz="922338" eaLnBrk="0" hangingPunct="0">
              <a:defRPr sz="2400">
                <a:solidFill>
                  <a:schemeClr val="tx1"/>
                </a:solidFill>
                <a:latin typeface="Times New Roman" pitchFamily="18" charset="0"/>
              </a:defRPr>
            </a:lvl5pPr>
            <a:lvl6pPr marL="2514600" indent="-228600" defTabSz="922338" eaLnBrk="0" fontAlgn="base" hangingPunct="0">
              <a:spcBef>
                <a:spcPct val="0"/>
              </a:spcBef>
              <a:spcAft>
                <a:spcPct val="0"/>
              </a:spcAft>
              <a:defRPr sz="2400">
                <a:solidFill>
                  <a:schemeClr val="tx1"/>
                </a:solidFill>
                <a:latin typeface="Times New Roman" pitchFamily="18" charset="0"/>
              </a:defRPr>
            </a:lvl6pPr>
            <a:lvl7pPr marL="2971800" indent="-228600" defTabSz="922338" eaLnBrk="0" fontAlgn="base" hangingPunct="0">
              <a:spcBef>
                <a:spcPct val="0"/>
              </a:spcBef>
              <a:spcAft>
                <a:spcPct val="0"/>
              </a:spcAft>
              <a:defRPr sz="2400">
                <a:solidFill>
                  <a:schemeClr val="tx1"/>
                </a:solidFill>
                <a:latin typeface="Times New Roman" pitchFamily="18" charset="0"/>
              </a:defRPr>
            </a:lvl7pPr>
            <a:lvl8pPr marL="3429000" indent="-228600" defTabSz="922338" eaLnBrk="0" fontAlgn="base" hangingPunct="0">
              <a:spcBef>
                <a:spcPct val="0"/>
              </a:spcBef>
              <a:spcAft>
                <a:spcPct val="0"/>
              </a:spcAft>
              <a:defRPr sz="2400">
                <a:solidFill>
                  <a:schemeClr val="tx1"/>
                </a:solidFill>
                <a:latin typeface="Times New Roman" pitchFamily="18" charset="0"/>
              </a:defRPr>
            </a:lvl8pPr>
            <a:lvl9pPr marL="3886200" indent="-228600" defTabSz="922338" eaLnBrk="0" fontAlgn="base" hangingPunct="0">
              <a:spcBef>
                <a:spcPct val="0"/>
              </a:spcBef>
              <a:spcAft>
                <a:spcPct val="0"/>
              </a:spcAft>
              <a:defRPr sz="2400">
                <a:solidFill>
                  <a:schemeClr val="tx1"/>
                </a:solidFill>
                <a:latin typeface="Times New Roman" pitchFamily="18" charset="0"/>
              </a:defRPr>
            </a:lvl9pPr>
          </a:lstStyle>
          <a:p>
            <a:pPr algn="r"/>
            <a:fld id="{9A2DFC51-31F1-4BEA-850F-CBA026D3D5B6}" type="slidenum">
              <a:rPr lang="en-US" sz="900" i="1"/>
              <a:pPr algn="r"/>
              <a:t>11</a:t>
            </a:fld>
            <a:endParaRPr lang="en-US" sz="900" i="1"/>
          </a:p>
        </p:txBody>
      </p:sp>
      <p:sp>
        <p:nvSpPr>
          <p:cNvPr id="290819" name="Rectangle 2"/>
          <p:cNvSpPr>
            <a:spLocks noGrp="1" noRot="1" noChangeAspect="1" noChangeArrowheads="1" noTextEdit="1"/>
          </p:cNvSpPr>
          <p:nvPr>
            <p:ph type="sldImg"/>
          </p:nvPr>
        </p:nvSpPr>
        <p:spPr>
          <a:xfrm>
            <a:off x="685800" y="685800"/>
            <a:ext cx="5486400" cy="3429000"/>
          </a:xfrm>
          <a:ln/>
        </p:spPr>
      </p:sp>
      <p:sp>
        <p:nvSpPr>
          <p:cNvPr id="290820" name="Rectangle 3"/>
          <p:cNvSpPr>
            <a:spLocks noGrp="1" noChangeArrowheads="1"/>
          </p:cNvSpPr>
          <p:nvPr>
            <p:ph type="body" idx="1"/>
          </p:nvPr>
        </p:nvSpPr>
        <p:spPr/>
        <p:txBody>
          <a:bodyPr/>
          <a:lstStyle/>
          <a:p>
            <a:r>
              <a:rPr lang="en-US" dirty="0"/>
              <a:t>Trade secret protection stems from common law of the 1800s, but most states use the Uniform Trade Secrets Act to form the basis of their laws.  In contrast to patents, trademarks and copyrights being regulated by federal law, trade secrets are primarily maintained through state laws</a:t>
            </a:r>
            <a:r>
              <a:rPr lang="en-US" dirty="0" smtClean="0"/>
              <a:t>.</a:t>
            </a:r>
          </a:p>
          <a:p>
            <a:endParaRPr lang="en-US" dirty="0" smtClean="0"/>
          </a:p>
          <a:p>
            <a:r>
              <a:rPr lang="en-US" dirty="0" smtClean="0"/>
              <a:t>Examples</a:t>
            </a:r>
            <a:r>
              <a:rPr lang="en-US" baseline="0" dirty="0" smtClean="0"/>
              <a:t> of Famous Trade Secrets:  </a:t>
            </a:r>
            <a:r>
              <a:rPr lang="en-US" baseline="0" dirty="0" err="1" smtClean="0"/>
              <a:t>Coca-cola</a:t>
            </a:r>
            <a:r>
              <a:rPr lang="en-US" baseline="0" dirty="0" smtClean="0"/>
              <a:t> recipe, KFC recipe, Big Mac special sauce, Krispy Kreme doughnut recipe, Twinkies recipe, WD-40 formula, Listerine (interesting story with this one), and NY Times Best-Seller List (source: http://money.howstuffworks.com/10-trade-secrets.htm#page=1) </a:t>
            </a:r>
            <a:endParaRPr lang="en-US" dirty="0"/>
          </a:p>
          <a:p>
            <a:endParaRPr lang="en-US" dirty="0"/>
          </a:p>
          <a:p>
            <a:r>
              <a:rPr lang="en-US" dirty="0"/>
              <a:t>Trade secret is any information that provides economic value, that is not in the public domain and that has been reasonably kept secret.  Certain factors need to be addressed to determine if a trade </a:t>
            </a:r>
            <a:r>
              <a:rPr lang="en-US" dirty="0" smtClean="0"/>
              <a:t>secret exists:</a:t>
            </a:r>
            <a:endParaRPr lang="en-US" dirty="0"/>
          </a:p>
          <a:p>
            <a:r>
              <a:rPr lang="en-US" dirty="0"/>
              <a:t>	1- extent to which information is known outside a business</a:t>
            </a:r>
          </a:p>
          <a:p>
            <a:r>
              <a:rPr lang="en-US" dirty="0"/>
              <a:t>	2- extent to which information is know inside a business</a:t>
            </a:r>
          </a:p>
          <a:p>
            <a:r>
              <a:rPr lang="en-US" dirty="0"/>
              <a:t>	3- precautions take to guard the secrecy of the information</a:t>
            </a:r>
          </a:p>
          <a:p>
            <a:r>
              <a:rPr lang="en-US" dirty="0"/>
              <a:t>	4- savings effected and value in having the information against competitors</a:t>
            </a:r>
          </a:p>
          <a:p>
            <a:r>
              <a:rPr lang="en-US" dirty="0"/>
              <a:t>	5- amount of money and effort expended in obtaining and developing the information; and</a:t>
            </a:r>
          </a:p>
          <a:p>
            <a:r>
              <a:rPr lang="en-US" dirty="0"/>
              <a:t>	6- amount of time and expense for other to acquire and duplicate the information.</a:t>
            </a:r>
          </a:p>
          <a:p>
            <a:endParaRPr lang="en-US" dirty="0" smtClean="0"/>
          </a:p>
          <a:p>
            <a:r>
              <a:rPr lang="en-US" sz="1200" b="0" i="0" kern="1200" dirty="0" smtClean="0">
                <a:solidFill>
                  <a:schemeClr val="tx1"/>
                </a:solidFill>
                <a:effectLst/>
                <a:latin typeface="Segoe UI"/>
                <a:ea typeface="+mn-ea"/>
                <a:cs typeface="+mn-cs"/>
              </a:rPr>
              <a:t>Google’s algorithm for its search engine is also a very valuable trade secret. Everyone knows that Google uses an algorithm that ranks websites based on many factors including inbound links, page rank, relevant text, anchor tags, etc. However, no one except perhaps Larry Page and Sergey </a:t>
            </a:r>
            <a:r>
              <a:rPr lang="en-US" sz="1200" b="0" i="0" kern="1200" dirty="0" err="1" smtClean="0">
                <a:solidFill>
                  <a:schemeClr val="tx1"/>
                </a:solidFill>
                <a:effectLst/>
                <a:latin typeface="Segoe UI"/>
                <a:ea typeface="+mn-ea"/>
                <a:cs typeface="+mn-cs"/>
              </a:rPr>
              <a:t>Brin</a:t>
            </a:r>
            <a:r>
              <a:rPr lang="en-US" sz="1200" b="0" i="0" kern="1200" dirty="0" smtClean="0">
                <a:solidFill>
                  <a:schemeClr val="tx1"/>
                </a:solidFill>
                <a:effectLst/>
                <a:latin typeface="Segoe UI"/>
                <a:ea typeface="+mn-ea"/>
                <a:cs typeface="+mn-cs"/>
              </a:rPr>
              <a:t>, the founders of Google, know the exact algorithm for the Google search engine</a:t>
            </a:r>
          </a:p>
          <a:p>
            <a:endParaRPr lang="en-US" dirty="0"/>
          </a:p>
        </p:txBody>
      </p:sp>
    </p:spTree>
    <p:extLst>
      <p:ext uri="{BB962C8B-B14F-4D97-AF65-F5344CB8AC3E}">
        <p14:creationId xmlns:p14="http://schemas.microsoft.com/office/powerpoint/2010/main" val="613664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altLang="en-US" dirty="0" smtClean="0"/>
              <a:t>Trade secrets are good for as long as they are secret or not discovered. It may be possible for someone, without insider knowledge, to reverse engineer and discover the trade secret. </a:t>
            </a:r>
          </a:p>
          <a:p>
            <a:endParaRPr lang="en-US" altLang="en-US" dirty="0" smtClean="0"/>
          </a:p>
          <a:p>
            <a:r>
              <a:rPr lang="en-US" altLang="en-US" dirty="0" smtClean="0"/>
              <a:t>Is it therefore better to keep innovations as trade secrets? Remember the constitutional purpose for patents is “to promote the progress of science and useful arts”.  If we keep all things secret the progress of the useful arts may be stilled or slowed.  It is a business decision and there are times when the use of trade secrets are proved</a:t>
            </a:r>
            <a:r>
              <a:rPr lang="en-US" altLang="en-US" baseline="0" dirty="0" smtClean="0"/>
              <a:t> to be </a:t>
            </a:r>
            <a:r>
              <a:rPr lang="en-US" altLang="en-US" dirty="0" smtClean="0"/>
              <a:t>warranted, such as the Coca-Cola recipe or the KFC recipe.</a:t>
            </a:r>
            <a:endParaRPr lang="en-US" dirty="0"/>
          </a:p>
        </p:txBody>
      </p:sp>
      <p:sp>
        <p:nvSpPr>
          <p:cNvPr id="4" name="Slide Number Placeholder 3"/>
          <p:cNvSpPr>
            <a:spLocks noGrp="1"/>
          </p:cNvSpPr>
          <p:nvPr>
            <p:ph type="sldNum" sz="quarter" idx="10"/>
          </p:nvPr>
        </p:nvSpPr>
        <p:spPr/>
        <p:txBody>
          <a:bodyPr/>
          <a:lstStyle/>
          <a:p>
            <a:pPr>
              <a:defRPr/>
            </a:pPr>
            <a:fld id="{B4BA40FB-BFDF-411A-A350-357CE0AE85E6}" type="slidenum">
              <a:rPr lang="en-US" smtClean="0"/>
              <a:pPr>
                <a:defRPr/>
              </a:pPr>
              <a:t>13</a:t>
            </a:fld>
            <a:endParaRPr lang="en-US"/>
          </a:p>
        </p:txBody>
      </p:sp>
    </p:spTree>
    <p:extLst>
      <p:ext uri="{BB962C8B-B14F-4D97-AF65-F5344CB8AC3E}">
        <p14:creationId xmlns:p14="http://schemas.microsoft.com/office/powerpoint/2010/main" val="2172011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defTabSz="864931" eaLnBrk="0" fontAlgn="base" hangingPunct="0">
              <a:spcBef>
                <a:spcPct val="30000"/>
              </a:spcBef>
              <a:spcAft>
                <a:spcPct val="0"/>
              </a:spcAft>
              <a:defRPr/>
            </a:pPr>
            <a:r>
              <a:rPr lang="en-US" dirty="0" smtClean="0"/>
              <a:t>A single commercial</a:t>
            </a:r>
            <a:r>
              <a:rPr lang="en-US" baseline="0" dirty="0" smtClean="0"/>
              <a:t> product may be covered (in different aspects) by multiple patents, trademarks, copyrights, and trade secrets at the same time. A good example of this is the mobile phone. </a:t>
            </a:r>
          </a:p>
          <a:p>
            <a:pPr defTabSz="864931" eaLnBrk="0" fontAlgn="base" hangingPunct="0">
              <a:spcBef>
                <a:spcPct val="30000"/>
              </a:spcBef>
              <a:spcAft>
                <a:spcPct val="0"/>
              </a:spcAft>
              <a:defRPr/>
            </a:pPr>
            <a:endParaRPr lang="en-US" baseline="0" dirty="0" smtClean="0"/>
          </a:p>
          <a:p>
            <a:pPr defTabSz="864931" eaLnBrk="0" fontAlgn="base" hangingPunct="0">
              <a:spcBef>
                <a:spcPct val="30000"/>
              </a:spcBef>
              <a:spcAft>
                <a:spcPct val="0"/>
              </a:spcAft>
              <a:defRPr/>
            </a:pPr>
            <a:r>
              <a:rPr lang="en-US" baseline="0" dirty="0" smtClean="0"/>
              <a:t>Possible Trade Secret example:  a search algorithm</a:t>
            </a:r>
          </a:p>
          <a:p>
            <a:endParaRPr lang="en-US" dirty="0" smtClean="0"/>
          </a:p>
          <a:p>
            <a:r>
              <a:rPr lang="en-US" dirty="0" smtClean="0"/>
              <a:t>There was a significant worldwide litigation between Apple</a:t>
            </a:r>
            <a:r>
              <a:rPr lang="en-US" baseline="0" dirty="0" smtClean="0"/>
              <a:t> and Samsung – over 50 lawsuits in at least 10 countries – over utility and design patents and registered trademarks owned by both sides.  The list is of elements that are potentially patentable/</a:t>
            </a:r>
            <a:r>
              <a:rPr lang="en-US" baseline="0" dirty="0" err="1" smtClean="0"/>
              <a:t>trademarkable</a:t>
            </a:r>
            <a:r>
              <a:rPr lang="en-US" baseline="0" dirty="0" smtClean="0"/>
              <a:t>, not that were at issue in the litigation.</a:t>
            </a:r>
          </a:p>
          <a:p>
            <a:endParaRPr lang="en-US" baseline="0" dirty="0" smtClean="0"/>
          </a:p>
        </p:txBody>
      </p:sp>
      <p:sp>
        <p:nvSpPr>
          <p:cNvPr id="4" name="Slide Number Placeholder 3"/>
          <p:cNvSpPr>
            <a:spLocks noGrp="1"/>
          </p:cNvSpPr>
          <p:nvPr>
            <p:ph type="sldNum" sz="quarter" idx="10"/>
          </p:nvPr>
        </p:nvSpPr>
        <p:spPr/>
        <p:txBody>
          <a:bodyPr/>
          <a:lstStyle/>
          <a:p>
            <a:fld id="{3AA289C4-16E7-445E-AF74-CEA827F3FF40}" type="slidenum">
              <a:rPr lang="en-US" smtClean="0"/>
              <a:t>14</a:t>
            </a:fld>
            <a:endParaRPr lang="en-US"/>
          </a:p>
        </p:txBody>
      </p:sp>
    </p:spTree>
    <p:extLst>
      <p:ext uri="{BB962C8B-B14F-4D97-AF65-F5344CB8AC3E}">
        <p14:creationId xmlns:p14="http://schemas.microsoft.com/office/powerpoint/2010/main" val="1670893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F058F-A89C-4F99-B2C6-69341FD9CEBD}" type="slidenum">
              <a:rPr lang="en-US" smtClean="0"/>
              <a:t>15</a:t>
            </a:fld>
            <a:endParaRPr lang="en-US"/>
          </a:p>
        </p:txBody>
      </p:sp>
    </p:spTree>
    <p:extLst>
      <p:ext uri="{BB962C8B-B14F-4D97-AF65-F5344CB8AC3E}">
        <p14:creationId xmlns:p14="http://schemas.microsoft.com/office/powerpoint/2010/main" val="300955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Can mention PCT</a:t>
            </a:r>
          </a:p>
          <a:p>
            <a:endParaRPr lang="en-US" dirty="0" smtClean="0"/>
          </a:p>
          <a:p>
            <a:r>
              <a:rPr lang="en-US" dirty="0" smtClean="0"/>
              <a:t>Copied</a:t>
            </a:r>
            <a:r>
              <a:rPr lang="en-US" baseline="0" dirty="0" smtClean="0"/>
              <a:t> form IP Basics_CornellTech_25 Nov2014</a:t>
            </a:r>
            <a:endParaRPr lang="en-US" dirty="0"/>
          </a:p>
        </p:txBody>
      </p:sp>
      <p:sp>
        <p:nvSpPr>
          <p:cNvPr id="4" name="Slide Number Placeholder 3"/>
          <p:cNvSpPr>
            <a:spLocks noGrp="1"/>
          </p:cNvSpPr>
          <p:nvPr>
            <p:ph type="sldNum" sz="quarter" idx="10"/>
          </p:nvPr>
        </p:nvSpPr>
        <p:spPr/>
        <p:txBody>
          <a:bodyPr/>
          <a:lstStyle/>
          <a:p>
            <a:fld id="{1EDF058F-A89C-4F99-B2C6-69341FD9CEBD}" type="slidenum">
              <a:rPr lang="en-US" smtClean="0"/>
              <a:t>17</a:t>
            </a:fld>
            <a:endParaRPr lang="en-US"/>
          </a:p>
        </p:txBody>
      </p:sp>
    </p:spTree>
    <p:extLst>
      <p:ext uri="{BB962C8B-B14F-4D97-AF65-F5344CB8AC3E}">
        <p14:creationId xmlns:p14="http://schemas.microsoft.com/office/powerpoint/2010/main" val="300955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BA40FB-BFDF-411A-A350-357CE0AE85E6}" type="slidenum">
              <a:rPr lang="en-US" smtClean="0"/>
              <a:pPr>
                <a:defRPr/>
              </a:pPr>
              <a:t>18</a:t>
            </a:fld>
            <a:endParaRPr lang="en-US"/>
          </a:p>
        </p:txBody>
      </p:sp>
    </p:spTree>
    <p:extLst>
      <p:ext uri="{BB962C8B-B14F-4D97-AF65-F5344CB8AC3E}">
        <p14:creationId xmlns:p14="http://schemas.microsoft.com/office/powerpoint/2010/main" val="2452990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BA40FB-BFDF-411A-A350-357CE0AE85E6}" type="slidenum">
              <a:rPr lang="en-US" smtClean="0"/>
              <a:pPr>
                <a:defRPr/>
              </a:pPr>
              <a:t>19</a:t>
            </a:fld>
            <a:endParaRPr lang="en-US"/>
          </a:p>
        </p:txBody>
      </p:sp>
    </p:spTree>
    <p:extLst>
      <p:ext uri="{BB962C8B-B14F-4D97-AF65-F5344CB8AC3E}">
        <p14:creationId xmlns:p14="http://schemas.microsoft.com/office/powerpoint/2010/main" val="410203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BA40FB-BFDF-411A-A350-357CE0AE85E6}" type="slidenum">
              <a:rPr lang="en-US" smtClean="0"/>
              <a:pPr>
                <a:defRPr/>
              </a:pPr>
              <a:t>20</a:t>
            </a:fld>
            <a:endParaRPr lang="en-US"/>
          </a:p>
        </p:txBody>
      </p:sp>
    </p:spTree>
    <p:extLst>
      <p:ext uri="{BB962C8B-B14F-4D97-AF65-F5344CB8AC3E}">
        <p14:creationId xmlns:p14="http://schemas.microsoft.com/office/powerpoint/2010/main" val="838190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685800" y="685800"/>
            <a:ext cx="5486400" cy="3429000"/>
          </a:xfrm>
          <a:ln/>
        </p:spPr>
      </p:sp>
      <p:sp>
        <p:nvSpPr>
          <p:cNvPr id="27651" name="Notes Placeholder 2"/>
          <p:cNvSpPr>
            <a:spLocks noGrp="1"/>
          </p:cNvSpPr>
          <p:nvPr>
            <p:ph type="body" idx="1"/>
          </p:nvPr>
        </p:nvSpPr>
        <p:spPr>
          <a:noFill/>
        </p:spPr>
        <p:txBody>
          <a:bodyPr/>
          <a:lstStyle/>
          <a:p>
            <a:endParaRPr lang="en-US" altLang="en-US" dirty="0" smtClean="0"/>
          </a:p>
          <a:p>
            <a:r>
              <a:rPr lang="en-US" altLang="en-US" dirty="0" smtClean="0"/>
              <a:t>This flowchart shows </a:t>
            </a:r>
            <a:r>
              <a:rPr lang="en-US" altLang="en-US" dirty="0"/>
              <a:t>a</a:t>
            </a:r>
            <a:r>
              <a:rPr lang="en-US" altLang="en-US" dirty="0" smtClean="0"/>
              <a:t> simplified version of the patent examination and appeal process. This flow chart can also be used to explain how USPTO performs its duties and functions. </a:t>
            </a:r>
          </a:p>
          <a:p>
            <a:endParaRPr lang="en-US" altLang="en-US" dirty="0" smtClean="0"/>
          </a:p>
          <a:p>
            <a:r>
              <a:rPr lang="en-US" altLang="en-US" dirty="0" smtClean="0"/>
              <a:t>Blue outlines the examination process. Although patent examiners play important roles in the patent examination process, other supporting staff, non-patent examiners, are very important in the patent examination and appeal process. For example, Pre-exam; TSS, etc. </a:t>
            </a:r>
          </a:p>
          <a:p>
            <a:endParaRPr lang="en-US" altLang="en-US" dirty="0" smtClean="0"/>
          </a:p>
          <a:p>
            <a:r>
              <a:rPr lang="en-US" altLang="en-US" dirty="0" smtClean="0"/>
              <a:t>Patent examination often involves multiple Office actions on the merits, and applicant(s) responses. During the patent examination process, examiners at USPTO review the applications on their merits according to the US Patent laws, rules and procedures.  If the patent application is found to comply with the US Patent laws, rules and procedures, e.g., </a:t>
            </a:r>
            <a:r>
              <a:rPr lang="en-US" altLang="en-US" smtClean="0"/>
              <a:t>the claims are </a:t>
            </a:r>
            <a:r>
              <a:rPr lang="en-US" altLang="en-US" dirty="0" smtClean="0"/>
              <a:t>novel and non-obvious, USPTO grants a patent to the applicant. </a:t>
            </a:r>
          </a:p>
          <a:p>
            <a:endParaRPr lang="en-US" altLang="en-US" dirty="0" smtClean="0"/>
          </a:p>
          <a:p>
            <a:endParaRPr lang="en-US" altLang="en-US" dirty="0" smtClean="0"/>
          </a:p>
        </p:txBody>
      </p:sp>
      <p:sp>
        <p:nvSpPr>
          <p:cNvPr id="2765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5" indent="-228567" eaLnBrk="0" hangingPunct="0">
              <a:defRPr>
                <a:solidFill>
                  <a:schemeClr val="tx1"/>
                </a:solidFill>
                <a:latin typeface="Arial" pitchFamily="34" charset="0"/>
              </a:defRPr>
            </a:lvl3pPr>
            <a:lvl4pPr marL="1599968" indent="-228567" eaLnBrk="0" hangingPunct="0">
              <a:defRPr>
                <a:solidFill>
                  <a:schemeClr val="tx1"/>
                </a:solidFill>
                <a:latin typeface="Arial" pitchFamily="34" charset="0"/>
              </a:defRPr>
            </a:lvl4pPr>
            <a:lvl5pPr marL="2057103" indent="-228567" eaLnBrk="0" hangingPunct="0">
              <a:defRPr>
                <a:solidFill>
                  <a:schemeClr val="tx1"/>
                </a:solidFill>
                <a:latin typeface="Arial" pitchFamily="34" charset="0"/>
              </a:defRPr>
            </a:lvl5pPr>
            <a:lvl6pPr marL="2514237" indent="-228567" eaLnBrk="0" fontAlgn="base" hangingPunct="0">
              <a:spcBef>
                <a:spcPct val="0"/>
              </a:spcBef>
              <a:spcAft>
                <a:spcPct val="0"/>
              </a:spcAft>
              <a:defRPr>
                <a:solidFill>
                  <a:schemeClr val="tx1"/>
                </a:solidFill>
                <a:latin typeface="Arial" pitchFamily="34" charset="0"/>
              </a:defRPr>
            </a:lvl6pPr>
            <a:lvl7pPr marL="2971371" indent="-228567" eaLnBrk="0" fontAlgn="base" hangingPunct="0">
              <a:spcBef>
                <a:spcPct val="0"/>
              </a:spcBef>
              <a:spcAft>
                <a:spcPct val="0"/>
              </a:spcAft>
              <a:defRPr>
                <a:solidFill>
                  <a:schemeClr val="tx1"/>
                </a:solidFill>
                <a:latin typeface="Arial" pitchFamily="34" charset="0"/>
              </a:defRPr>
            </a:lvl7pPr>
            <a:lvl8pPr marL="3428505" indent="-228567" eaLnBrk="0" fontAlgn="base" hangingPunct="0">
              <a:spcBef>
                <a:spcPct val="0"/>
              </a:spcBef>
              <a:spcAft>
                <a:spcPct val="0"/>
              </a:spcAft>
              <a:defRPr>
                <a:solidFill>
                  <a:schemeClr val="tx1"/>
                </a:solidFill>
                <a:latin typeface="Arial" pitchFamily="34" charset="0"/>
              </a:defRPr>
            </a:lvl8pPr>
            <a:lvl9pPr marL="3885639" indent="-228567" eaLnBrk="0" fontAlgn="base" hangingPunct="0">
              <a:spcBef>
                <a:spcPct val="0"/>
              </a:spcBef>
              <a:spcAft>
                <a:spcPct val="0"/>
              </a:spcAft>
              <a:defRPr>
                <a:solidFill>
                  <a:schemeClr val="tx1"/>
                </a:solidFill>
                <a:latin typeface="Arial" pitchFamily="34" charset="0"/>
              </a:defRPr>
            </a:lvl9pPr>
          </a:lstStyle>
          <a:p>
            <a:pPr eaLnBrk="1" hangingPunct="1"/>
            <a:fld id="{AEC6A45D-3926-4E33-A634-DEE8EED233CE}" type="slidenum">
              <a:rPr lang="en-US" altLang="en-US" smtClean="0">
                <a:solidFill>
                  <a:prstClr val="black"/>
                </a:solidFill>
                <a:latin typeface="Times New Roman" pitchFamily="18" charset="0"/>
              </a:rPr>
              <a:pPr eaLnBrk="1" hangingPunct="1"/>
              <a:t>21</a:t>
            </a:fld>
            <a:endParaRPr lang="en-US" altLang="en-US" smtClean="0">
              <a:solidFill>
                <a:prstClr val="black"/>
              </a:solidFill>
              <a:latin typeface="Times New Roman" pitchFamily="18" charset="0"/>
            </a:endParaRPr>
          </a:p>
        </p:txBody>
      </p:sp>
    </p:spTree>
    <p:extLst>
      <p:ext uri="{BB962C8B-B14F-4D97-AF65-F5344CB8AC3E}">
        <p14:creationId xmlns:p14="http://schemas.microsoft.com/office/powerpoint/2010/main" val="4226360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94066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This is meant as education at the University level and not as legal advice. If you have a specific (and hopefully valuable) invention, you ought to get appropriate legal advice from someone representing your interests. </a:t>
            </a:r>
          </a:p>
          <a:p>
            <a:endParaRPr lang="en-US" dirty="0" smtClean="0"/>
          </a:p>
          <a:p>
            <a:r>
              <a:rPr lang="en-US" dirty="0" smtClean="0"/>
              <a:t>The US</a:t>
            </a:r>
            <a:r>
              <a:rPr lang="en-US" baseline="0" dirty="0" smtClean="0"/>
              <a:t> Constitution doesn’t mandate that patents and copyrights exist, but it gives Congress the authority to enact legislation. Congress took advantage of that right away - t</a:t>
            </a:r>
            <a:r>
              <a:rPr lang="en-US" dirty="0" smtClean="0"/>
              <a:t>he first patent act and first copyright act were enacted</a:t>
            </a:r>
            <a:r>
              <a:rPr lang="en-US" baseline="0" dirty="0" smtClean="0"/>
              <a:t> before Rhode Island joined the Union (April 1790 vs. May 1790)</a:t>
            </a:r>
          </a:p>
          <a:p>
            <a:endParaRPr lang="en-US" baseline="0" dirty="0" smtClean="0"/>
          </a:p>
          <a:p>
            <a:r>
              <a:rPr lang="en-US" baseline="0" dirty="0" smtClean="0"/>
              <a:t>Both copyrights and patents are predicated on promoting progress – not on the moral right of the inventor or author. The constitutional framework presupposes improvements in human knowledge – in the public domain – after a period of exclusivity for the author or inventor.</a:t>
            </a:r>
          </a:p>
          <a:p>
            <a:endParaRPr lang="en-US" baseline="0" dirty="0" smtClean="0"/>
          </a:p>
          <a:p>
            <a:r>
              <a:rPr lang="en-US" baseline="0" dirty="0" smtClean="0"/>
              <a:t>If you look at the structure of this clause, it goes “science-&gt;authors-&gt;writings” and “useful arts-&gt;inventors-&gt;discoveries”. Over the past two centuries the meaning of “art” and “science” in casual conversation have largely switched, except for terms like “state of the art”.</a:t>
            </a:r>
          </a:p>
          <a:p>
            <a:endParaRPr lang="en-US" baseline="0" dirty="0" smtClean="0"/>
          </a:p>
          <a:p>
            <a:r>
              <a:rPr lang="en-US" baseline="0" dirty="0" smtClean="0"/>
              <a:t>The 1870 Trademark act was drafted based on the patent and copyright clause and not the commerce clause and was held to be unconstitutional for that reason in </a:t>
            </a:r>
            <a:r>
              <a:rPr lang="en-US" i="1" baseline="0" dirty="0" smtClean="0"/>
              <a:t>The Trade-Mark Cases</a:t>
            </a:r>
            <a:r>
              <a:rPr lang="en-US" baseline="0" dirty="0" smtClean="0"/>
              <a:t>, 100 U.S. 82 (1879)</a:t>
            </a:r>
          </a:p>
          <a:p>
            <a:endParaRPr lang="en-US" baseline="0" dirty="0" smtClean="0"/>
          </a:p>
          <a:p>
            <a:r>
              <a:rPr lang="en-US" baseline="0" dirty="0" smtClean="0"/>
              <a:t>Trademarks are not exclusively federal since the states have the authority to regulate commerce in their jurisdiction – Congress gets </a:t>
            </a:r>
            <a:r>
              <a:rPr lang="en-US" b="1" baseline="0" dirty="0" smtClean="0"/>
              <a:t>inter</a:t>
            </a:r>
            <a:r>
              <a:rPr lang="en-US" baseline="0" dirty="0" smtClean="0"/>
              <a:t>state commerce, but the states still have </a:t>
            </a:r>
            <a:r>
              <a:rPr lang="en-US" b="1" baseline="0" dirty="0" smtClean="0"/>
              <a:t>intra</a:t>
            </a:r>
            <a:r>
              <a:rPr lang="en-US" baseline="0" dirty="0" smtClean="0"/>
              <a:t>state commerce.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4BA40FB-BFDF-411A-A350-357CE0AE85E6}" type="slidenum">
              <a:rPr lang="en-US" smtClean="0"/>
              <a:pPr>
                <a:defRPr/>
              </a:pPr>
              <a:t>3</a:t>
            </a:fld>
            <a:endParaRPr lang="en-US"/>
          </a:p>
        </p:txBody>
      </p:sp>
    </p:spTree>
    <p:extLst>
      <p:ext uri="{BB962C8B-B14F-4D97-AF65-F5344CB8AC3E}">
        <p14:creationId xmlns:p14="http://schemas.microsoft.com/office/powerpoint/2010/main" val="671219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no design provisional applications. See 35 USC 172: The right of priority provided for by section119(e) shall not apply to designs.</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733085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*clip</a:t>
            </a:r>
            <a:r>
              <a:rPr lang="en-US" baseline="0" dirty="0" smtClean="0"/>
              <a:t> art*</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712896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a:t>
            </a:r>
            <a:r>
              <a:rPr lang="en-US" baseline="0" dirty="0" smtClean="0"/>
              <a:t> </a:t>
            </a:r>
            <a:r>
              <a:rPr lang="en-US" dirty="0" smtClean="0"/>
              <a:t>June</a:t>
            </a:r>
            <a:r>
              <a:rPr lang="en-US" baseline="0" dirty="0" smtClean="0"/>
              <a:t> 29, 2016</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val="3085415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29</a:t>
            </a:fld>
            <a:endParaRPr lang="en-US" dirty="0"/>
          </a:p>
        </p:txBody>
      </p:sp>
    </p:spTree>
    <p:extLst>
      <p:ext uri="{BB962C8B-B14F-4D97-AF65-F5344CB8AC3E}">
        <p14:creationId xmlns:p14="http://schemas.microsoft.com/office/powerpoint/2010/main" val="3491220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Rot="1" noChangeAspect="1" noChangeArrowheads="1" noTextEdit="1"/>
          </p:cNvSpPr>
          <p:nvPr>
            <p:ph type="sldImg"/>
          </p:nvPr>
        </p:nvSpPr>
        <p:spPr>
          <a:solidFill>
            <a:srgbClr val="FFFFFF"/>
          </a:solidFill>
          <a:ln/>
        </p:spPr>
      </p:sp>
      <p:sp>
        <p:nvSpPr>
          <p:cNvPr id="59395" name="Rectangle 2"/>
          <p:cNvSpPr>
            <a:spLocks noGrp="1" noChangeArrowheads="1"/>
          </p:cNvSpPr>
          <p:nvPr>
            <p:ph type="body" idx="1"/>
          </p:nvPr>
        </p:nvSpPr>
        <p:spPr>
          <a:noFill/>
        </p:spPr>
        <p:txBody>
          <a:bodyPr/>
          <a:lstStyle/>
          <a:p>
            <a:pPr eaLnBrk="1" hangingPunct="1"/>
            <a:endParaRPr lang="en-US" dirty="0" smtClean="0">
              <a:solidFill>
                <a:srgbClr val="000000"/>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539613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34</a:t>
            </a:fld>
            <a:endParaRPr lang="en-US" dirty="0"/>
          </a:p>
        </p:txBody>
      </p:sp>
    </p:spTree>
    <p:extLst>
      <p:ext uri="{BB962C8B-B14F-4D97-AF65-F5344CB8AC3E}">
        <p14:creationId xmlns:p14="http://schemas.microsoft.com/office/powerpoint/2010/main" val="3163634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0321" name="Slide Image Placeholder 1"/>
          <p:cNvSpPr>
            <a:spLocks noGrp="1" noRot="1" noChangeAspect="1" noTextEdit="1"/>
          </p:cNvSpPr>
          <p:nvPr>
            <p:ph type="sldImg"/>
          </p:nvPr>
        </p:nvSpPr>
        <p:spPr>
          <a:xfrm>
            <a:off x="685800" y="685800"/>
            <a:ext cx="5486400" cy="3429000"/>
          </a:xfrm>
          <a:ln/>
        </p:spPr>
      </p:sp>
      <p:sp>
        <p:nvSpPr>
          <p:cNvPr id="2360322" name="Notes Placeholder 2"/>
          <p:cNvSpPr>
            <a:spLocks noGrp="1"/>
          </p:cNvSpPr>
          <p:nvPr>
            <p:ph type="body" idx="1"/>
          </p:nvPr>
        </p:nvSpPr>
        <p:spPr>
          <a:noFill/>
          <a:ln w="9525"/>
        </p:spPr>
        <p:txBody>
          <a:bodyPr/>
          <a:lstStyle/>
          <a:p>
            <a:endParaRPr lang="en-US" b="1" dirty="0" smtClean="0"/>
          </a:p>
        </p:txBody>
      </p:sp>
      <p:sp>
        <p:nvSpPr>
          <p:cNvPr id="2360323" name="Slide Number Placeholder 3"/>
          <p:cNvSpPr>
            <a:spLocks noGrp="1"/>
          </p:cNvSpPr>
          <p:nvPr>
            <p:ph type="sldNum" sz="quarter" idx="5"/>
          </p:nvPr>
        </p:nvSpPr>
        <p:spPr>
          <a:noFill/>
        </p:spPr>
        <p:txBody>
          <a:bodyPr/>
          <a:lstStyle/>
          <a:p>
            <a:fld id="{A0513F54-07FB-4D9A-BEDF-5DA1563FD80B}" type="slidenum">
              <a:rPr lang="en-US" smtClean="0"/>
              <a:pPr/>
              <a:t>35</a:t>
            </a:fld>
            <a:endParaRPr lang="en-US" smtClean="0"/>
          </a:p>
        </p:txBody>
      </p:sp>
    </p:spTree>
    <p:extLst>
      <p:ext uri="{BB962C8B-B14F-4D97-AF65-F5344CB8AC3E}">
        <p14:creationId xmlns:p14="http://schemas.microsoft.com/office/powerpoint/2010/main" val="3623158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36</a:t>
            </a:fld>
            <a:endParaRPr lang="en-US" dirty="0"/>
          </a:p>
        </p:txBody>
      </p:sp>
    </p:spTree>
    <p:extLst>
      <p:ext uri="{BB962C8B-B14F-4D97-AF65-F5344CB8AC3E}">
        <p14:creationId xmlns:p14="http://schemas.microsoft.com/office/powerpoint/2010/main" val="3427202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Text taken from http://www.uspto.gov/patents-getting-started/using-legal-services/pro-bono/what-we-are-saying</a:t>
            </a:r>
            <a:endParaRPr lang="en-US" dirty="0"/>
          </a:p>
        </p:txBody>
      </p:sp>
      <p:sp>
        <p:nvSpPr>
          <p:cNvPr id="4" name="Slide Number Placeholder 3"/>
          <p:cNvSpPr>
            <a:spLocks noGrp="1"/>
          </p:cNvSpPr>
          <p:nvPr>
            <p:ph type="sldNum" sz="quarter" idx="10"/>
          </p:nvPr>
        </p:nvSpPr>
        <p:spPr/>
        <p:txBody>
          <a:bodyPr/>
          <a:lstStyle/>
          <a:p>
            <a:pPr>
              <a:defRPr/>
            </a:pPr>
            <a:fld id="{B4BA40FB-BFDF-411A-A350-357CE0AE85E6}" type="slidenum">
              <a:rPr lang="en-US" smtClean="0"/>
              <a:pPr>
                <a:defRPr/>
              </a:pPr>
              <a:t>37</a:t>
            </a:fld>
            <a:endParaRPr lang="en-US"/>
          </a:p>
        </p:txBody>
      </p:sp>
    </p:spTree>
    <p:extLst>
      <p:ext uri="{BB962C8B-B14F-4D97-AF65-F5344CB8AC3E}">
        <p14:creationId xmlns:p14="http://schemas.microsoft.com/office/powerpoint/2010/main" val="2366201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Text taken from the website</a:t>
            </a:r>
            <a:r>
              <a:rPr lang="en-US" baseline="0" dirty="0" smtClean="0"/>
              <a:t> http://www.uspto.gov/patents-getting-started/using-legal-services/pro-se-assistance-program.</a:t>
            </a:r>
            <a:endParaRPr lang="en-US" dirty="0"/>
          </a:p>
        </p:txBody>
      </p:sp>
      <p:sp>
        <p:nvSpPr>
          <p:cNvPr id="4" name="Slide Number Placeholder 3"/>
          <p:cNvSpPr>
            <a:spLocks noGrp="1"/>
          </p:cNvSpPr>
          <p:nvPr>
            <p:ph type="sldNum" sz="quarter" idx="10"/>
          </p:nvPr>
        </p:nvSpPr>
        <p:spPr/>
        <p:txBody>
          <a:bodyPr/>
          <a:lstStyle/>
          <a:p>
            <a:pPr>
              <a:defRPr/>
            </a:pPr>
            <a:fld id="{B4BA40FB-BFDF-411A-A350-357CE0AE85E6}" type="slidenum">
              <a:rPr lang="en-US" smtClean="0"/>
              <a:pPr>
                <a:defRPr/>
              </a:pPr>
              <a:t>38</a:t>
            </a:fld>
            <a:endParaRPr lang="en-US"/>
          </a:p>
        </p:txBody>
      </p:sp>
    </p:spTree>
    <p:extLst>
      <p:ext uri="{BB962C8B-B14F-4D97-AF65-F5344CB8AC3E}">
        <p14:creationId xmlns:p14="http://schemas.microsoft.com/office/powerpoint/2010/main" val="3576810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3AA289C4-16E7-445E-AF74-CEA827F3FF40}" type="slidenum">
              <a:rPr lang="en-US" smtClean="0"/>
              <a:t>4</a:t>
            </a:fld>
            <a:endParaRPr lang="en-US"/>
          </a:p>
        </p:txBody>
      </p:sp>
    </p:spTree>
    <p:extLst>
      <p:ext uri="{BB962C8B-B14F-4D97-AF65-F5344CB8AC3E}">
        <p14:creationId xmlns:p14="http://schemas.microsoft.com/office/powerpoint/2010/main" val="176457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a:t>Nationwide network of public, state, and academic libraries that:</a:t>
            </a:r>
          </a:p>
          <a:p>
            <a:r>
              <a:rPr lang="en-US" sz="2000" dirty="0"/>
              <a:t>Provides access to patent search resources </a:t>
            </a:r>
          </a:p>
          <a:p>
            <a:pPr lvl="1"/>
            <a:r>
              <a:rPr lang="en-US" sz="1600" dirty="0" err="1"/>
              <a:t>PubEAST</a:t>
            </a:r>
            <a:r>
              <a:rPr lang="en-US" sz="1600" dirty="0"/>
              <a:t> &amp; </a:t>
            </a:r>
            <a:r>
              <a:rPr lang="en-US" sz="1600" dirty="0" err="1"/>
              <a:t>PubWEST</a:t>
            </a:r>
            <a:r>
              <a:rPr lang="en-US" sz="1600" dirty="0"/>
              <a:t>, examiner-based search systems</a:t>
            </a:r>
          </a:p>
          <a:p>
            <a:r>
              <a:rPr lang="en-US" sz="2000" dirty="0"/>
              <a:t>Directs you to information on the application process and fee schedule</a:t>
            </a:r>
          </a:p>
          <a:p>
            <a:r>
              <a:rPr lang="en-US" sz="2000" dirty="0"/>
              <a:t>Demonstrates how to use search tools for a patent or trademark search</a:t>
            </a:r>
          </a:p>
          <a:p>
            <a:r>
              <a:rPr lang="en-US" sz="2000" dirty="0"/>
              <a:t>Offers assistance on how to do historical research patents and trademarks</a:t>
            </a:r>
          </a:p>
          <a:p>
            <a:r>
              <a:rPr lang="en-US" sz="2000" dirty="0"/>
              <a:t>Shows you a directory of local patent attorneys who are licensed to practice before the USPTO</a:t>
            </a:r>
          </a:p>
          <a:p>
            <a:r>
              <a:rPr lang="en-US" sz="2000" dirty="0"/>
              <a:t>Offers classes on intellectual property (varies by location)</a:t>
            </a:r>
          </a:p>
          <a:p>
            <a:r>
              <a:rPr lang="en-US" sz="2000" dirty="0"/>
              <a:t>Shows you how to track current research by company or nonprofit </a:t>
            </a:r>
          </a:p>
          <a:p>
            <a:r>
              <a:rPr lang="en-US" sz="2000" dirty="0"/>
              <a:t>Help you find assignee information and much more</a:t>
            </a:r>
          </a:p>
          <a:p>
            <a:r>
              <a:rPr lang="en-US" sz="2000" dirty="0">
                <a:hlinkClick r:id="rId3"/>
              </a:rPr>
              <a:t>http://www.uspto.gov/learning-and-resources/support-centers/patent-and-trademark-resource-centers-ptrcs</a:t>
            </a:r>
            <a:endParaRPr lang="en-US" sz="2000" dirty="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39</a:t>
            </a:fld>
            <a:endParaRPr lang="en-US" dirty="0"/>
          </a:p>
        </p:txBody>
      </p:sp>
    </p:spTree>
    <p:extLst>
      <p:ext uri="{BB962C8B-B14F-4D97-AF65-F5344CB8AC3E}">
        <p14:creationId xmlns:p14="http://schemas.microsoft.com/office/powerpoint/2010/main" val="1601642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USPTO now has four regional offices throughout the United States in Dallas, Denver, Detroit, and San Jose, California. These offices are staffed with patent examiners, PTAB judges, and administrative. They provide local applicants with full customer support and serve as beacons of innovation for their regional communities. In addition, they provide USPTO customers with a direct link to USPTO headquarters in Alexandria, Virginia. Every regional office is equipped with secure video conferencing technology so that applicants can meet virtually with patent examiners as needed by patent prosecution. </a:t>
            </a:r>
          </a:p>
          <a:p>
            <a:endParaRPr lang="en-US" baseline="0" dirty="0" smtClean="0"/>
          </a:p>
          <a:p>
            <a:r>
              <a:rPr lang="en-US" baseline="0" dirty="0" smtClean="0"/>
              <a:t>Additionally, each regional office sponsors multiple outreach events each year to connect with local inventors and provide valuable information and resources regarding the patent application process.</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40</a:t>
            </a:fld>
            <a:endParaRPr lang="en-US" dirty="0"/>
          </a:p>
        </p:txBody>
      </p:sp>
    </p:spTree>
    <p:extLst>
      <p:ext uri="{BB962C8B-B14F-4D97-AF65-F5344CB8AC3E}">
        <p14:creationId xmlns:p14="http://schemas.microsoft.com/office/powerpoint/2010/main" val="872005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41</a:t>
            </a:fld>
            <a:endParaRPr lang="en-US" dirty="0"/>
          </a:p>
        </p:txBody>
      </p:sp>
    </p:spTree>
    <p:extLst>
      <p:ext uri="{BB962C8B-B14F-4D97-AF65-F5344CB8AC3E}">
        <p14:creationId xmlns:p14="http://schemas.microsoft.com/office/powerpoint/2010/main" val="869652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The US</a:t>
            </a:r>
            <a:r>
              <a:rPr lang="en-US" baseline="0" dirty="0" smtClean="0"/>
              <a:t> Constitution doesn’t mandate that patents and copyrights exist, but it gives Congress the authority to enact legislation. Congress took advantage of that right away - t</a:t>
            </a:r>
            <a:r>
              <a:rPr lang="en-US" dirty="0" smtClean="0"/>
              <a:t>he first patent act and first copyright act were enacted</a:t>
            </a:r>
            <a:r>
              <a:rPr lang="en-US" baseline="0" dirty="0" smtClean="0"/>
              <a:t> before Rhode Island joined the Union (April 1790 vs. May 1790)</a:t>
            </a:r>
          </a:p>
          <a:p>
            <a:endParaRPr lang="en-US" baseline="0" dirty="0" smtClean="0"/>
          </a:p>
          <a:p>
            <a:r>
              <a:rPr lang="en-US" baseline="0" dirty="0" smtClean="0"/>
              <a:t>Both copyrights and patents are predicated on promoting progress – not on the moral right of the inventor or author. The constitutional framework presupposes improvements in human knowledge – in the public domain – after a period of exclusivity for the author or inventor.</a:t>
            </a:r>
          </a:p>
          <a:p>
            <a:endParaRPr lang="en-US" baseline="0" dirty="0" smtClean="0"/>
          </a:p>
          <a:p>
            <a:r>
              <a:rPr lang="en-US" baseline="0" dirty="0" smtClean="0"/>
              <a:t>If you look at the structure of this clause, it goes “science-&gt;authors-&gt;writings” and “useful arts-&gt;inventors-&gt;discoveries”. Over the past two centuries the meaning of “art” and “science” in casual conversation have largely switched, except for terms like “state of the art”.</a:t>
            </a:r>
          </a:p>
          <a:p>
            <a:endParaRPr lang="en-US" baseline="0" dirty="0" smtClean="0"/>
          </a:p>
          <a:p>
            <a:r>
              <a:rPr lang="en-US" baseline="0" dirty="0" smtClean="0"/>
              <a:t>The 1870 Trademark act was drafted based on the patent and copyright clause and not the commerce clause and was held to be unconstitutional for that reason in </a:t>
            </a:r>
            <a:r>
              <a:rPr lang="en-US" i="1" baseline="0" dirty="0" smtClean="0"/>
              <a:t>The Trade-Mark Cases</a:t>
            </a:r>
            <a:r>
              <a:rPr lang="en-US" baseline="0" dirty="0" smtClean="0"/>
              <a:t>, 100 U.S. 82 (1879)</a:t>
            </a:r>
          </a:p>
          <a:p>
            <a:endParaRPr lang="en-US" baseline="0" dirty="0" smtClean="0"/>
          </a:p>
          <a:p>
            <a:r>
              <a:rPr lang="en-US" baseline="0" dirty="0" smtClean="0"/>
              <a:t>Trademarks are not exclusively federal since the states have the authority to regulate commerce in their jurisdiction – Congress gets </a:t>
            </a:r>
            <a:r>
              <a:rPr lang="en-US" b="1" baseline="0" dirty="0" smtClean="0"/>
              <a:t>inter</a:t>
            </a:r>
            <a:r>
              <a:rPr lang="en-US" baseline="0" dirty="0" smtClean="0"/>
              <a:t>state commerce, but the states still have </a:t>
            </a:r>
            <a:r>
              <a:rPr lang="en-US" b="1" baseline="0" dirty="0" smtClean="0"/>
              <a:t>intra</a:t>
            </a:r>
            <a:r>
              <a:rPr lang="en-US" baseline="0" dirty="0" smtClean="0"/>
              <a:t>state commerce.</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B4BA40FB-BFDF-411A-A350-357CE0AE85E6}" type="slidenum">
              <a:rPr lang="en-US" smtClean="0"/>
              <a:pPr>
                <a:defRPr/>
              </a:pPr>
              <a:t>5</a:t>
            </a:fld>
            <a:endParaRPr lang="en-US"/>
          </a:p>
        </p:txBody>
      </p:sp>
    </p:spTree>
    <p:extLst>
      <p:ext uri="{BB962C8B-B14F-4D97-AF65-F5344CB8AC3E}">
        <p14:creationId xmlns:p14="http://schemas.microsoft.com/office/powerpoint/2010/main" val="2959481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smtClean="0"/>
              <a:t>A </a:t>
            </a:r>
            <a:r>
              <a:rPr lang="en-US" dirty="0" smtClean="0"/>
              <a:t>trademark is a brand name. A trademark or service mark includes any word, name, symbol, device, sound, color, or any combination, used or intended to be used to identify and distinguish the goods/services of one seller or provider from those of others, and to indicate the source of the goods/services.</a:t>
            </a:r>
            <a:endParaRPr lang="en-US" baseline="0" dirty="0" smtClean="0"/>
          </a:p>
          <a:p>
            <a:endParaRPr lang="en-US" baseline="0" dirty="0" smtClean="0"/>
          </a:p>
          <a:p>
            <a:r>
              <a:rPr lang="en-US" dirty="0" smtClean="0"/>
              <a:t>Trademarks exist at both the federal and state level, and largely serve to prevent confusion</a:t>
            </a:r>
            <a:r>
              <a:rPr lang="en-US" baseline="0" dirty="0" smtClean="0"/>
              <a:t> on the part of the customer. A company that owns a trademark doesn’t own the right to control how people talk about its products – it has rights in order to prevent counterfeiting and confusingly similar names.</a:t>
            </a:r>
          </a:p>
          <a:p>
            <a:endParaRPr lang="en-US" baseline="0" dirty="0" smtClean="0"/>
          </a:p>
          <a:p>
            <a:r>
              <a:rPr lang="en-US" baseline="0" dirty="0" smtClean="0"/>
              <a:t>The opposite of a trademark is a generic term, which indicates the type of a product independent of the source or manufacturer. Nobody owns the generic word “car” – but somebody owns “Ford”, “Volkswagen” or “Tesla” as a name indicating the source/manufacturer of cars.</a:t>
            </a:r>
            <a:endParaRPr lang="en-US" dirty="0"/>
          </a:p>
        </p:txBody>
      </p:sp>
      <p:sp>
        <p:nvSpPr>
          <p:cNvPr id="4" name="Slide Number Placeholder 3"/>
          <p:cNvSpPr>
            <a:spLocks noGrp="1"/>
          </p:cNvSpPr>
          <p:nvPr>
            <p:ph type="sldNum" sz="quarter" idx="10"/>
          </p:nvPr>
        </p:nvSpPr>
        <p:spPr/>
        <p:txBody>
          <a:bodyPr/>
          <a:lstStyle/>
          <a:p>
            <a:pPr>
              <a:defRPr/>
            </a:pPr>
            <a:fld id="{B4BA40FB-BFDF-411A-A350-357CE0AE85E6}" type="slidenum">
              <a:rPr lang="en-US" smtClean="0"/>
              <a:pPr>
                <a:defRPr/>
              </a:pPr>
              <a:t>6</a:t>
            </a:fld>
            <a:endParaRPr lang="en-US"/>
          </a:p>
        </p:txBody>
      </p:sp>
    </p:spTree>
    <p:extLst>
      <p:ext uri="{BB962C8B-B14F-4D97-AF65-F5344CB8AC3E}">
        <p14:creationId xmlns:p14="http://schemas.microsoft.com/office/powerpoint/2010/main" val="129646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Registration of a trademark at the USPTO is not required, but it brings several benefits. A significant benefit</a:t>
            </a:r>
            <a:r>
              <a:rPr lang="en-US" baseline="0" dirty="0" smtClean="0"/>
              <a:t> is nationwide protection – protection at the state level depends on use and enforcement in each state.</a:t>
            </a:r>
          </a:p>
          <a:p>
            <a:endParaRPr lang="en-US" baseline="0" dirty="0" smtClean="0"/>
          </a:p>
          <a:p>
            <a:r>
              <a:rPr lang="en-US" baseline="0" dirty="0" smtClean="0"/>
              <a:t>While you can file an “intent to use” application at the USPTO, trademark owners need to use the mark in commerce in order to retain protection. You can’t just think up a great name for a product and own it forever without actually using it.</a:t>
            </a:r>
            <a:endParaRPr lang="en-US" dirty="0" smtClean="0"/>
          </a:p>
          <a:p>
            <a:endParaRPr lang="en-US" dirty="0" smtClean="0"/>
          </a:p>
          <a:p>
            <a:r>
              <a:rPr lang="en-US" dirty="0" smtClean="0"/>
              <a:t>“Record mark with customs” is significant because it gives a right</a:t>
            </a:r>
            <a:r>
              <a:rPr lang="en-US" baseline="0" dirty="0" smtClean="0"/>
              <a:t> to block importation and in some instances seize counterfeit goods.</a:t>
            </a:r>
            <a:endParaRPr lang="en-US" dirty="0"/>
          </a:p>
        </p:txBody>
      </p:sp>
      <p:sp>
        <p:nvSpPr>
          <p:cNvPr id="4" name="Slide Number Placeholder 3"/>
          <p:cNvSpPr>
            <a:spLocks noGrp="1"/>
          </p:cNvSpPr>
          <p:nvPr>
            <p:ph type="sldNum" sz="quarter" idx="10"/>
          </p:nvPr>
        </p:nvSpPr>
        <p:spPr/>
        <p:txBody>
          <a:bodyPr/>
          <a:lstStyle/>
          <a:p>
            <a:pPr>
              <a:defRPr/>
            </a:pPr>
            <a:fld id="{B4BA40FB-BFDF-411A-A350-357CE0AE85E6}" type="slidenum">
              <a:rPr lang="en-US" smtClean="0"/>
              <a:pPr>
                <a:defRPr/>
              </a:pPr>
              <a:t>7</a:t>
            </a:fld>
            <a:endParaRPr lang="en-US"/>
          </a:p>
        </p:txBody>
      </p:sp>
    </p:spTree>
    <p:extLst>
      <p:ext uri="{BB962C8B-B14F-4D97-AF65-F5344CB8AC3E}">
        <p14:creationId xmlns:p14="http://schemas.microsoft.com/office/powerpoint/2010/main" val="2481872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BA40FB-BFDF-411A-A350-357CE0AE85E6}" type="slidenum">
              <a:rPr lang="en-US" smtClean="0"/>
              <a:pPr>
                <a:defRPr/>
              </a:pPr>
              <a:t>8</a:t>
            </a:fld>
            <a:endParaRPr lang="en-US"/>
          </a:p>
        </p:txBody>
      </p:sp>
    </p:spTree>
    <p:extLst>
      <p:ext uri="{BB962C8B-B14F-4D97-AF65-F5344CB8AC3E}">
        <p14:creationId xmlns:p14="http://schemas.microsoft.com/office/powerpoint/2010/main" val="410203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1B95704-EDD0-467B-BD6F-3C6E4C80B61F}" type="slidenum">
              <a:rPr lang="en-US"/>
              <a:pPr/>
              <a:t>9</a:t>
            </a:fld>
            <a:endParaRPr lang="en-US"/>
          </a:p>
        </p:txBody>
      </p:sp>
      <p:sp>
        <p:nvSpPr>
          <p:cNvPr id="281602" name="Rectangle 2"/>
          <p:cNvSpPr>
            <a:spLocks noGrp="1" noRot="1" noChangeAspect="1" noChangeArrowheads="1" noTextEdit="1"/>
          </p:cNvSpPr>
          <p:nvPr>
            <p:ph type="sldImg"/>
          </p:nvPr>
        </p:nvSpPr>
        <p:spPr>
          <a:xfrm>
            <a:off x="685800" y="685800"/>
            <a:ext cx="5486400" cy="3429000"/>
          </a:xfrm>
          <a:ln/>
        </p:spPr>
      </p:sp>
      <p:sp>
        <p:nvSpPr>
          <p:cNvPr id="281603" name="Rectangle 3"/>
          <p:cNvSpPr>
            <a:spLocks noGrp="1" noChangeArrowheads="1"/>
          </p:cNvSpPr>
          <p:nvPr>
            <p:ph type="body" idx="1"/>
          </p:nvPr>
        </p:nvSpPr>
        <p:spPr/>
        <p:txBody>
          <a:bodyPr/>
          <a:lstStyle/>
          <a:p>
            <a:r>
              <a:rPr lang="en-US" dirty="0" smtClean="0"/>
              <a:t>An other IP area authorized</a:t>
            </a:r>
            <a:r>
              <a:rPr lang="en-US" baseline="0" dirty="0" smtClean="0"/>
              <a:t> by </a:t>
            </a:r>
            <a:r>
              <a:rPr lang="en-US" dirty="0" smtClean="0"/>
              <a:t>Article I, section</a:t>
            </a:r>
            <a:r>
              <a:rPr lang="en-US" baseline="0" dirty="0" smtClean="0"/>
              <a:t> </a:t>
            </a:r>
            <a:r>
              <a:rPr lang="en-US" dirty="0" smtClean="0"/>
              <a:t>8 is Copyright.</a:t>
            </a:r>
            <a:r>
              <a:rPr lang="en-US" baseline="0" dirty="0" smtClean="0"/>
              <a:t> </a:t>
            </a:r>
            <a:r>
              <a:rPr lang="en-US" dirty="0" smtClean="0"/>
              <a:t>While the Copyright Office is part of the Library of Congress the Undersecretary of Commerce for Intellectual Property has oversight authority and advises on Copyrights.  </a:t>
            </a:r>
          </a:p>
          <a:p>
            <a:endParaRPr lang="en-US" dirty="0"/>
          </a:p>
          <a:p>
            <a:r>
              <a:rPr lang="en-US" dirty="0"/>
              <a:t>Copyrights protect those IP issues that deal with original works of authorship such as books, plays, movies, the recording industry (DVDs, musical scores, sheet music, </a:t>
            </a:r>
            <a:r>
              <a:rPr lang="en-US" dirty="0" err="1"/>
              <a:t>etc</a:t>
            </a:r>
            <a:r>
              <a:rPr lang="en-US" dirty="0"/>
              <a:t>), artistic works (painting, drawing, photography </a:t>
            </a:r>
            <a:r>
              <a:rPr lang="en-US" dirty="0" err="1"/>
              <a:t>etc</a:t>
            </a:r>
            <a:r>
              <a:rPr lang="en-US" dirty="0"/>
              <a:t>), computer programs and others.  The term of a copyright is good for the life of the person who developed the IP plus 70 years.  This time was </a:t>
            </a:r>
            <a:r>
              <a:rPr lang="en-US" dirty="0" smtClean="0"/>
              <a:t>extended from 50 years to </a:t>
            </a:r>
            <a:r>
              <a:rPr lang="en-US" dirty="0"/>
              <a:t>70 </a:t>
            </a:r>
            <a:r>
              <a:rPr lang="en-US" dirty="0" smtClean="0"/>
              <a:t>years in the Copyright Term Extension Act of 1998.  </a:t>
            </a:r>
            <a:endParaRPr lang="en-US" dirty="0"/>
          </a:p>
          <a:p>
            <a:endParaRPr lang="en-US" dirty="0" smtClean="0"/>
          </a:p>
          <a:p>
            <a:r>
              <a:rPr lang="en-US" dirty="0" smtClean="0"/>
              <a:t>Anything </a:t>
            </a:r>
            <a:r>
              <a:rPr lang="en-US" dirty="0"/>
              <a:t>you write down, paint, photograph </a:t>
            </a:r>
            <a:r>
              <a:rPr lang="en-US" dirty="0" err="1"/>
              <a:t>etc</a:t>
            </a:r>
            <a:r>
              <a:rPr lang="en-US" dirty="0"/>
              <a:t> is copyrighted, but it needs to be protected by registration with the Library of Congress to gain strong protection under the law.</a:t>
            </a:r>
          </a:p>
        </p:txBody>
      </p:sp>
    </p:spTree>
    <p:extLst>
      <p:ext uri="{BB962C8B-B14F-4D97-AF65-F5344CB8AC3E}">
        <p14:creationId xmlns:p14="http://schemas.microsoft.com/office/powerpoint/2010/main" val="4119467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22886" eaLnBrk="0" hangingPunct="0">
              <a:defRPr sz="2400" b="1">
                <a:solidFill>
                  <a:srgbClr val="273C56"/>
                </a:solidFill>
                <a:latin typeface="Helvetica" pitchFamily="34" charset="0"/>
              </a:defRPr>
            </a:lvl1pPr>
            <a:lvl2pPr marL="742115" indent="-285428" defTabSz="922886" eaLnBrk="0" hangingPunct="0">
              <a:defRPr sz="2400" b="1">
                <a:solidFill>
                  <a:srgbClr val="273C56"/>
                </a:solidFill>
                <a:latin typeface="Helvetica" pitchFamily="34" charset="0"/>
              </a:defRPr>
            </a:lvl2pPr>
            <a:lvl3pPr marL="1141714" indent="-228343" defTabSz="922886" eaLnBrk="0" hangingPunct="0">
              <a:defRPr sz="2400" b="1">
                <a:solidFill>
                  <a:srgbClr val="273C56"/>
                </a:solidFill>
                <a:latin typeface="Helvetica" pitchFamily="34" charset="0"/>
              </a:defRPr>
            </a:lvl3pPr>
            <a:lvl4pPr marL="1598400" indent="-228343" defTabSz="922886" eaLnBrk="0" hangingPunct="0">
              <a:defRPr sz="2400" b="1">
                <a:solidFill>
                  <a:srgbClr val="273C56"/>
                </a:solidFill>
                <a:latin typeface="Helvetica" pitchFamily="34" charset="0"/>
              </a:defRPr>
            </a:lvl4pPr>
            <a:lvl5pPr marL="2055086" indent="-228343" defTabSz="922886" eaLnBrk="0" hangingPunct="0">
              <a:defRPr sz="2400" b="1">
                <a:solidFill>
                  <a:srgbClr val="273C56"/>
                </a:solidFill>
                <a:latin typeface="Helvetica" pitchFamily="34" charset="0"/>
              </a:defRPr>
            </a:lvl5pPr>
            <a:lvl6pPr marL="2511771" indent="-228343" defTabSz="922886" eaLnBrk="0" fontAlgn="base" hangingPunct="0">
              <a:spcBef>
                <a:spcPct val="0"/>
              </a:spcBef>
              <a:spcAft>
                <a:spcPct val="0"/>
              </a:spcAft>
              <a:defRPr sz="2400" b="1">
                <a:solidFill>
                  <a:srgbClr val="273C56"/>
                </a:solidFill>
                <a:latin typeface="Helvetica" pitchFamily="34" charset="0"/>
              </a:defRPr>
            </a:lvl6pPr>
            <a:lvl7pPr marL="2968456" indent="-228343" defTabSz="922886" eaLnBrk="0" fontAlgn="base" hangingPunct="0">
              <a:spcBef>
                <a:spcPct val="0"/>
              </a:spcBef>
              <a:spcAft>
                <a:spcPct val="0"/>
              </a:spcAft>
              <a:defRPr sz="2400" b="1">
                <a:solidFill>
                  <a:srgbClr val="273C56"/>
                </a:solidFill>
                <a:latin typeface="Helvetica" pitchFamily="34" charset="0"/>
              </a:defRPr>
            </a:lvl7pPr>
            <a:lvl8pPr marL="3425142" indent="-228343" defTabSz="922886" eaLnBrk="0" fontAlgn="base" hangingPunct="0">
              <a:spcBef>
                <a:spcPct val="0"/>
              </a:spcBef>
              <a:spcAft>
                <a:spcPct val="0"/>
              </a:spcAft>
              <a:defRPr sz="2400" b="1">
                <a:solidFill>
                  <a:srgbClr val="273C56"/>
                </a:solidFill>
                <a:latin typeface="Helvetica" pitchFamily="34" charset="0"/>
              </a:defRPr>
            </a:lvl8pPr>
            <a:lvl9pPr marL="3881828" indent="-228343" defTabSz="922886" eaLnBrk="0" fontAlgn="base" hangingPunct="0">
              <a:spcBef>
                <a:spcPct val="0"/>
              </a:spcBef>
              <a:spcAft>
                <a:spcPct val="0"/>
              </a:spcAft>
              <a:defRPr sz="2400" b="1">
                <a:solidFill>
                  <a:srgbClr val="273C56"/>
                </a:solidFill>
                <a:latin typeface="Helvetica" pitchFamily="34" charset="0"/>
              </a:defRPr>
            </a:lvl9pPr>
          </a:lstStyle>
          <a:p>
            <a:pPr eaLnBrk="1" hangingPunct="1"/>
            <a:fld id="{FB286F5F-2795-4AC3-AFB2-B04B08CC5709}" type="slidenum">
              <a:rPr lang="en-US" sz="1200" b="0">
                <a:solidFill>
                  <a:schemeClr val="tx1"/>
                </a:solidFill>
                <a:latin typeface="Times New Roman" pitchFamily="18" charset="0"/>
              </a:rPr>
              <a:pPr eaLnBrk="1" hangingPunct="1"/>
              <a:t>10</a:t>
            </a:fld>
            <a:endParaRPr lang="en-US" sz="1200" b="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660400" y="674688"/>
            <a:ext cx="5522913" cy="3452812"/>
          </a:xfrm>
          <a:ln/>
        </p:spPr>
      </p:sp>
      <p:sp>
        <p:nvSpPr>
          <p:cNvPr id="61444" name="Rectangle 3"/>
          <p:cNvSpPr>
            <a:spLocks noGrp="1" noChangeArrowheads="1"/>
          </p:cNvSpPr>
          <p:nvPr>
            <p:ph type="body" idx="1"/>
          </p:nvPr>
        </p:nvSpPr>
        <p:spPr>
          <a:xfrm>
            <a:off x="891730" y="4353164"/>
            <a:ext cx="5062006" cy="4128025"/>
          </a:xfrm>
          <a:noFill/>
        </p:spPr>
        <p:txBody>
          <a:bodyPr/>
          <a:lstStyle/>
          <a:p>
            <a:pPr eaLnBrk="1" hangingPunct="1"/>
            <a:r>
              <a:rPr lang="en-US" dirty="0" smtClean="0"/>
              <a:t>Benefits of registration:</a:t>
            </a:r>
          </a:p>
          <a:p>
            <a:pPr marL="162175" indent="-162175">
              <a:buFont typeface="Arial" panose="020B0604020202020204" pitchFamily="34" charset="0"/>
              <a:buChar char="•"/>
            </a:pPr>
            <a:r>
              <a:rPr lang="en-US" dirty="0" smtClean="0"/>
              <a:t>Registration establishes a public record of the copyright</a:t>
            </a:r>
            <a:r>
              <a:rPr lang="en-US" baseline="0" dirty="0" smtClean="0"/>
              <a:t> </a:t>
            </a:r>
            <a:r>
              <a:rPr lang="en-US" dirty="0" smtClean="0"/>
              <a:t>claim.</a:t>
            </a:r>
          </a:p>
          <a:p>
            <a:pPr marL="162175" indent="-162175">
              <a:buFont typeface="Arial" panose="020B0604020202020204" pitchFamily="34" charset="0"/>
              <a:buChar char="•"/>
            </a:pPr>
            <a:r>
              <a:rPr lang="en-US" dirty="0" smtClean="0"/>
              <a:t>Before an infringement suit may be filed in court, registration</a:t>
            </a:r>
            <a:r>
              <a:rPr lang="en-US" baseline="0" dirty="0" smtClean="0"/>
              <a:t> </a:t>
            </a:r>
            <a:r>
              <a:rPr lang="en-US" dirty="0" smtClean="0"/>
              <a:t>is necessary for works of U. S. origin. </a:t>
            </a:r>
          </a:p>
          <a:p>
            <a:pPr marL="162175" indent="-162175">
              <a:buFont typeface="Arial" panose="020B0604020202020204" pitchFamily="34" charset="0"/>
              <a:buChar char="•"/>
            </a:pPr>
            <a:r>
              <a:rPr lang="en-US" dirty="0" smtClean="0"/>
              <a:t>If made before or within five years of publication, registration</a:t>
            </a:r>
            <a:r>
              <a:rPr lang="en-US" baseline="0" dirty="0" smtClean="0"/>
              <a:t> </a:t>
            </a:r>
            <a:r>
              <a:rPr lang="en-US" dirty="0" smtClean="0"/>
              <a:t>will establish prima facie evidence in court of</a:t>
            </a:r>
            <a:r>
              <a:rPr lang="en-US" baseline="0" dirty="0" smtClean="0"/>
              <a:t> </a:t>
            </a:r>
            <a:r>
              <a:rPr lang="en-US" dirty="0" smtClean="0"/>
              <a:t>the validity of the copyright and of the facts stated in</a:t>
            </a:r>
            <a:r>
              <a:rPr lang="en-US" baseline="0" dirty="0" smtClean="0"/>
              <a:t> </a:t>
            </a:r>
            <a:r>
              <a:rPr lang="en-US" dirty="0" smtClean="0"/>
              <a:t>the certificate.</a:t>
            </a:r>
          </a:p>
          <a:p>
            <a:pPr marL="162175" indent="-162175">
              <a:buFont typeface="Arial" panose="020B0604020202020204" pitchFamily="34" charset="0"/>
              <a:buChar char="•"/>
            </a:pPr>
            <a:r>
              <a:rPr lang="en-US" dirty="0" smtClean="0"/>
              <a:t>If registration is made within three months after publication</a:t>
            </a:r>
            <a:r>
              <a:rPr lang="en-US" baseline="0" dirty="0" smtClean="0"/>
              <a:t> </a:t>
            </a:r>
            <a:r>
              <a:rPr lang="en-US" dirty="0" smtClean="0"/>
              <a:t>of the work or prior to an infringement of the work,</a:t>
            </a:r>
            <a:r>
              <a:rPr lang="en-US" baseline="0" dirty="0" smtClean="0"/>
              <a:t> </a:t>
            </a:r>
            <a:r>
              <a:rPr lang="en-US" dirty="0" smtClean="0"/>
              <a:t>statutory damages and attorney’s fees will be available to</a:t>
            </a:r>
            <a:r>
              <a:rPr lang="en-US" baseline="0" dirty="0" smtClean="0"/>
              <a:t> </a:t>
            </a:r>
            <a:r>
              <a:rPr lang="en-US" dirty="0" smtClean="0"/>
              <a:t>the copyright owner in court actions. Otherwise, only an</a:t>
            </a:r>
            <a:r>
              <a:rPr lang="en-US" baseline="0" dirty="0" smtClean="0"/>
              <a:t> </a:t>
            </a:r>
            <a:r>
              <a:rPr lang="en-US" dirty="0" smtClean="0"/>
              <a:t>award of actual damages and profits is available to the</a:t>
            </a:r>
            <a:r>
              <a:rPr lang="en-US" baseline="0" dirty="0" smtClean="0"/>
              <a:t> </a:t>
            </a:r>
            <a:r>
              <a:rPr lang="en-US" dirty="0" smtClean="0"/>
              <a:t>copyright owner.</a:t>
            </a:r>
          </a:p>
          <a:p>
            <a:pPr eaLnBrk="1" hangingPunct="1"/>
            <a:endParaRPr lang="en-US" dirty="0" smtClean="0"/>
          </a:p>
        </p:txBody>
      </p:sp>
    </p:spTree>
    <p:extLst>
      <p:ext uri="{BB962C8B-B14F-4D97-AF65-F5344CB8AC3E}">
        <p14:creationId xmlns:p14="http://schemas.microsoft.com/office/powerpoint/2010/main" val="3047401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658241"/>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r>
              <a:rPr lang="en-US" smtClean="0"/>
              <a:t>04/19/2015</a:t>
            </a:r>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06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0"/>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658241"/>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r>
              <a:rPr lang="en-US" smtClean="0"/>
              <a:t>04/19/2015</a:t>
            </a:r>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584"/>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867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2223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340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434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213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0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597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black-bug-only-500px.png"/>
          <p:cNvPicPr>
            <a:picLocks noChangeAspect="1"/>
          </p:cNvPicPr>
          <p:nvPr/>
        </p:nvPicPr>
        <p:blipFill>
          <a:blip r:embed="rId14">
            <a:alphaModFix amt="4000"/>
            <a:extLst>
              <a:ext uri="{28A0092B-C50C-407E-A947-70E740481C1C}">
                <a14:useLocalDpi xmlns:a14="http://schemas.microsoft.com/office/drawing/2010/main" val="0"/>
              </a:ext>
            </a:extLst>
          </a:blip>
          <a:stretch>
            <a:fillRect/>
          </a:stretch>
        </p:blipFill>
        <p:spPr>
          <a:xfrm>
            <a:off x="7404527" y="4897519"/>
            <a:ext cx="1338875" cy="466862"/>
          </a:xfrm>
          <a:prstGeom prst="rect">
            <a:avLst/>
          </a:prstGeom>
        </p:spPr>
      </p:pic>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p:txStyles>
    <p:titleStyle>
      <a:lvl1pPr algn="ctr"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9.gif"/></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uspto.gov/patents-application-process/applying-online/efs-web-guidance-and-resources" TargetMode="External"/><Relationship Id="rId2" Type="http://schemas.openxmlformats.org/officeDocument/2006/relationships/hyperlink" Target="http://www.uspto.gov/ebc/portal/sandbox/efs0-3-0.htm" TargetMode="External"/><Relationship Id="rId1" Type="http://schemas.openxmlformats.org/officeDocument/2006/relationships/slideLayout" Target="../slideLayouts/slideLayout7.xml"/><Relationship Id="rId4" Type="http://schemas.openxmlformats.org/officeDocument/2006/relationships/hyperlink" Target="http://www.uspto.gov/sites/default/files/forms/ProvisionalSB.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microsoft.com/office/2007/relationships/hdphoto" Target="../media/hdphoto5.wdp"/></Relationships>
</file>

<file path=ppt/slides/_rels/slide38.xml.rels><?xml version="1.0" encoding="UTF-8" standalone="yes"?>
<Relationships xmlns="http://schemas.openxmlformats.org/package/2006/relationships"><Relationship Id="rId3" Type="http://schemas.openxmlformats.org/officeDocument/2006/relationships/hyperlink" Target="http://www.uspto.gov/patents-getting-started/using-legal-services/pro-se-assistance-progra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hyperlink" Target="http://www.uspto.gov/learning-and-resources/support-centers/patent-and-trademark-resource-centers-ptrcs"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5.jp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mailto:innovationdevelopment@uspto.gov"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hyperlink" Target="http://www.uspto.gov/trademarks/soundmarks/75332744.mp3"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6923" y="4381620"/>
            <a:ext cx="6095239" cy="952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56" name="Rectangle 3"/>
          <p:cNvSpPr>
            <a:spLocks noGrp="1" noChangeArrowheads="1"/>
          </p:cNvSpPr>
          <p:nvPr>
            <p:ph idx="1"/>
          </p:nvPr>
        </p:nvSpPr>
        <p:spPr>
          <a:xfrm>
            <a:off x="326571" y="1369793"/>
            <a:ext cx="8229600" cy="3488017"/>
          </a:xfrm>
        </p:spPr>
        <p:txBody>
          <a:bodyPr>
            <a:normAutofit/>
          </a:bodyPr>
          <a:lstStyle/>
          <a:p>
            <a:pPr eaLnBrk="1" hangingPunct="1">
              <a:spcBef>
                <a:spcPts val="600"/>
              </a:spcBef>
              <a:spcAft>
                <a:spcPts val="600"/>
              </a:spcAft>
            </a:pPr>
            <a:r>
              <a:rPr lang="en-US" sz="2800" dirty="0" smtClean="0"/>
              <a:t>Copyright protection is secured </a:t>
            </a:r>
            <a:r>
              <a:rPr lang="en-US" sz="2800" dirty="0" smtClean="0">
                <a:solidFill>
                  <a:srgbClr val="FF0000"/>
                </a:solidFill>
              </a:rPr>
              <a:t>automatically</a:t>
            </a:r>
            <a:r>
              <a:rPr lang="en-US" sz="2800" dirty="0" smtClean="0"/>
              <a:t> upon creation (fixation)  </a:t>
            </a:r>
          </a:p>
          <a:p>
            <a:pPr lvl="1">
              <a:spcBef>
                <a:spcPts val="600"/>
              </a:spcBef>
              <a:spcAft>
                <a:spcPts val="600"/>
              </a:spcAft>
            </a:pPr>
            <a:r>
              <a:rPr lang="en-US" sz="2400" dirty="0" smtClean="0"/>
              <a:t>A work is “created” when it is fixed in a copy for the first time</a:t>
            </a:r>
          </a:p>
          <a:p>
            <a:pPr>
              <a:spcBef>
                <a:spcPts val="600"/>
              </a:spcBef>
              <a:spcAft>
                <a:spcPts val="600"/>
              </a:spcAft>
            </a:pPr>
            <a:r>
              <a:rPr lang="en-US" sz="2800" dirty="0" smtClean="0"/>
              <a:t>No publication or registration is required</a:t>
            </a:r>
          </a:p>
          <a:p>
            <a:pPr lvl="1">
              <a:spcBef>
                <a:spcPts val="600"/>
              </a:spcBef>
              <a:spcAft>
                <a:spcPts val="600"/>
              </a:spcAft>
            </a:pPr>
            <a:r>
              <a:rPr lang="en-US" sz="2400" dirty="0" smtClean="0"/>
              <a:t>There are, however, advantages to registration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390" y="4381620"/>
            <a:ext cx="6095239" cy="952381"/>
          </a:xfrm>
          <a:prstGeom prst="rect">
            <a:avLst/>
          </a:prstGeom>
        </p:spPr>
      </p:pic>
      <p:sp>
        <p:nvSpPr>
          <p:cNvPr id="5" name="Title 4"/>
          <p:cNvSpPr>
            <a:spLocks noGrp="1"/>
          </p:cNvSpPr>
          <p:nvPr>
            <p:ph type="title"/>
          </p:nvPr>
        </p:nvSpPr>
        <p:spPr>
          <a:xfrm>
            <a:off x="457200" y="309580"/>
            <a:ext cx="8229600" cy="914400"/>
          </a:xfrm>
        </p:spPr>
        <p:txBody>
          <a:bodyPr>
            <a:normAutofit/>
          </a:bodyPr>
          <a:lstStyle/>
          <a:p>
            <a:pPr algn="l"/>
            <a:r>
              <a:rPr lang="en-US" sz="4000" dirty="0" smtClean="0"/>
              <a:t>Copyright Registration</a:t>
            </a:r>
            <a:endParaRPr lang="en-US" sz="4000" dirty="0"/>
          </a:p>
        </p:txBody>
      </p:sp>
    </p:spTree>
    <p:extLst>
      <p:ext uri="{BB962C8B-B14F-4D97-AF65-F5344CB8AC3E}">
        <p14:creationId xmlns:p14="http://schemas.microsoft.com/office/powerpoint/2010/main" val="1753031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9" name="Text Box 5"/>
          <p:cNvSpPr txBox="1">
            <a:spLocks noGrp="1" noChangeArrowheads="1"/>
          </p:cNvSpPr>
          <p:nvPr>
            <p:ph type="title"/>
          </p:nvPr>
        </p:nvSpPr>
        <p:spPr>
          <a:xfrm>
            <a:off x="457200" y="309580"/>
            <a:ext cx="8229600" cy="914400"/>
          </a:xfrm>
          <a:noFill/>
        </p:spPr>
        <p:txBody>
          <a:bodyPr lIns="92075" tIns="46038" rIns="92075" bIns="46038">
            <a:normAutofit/>
          </a:bodyPr>
          <a:lstStyle/>
          <a:p>
            <a:pPr algn="l">
              <a:spcBef>
                <a:spcPct val="50000"/>
              </a:spcBef>
            </a:pPr>
            <a:r>
              <a:rPr lang="en-US" sz="4000" dirty="0" smtClean="0"/>
              <a:t>Overview of IP: Trade </a:t>
            </a:r>
            <a:r>
              <a:rPr lang="en-US" sz="4000" dirty="0"/>
              <a:t>Secrets</a:t>
            </a:r>
          </a:p>
        </p:txBody>
      </p:sp>
      <p:sp>
        <p:nvSpPr>
          <p:cNvPr id="289795" name="Rectangle 2"/>
          <p:cNvSpPr>
            <a:spLocks noGrp="1" noChangeArrowheads="1"/>
          </p:cNvSpPr>
          <p:nvPr>
            <p:ph idx="1"/>
          </p:nvPr>
        </p:nvSpPr>
        <p:spPr>
          <a:xfrm>
            <a:off x="1733107" y="1262080"/>
            <a:ext cx="6953693" cy="3884078"/>
          </a:xfrm>
        </p:spPr>
        <p:txBody>
          <a:bodyPr>
            <a:normAutofit fontScale="92500" lnSpcReduction="10000"/>
          </a:bodyPr>
          <a:lstStyle/>
          <a:p>
            <a:pPr>
              <a:lnSpc>
                <a:spcPct val="90000"/>
              </a:lnSpc>
              <a:spcBef>
                <a:spcPts val="600"/>
              </a:spcBef>
              <a:spcAft>
                <a:spcPts val="600"/>
              </a:spcAft>
            </a:pPr>
            <a:r>
              <a:rPr lang="en-US" sz="2400" dirty="0"/>
              <a:t>Any information that derives economic value from not being generally known or ascertainable</a:t>
            </a:r>
          </a:p>
          <a:p>
            <a:pPr>
              <a:lnSpc>
                <a:spcPct val="90000"/>
              </a:lnSpc>
              <a:spcBef>
                <a:spcPts val="600"/>
              </a:spcBef>
              <a:spcAft>
                <a:spcPts val="600"/>
              </a:spcAft>
            </a:pPr>
            <a:r>
              <a:rPr lang="en-US" sz="2400" dirty="0"/>
              <a:t>Can be formulas, patterns, compilations, programs, devices, methods, techniques or processes</a:t>
            </a:r>
          </a:p>
          <a:p>
            <a:pPr>
              <a:lnSpc>
                <a:spcPct val="90000"/>
              </a:lnSpc>
              <a:spcBef>
                <a:spcPts val="600"/>
              </a:spcBef>
              <a:spcAft>
                <a:spcPts val="600"/>
              </a:spcAft>
            </a:pPr>
            <a:r>
              <a:rPr lang="en-US" sz="2400" dirty="0"/>
              <a:t>Protection stems from common law dating to the 1800’s</a:t>
            </a:r>
          </a:p>
          <a:p>
            <a:pPr>
              <a:lnSpc>
                <a:spcPct val="90000"/>
              </a:lnSpc>
              <a:spcBef>
                <a:spcPts val="600"/>
              </a:spcBef>
              <a:spcAft>
                <a:spcPts val="600"/>
              </a:spcAft>
            </a:pPr>
            <a:r>
              <a:rPr lang="en-US" sz="2400" dirty="0"/>
              <a:t>All states have some sort of trade secret protection</a:t>
            </a:r>
          </a:p>
          <a:p>
            <a:pPr>
              <a:lnSpc>
                <a:spcPct val="90000"/>
              </a:lnSpc>
              <a:spcBef>
                <a:spcPts val="600"/>
              </a:spcBef>
              <a:spcAft>
                <a:spcPts val="600"/>
              </a:spcAft>
            </a:pPr>
            <a:r>
              <a:rPr lang="en-US" sz="2400" dirty="0"/>
              <a:t>Most laws based on the Uniform Trade Secrets </a:t>
            </a:r>
            <a:r>
              <a:rPr lang="en-US" sz="2400" dirty="0" smtClean="0"/>
              <a:t>Act</a:t>
            </a:r>
          </a:p>
          <a:p>
            <a:pPr>
              <a:lnSpc>
                <a:spcPct val="90000"/>
              </a:lnSpc>
              <a:spcBef>
                <a:spcPts val="600"/>
              </a:spcBef>
              <a:spcAft>
                <a:spcPts val="600"/>
              </a:spcAft>
            </a:pPr>
            <a:r>
              <a:rPr lang="en-US" sz="2400" dirty="0" smtClean="0"/>
              <a:t>In 2014 Congress considered, but did not pass, federal versions of the UTSA</a:t>
            </a:r>
            <a:endParaRPr lang="en-US" sz="2400" dirty="0"/>
          </a:p>
          <a:p>
            <a:pPr>
              <a:lnSpc>
                <a:spcPct val="90000"/>
              </a:lnSpc>
              <a:spcBef>
                <a:spcPts val="600"/>
              </a:spcBef>
              <a:spcAft>
                <a:spcPts val="600"/>
              </a:spcAft>
              <a:buFontTx/>
              <a:buNone/>
            </a:pPr>
            <a:endParaRPr lang="en-US" sz="2400" dirty="0"/>
          </a:p>
          <a:p>
            <a:pPr>
              <a:lnSpc>
                <a:spcPct val="90000"/>
              </a:lnSpc>
              <a:spcBef>
                <a:spcPts val="600"/>
              </a:spcBef>
              <a:spcAft>
                <a:spcPts val="600"/>
              </a:spcAft>
            </a:pPr>
            <a:endParaRPr lang="en-US" sz="2400" dirty="0"/>
          </a:p>
        </p:txBody>
      </p:sp>
      <p:pic>
        <p:nvPicPr>
          <p:cNvPr id="7" name="Picture 25" descr="Coca Cola bo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64" y="1262080"/>
            <a:ext cx="1105818" cy="273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64" y="4125544"/>
            <a:ext cx="141922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640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310896"/>
            <a:ext cx="8229600" cy="914400"/>
          </a:xfrm>
        </p:spPr>
        <p:txBody>
          <a:bodyPr>
            <a:normAutofit/>
          </a:bodyPr>
          <a:lstStyle/>
          <a:p>
            <a:pPr algn="l"/>
            <a:r>
              <a:rPr lang="en-US" sz="4000" dirty="0" smtClean="0"/>
              <a:t>Why are Trade Secrets useful?</a:t>
            </a:r>
          </a:p>
        </p:txBody>
      </p:sp>
      <p:sp>
        <p:nvSpPr>
          <p:cNvPr id="60419" name="Content Placeholder 2"/>
          <p:cNvSpPr>
            <a:spLocks noGrp="1"/>
          </p:cNvSpPr>
          <p:nvPr>
            <p:ph idx="1"/>
          </p:nvPr>
        </p:nvSpPr>
        <p:spPr>
          <a:xfrm>
            <a:off x="409575" y="1705456"/>
            <a:ext cx="8067675" cy="3515130"/>
          </a:xfrm>
        </p:spPr>
        <p:txBody>
          <a:bodyPr>
            <a:normAutofit fontScale="70000" lnSpcReduction="20000"/>
          </a:bodyPr>
          <a:lstStyle/>
          <a:p>
            <a:pPr>
              <a:spcBef>
                <a:spcPts val="600"/>
              </a:spcBef>
              <a:spcAft>
                <a:spcPts val="600"/>
              </a:spcAft>
            </a:pPr>
            <a:r>
              <a:rPr lang="en-US" sz="3300" dirty="0" smtClean="0"/>
              <a:t>Protects </a:t>
            </a:r>
            <a:r>
              <a:rPr lang="en-US" sz="3300" u="sng" dirty="0" smtClean="0"/>
              <a:t>commercially valuable proprietary information</a:t>
            </a:r>
            <a:r>
              <a:rPr lang="en-US" sz="3300" dirty="0" smtClean="0"/>
              <a:t>, e.g., formulas, recipes, or business information that gives a </a:t>
            </a:r>
            <a:r>
              <a:rPr lang="en-US" sz="3300" u="sng" dirty="0" smtClean="0"/>
              <a:t>competitive advantage</a:t>
            </a:r>
          </a:p>
          <a:p>
            <a:pPr lvl="2">
              <a:spcBef>
                <a:spcPts val="600"/>
              </a:spcBef>
              <a:spcAft>
                <a:spcPts val="600"/>
              </a:spcAft>
            </a:pPr>
            <a:r>
              <a:rPr lang="en-US" sz="2900" dirty="0" smtClean="0"/>
              <a:t>Customer lists</a:t>
            </a:r>
          </a:p>
          <a:p>
            <a:pPr lvl="2">
              <a:spcBef>
                <a:spcPts val="600"/>
              </a:spcBef>
              <a:spcAft>
                <a:spcPts val="600"/>
              </a:spcAft>
            </a:pPr>
            <a:r>
              <a:rPr lang="en-US" sz="2900" dirty="0" smtClean="0"/>
              <a:t>Product formulations</a:t>
            </a:r>
          </a:p>
          <a:p>
            <a:pPr lvl="2">
              <a:spcBef>
                <a:spcPts val="600"/>
              </a:spcBef>
              <a:spcAft>
                <a:spcPts val="600"/>
              </a:spcAft>
            </a:pPr>
            <a:r>
              <a:rPr lang="en-US" sz="2900" dirty="0" smtClean="0"/>
              <a:t>Search algorithms</a:t>
            </a:r>
            <a:endParaRPr lang="en-US" sz="2900" dirty="0"/>
          </a:p>
          <a:p>
            <a:pPr>
              <a:spcBef>
                <a:spcPts val="600"/>
              </a:spcBef>
              <a:spcAft>
                <a:spcPts val="600"/>
              </a:spcAft>
            </a:pPr>
            <a:r>
              <a:rPr lang="en-US" sz="3300" dirty="0" smtClean="0"/>
              <a:t>Trade Secrets are not generally known and must be subject to reasonable efforts to preserve confidentiality</a:t>
            </a:r>
          </a:p>
          <a:p>
            <a:pPr>
              <a:spcBef>
                <a:spcPts val="600"/>
              </a:spcBef>
              <a:spcAft>
                <a:spcPts val="600"/>
              </a:spcAft>
            </a:pPr>
            <a:r>
              <a:rPr lang="en-US" sz="3300" dirty="0" smtClean="0"/>
              <a:t>No set term for protection</a:t>
            </a:r>
          </a:p>
        </p:txBody>
      </p:sp>
      <p:pic>
        <p:nvPicPr>
          <p:cNvPr id="6" name="Picture 29" descr="skd182667sdc"/>
          <p:cNvPicPr>
            <a:picLocks noChangeAspect="1" noChangeArrowheads="1"/>
          </p:cNvPicPr>
          <p:nvPr/>
        </p:nvPicPr>
        <p:blipFill>
          <a:blip r:embed="rId2" cstate="print">
            <a:extLst>
              <a:ext uri="{28A0092B-C50C-407E-A947-70E740481C1C}">
                <a14:useLocalDpi xmlns:a14="http://schemas.microsoft.com/office/drawing/2010/main" val="0"/>
              </a:ext>
            </a:extLst>
          </a:blip>
          <a:srcRect l="26945" t="30795" r="29865" b="50974"/>
          <a:stretch>
            <a:fillRect/>
          </a:stretch>
        </p:blipFill>
        <p:spPr bwMode="auto">
          <a:xfrm>
            <a:off x="4898572" y="2723029"/>
            <a:ext cx="2908419" cy="102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125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dirty="0" smtClean="0"/>
              <a:t>How to Lose a Trade </a:t>
            </a:r>
            <a:r>
              <a:rPr lang="en-US" sz="4000" dirty="0"/>
              <a:t>Secret?</a:t>
            </a:r>
          </a:p>
        </p:txBody>
      </p:sp>
      <p:sp>
        <p:nvSpPr>
          <p:cNvPr id="3" name="Content Placeholder 2"/>
          <p:cNvSpPr>
            <a:spLocks noGrp="1"/>
          </p:cNvSpPr>
          <p:nvPr>
            <p:ph idx="1"/>
          </p:nvPr>
        </p:nvSpPr>
        <p:spPr>
          <a:xfrm>
            <a:off x="457200" y="1281325"/>
            <a:ext cx="7021286" cy="3873500"/>
          </a:xfrm>
        </p:spPr>
        <p:txBody>
          <a:bodyPr>
            <a:normAutofit/>
          </a:bodyPr>
          <a:lstStyle/>
          <a:p>
            <a:pPr marL="628650" indent="-571500">
              <a:spcBef>
                <a:spcPts val="600"/>
              </a:spcBef>
              <a:spcAft>
                <a:spcPts val="600"/>
              </a:spcAft>
            </a:pPr>
            <a:r>
              <a:rPr lang="en-US" dirty="0" smtClean="0"/>
              <a:t>Failure </a:t>
            </a:r>
            <a:r>
              <a:rPr lang="en-US" dirty="0"/>
              <a:t>to take adequate steps to prevent </a:t>
            </a:r>
            <a:r>
              <a:rPr lang="en-US" dirty="0" smtClean="0"/>
              <a:t>disclosure</a:t>
            </a:r>
          </a:p>
          <a:p>
            <a:pPr marL="628650" indent="-571500">
              <a:spcBef>
                <a:spcPts val="600"/>
              </a:spcBef>
              <a:spcAft>
                <a:spcPts val="600"/>
              </a:spcAft>
            </a:pPr>
            <a:r>
              <a:rPr lang="en-US" dirty="0" smtClean="0"/>
              <a:t>Owner </a:t>
            </a:r>
            <a:r>
              <a:rPr lang="en-US" dirty="0"/>
              <a:t>or owner-authorized </a:t>
            </a:r>
            <a:r>
              <a:rPr lang="en-US" dirty="0" smtClean="0"/>
              <a:t>disclosure</a:t>
            </a:r>
          </a:p>
          <a:p>
            <a:pPr marL="628650" indent="-571500">
              <a:spcBef>
                <a:spcPts val="600"/>
              </a:spcBef>
              <a:spcAft>
                <a:spcPts val="600"/>
              </a:spcAft>
            </a:pPr>
            <a:r>
              <a:rPr lang="en-US" dirty="0" smtClean="0"/>
              <a:t>Reverse engineering</a:t>
            </a:r>
          </a:p>
          <a:p>
            <a:pPr marL="628650" indent="-571500">
              <a:spcBef>
                <a:spcPts val="600"/>
              </a:spcBef>
              <a:spcAft>
                <a:spcPts val="600"/>
              </a:spcAft>
            </a:pPr>
            <a:r>
              <a:rPr lang="en-US" dirty="0" smtClean="0"/>
              <a:t>Independent </a:t>
            </a:r>
            <a:r>
              <a:rPr lang="en-US" dirty="0"/>
              <a:t>development</a:t>
            </a:r>
          </a:p>
          <a:p>
            <a:endParaRPr lang="en-US" dirty="0"/>
          </a:p>
        </p:txBody>
      </p:sp>
      <p:pic>
        <p:nvPicPr>
          <p:cNvPr id="1027" name="Picture 3" descr="C:\Users\jclark2\AppData\Local\Microsoft\Windows\Temporary Internet Files\Content.IE5\0QGFO4JA\corporate_espionag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0300" y="2252140"/>
            <a:ext cx="2096499" cy="243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616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8"/>
          <p:cNvSpPr txBox="1">
            <a:spLocks noChangeArrowheads="1"/>
          </p:cNvSpPr>
          <p:nvPr/>
        </p:nvSpPr>
        <p:spPr bwMode="auto">
          <a:xfrm>
            <a:off x="445640" y="1233498"/>
            <a:ext cx="2414956"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1" hangingPunct="1">
              <a:lnSpc>
                <a:spcPct val="120000"/>
              </a:lnSpc>
            </a:pPr>
            <a:r>
              <a:rPr lang="en-US" sz="1600" dirty="0" smtClean="0">
                <a:solidFill>
                  <a:schemeClr val="accent1"/>
                </a:solidFill>
                <a:latin typeface="+mn-lt"/>
              </a:rPr>
              <a:t>Trademarks</a:t>
            </a:r>
            <a:r>
              <a:rPr lang="en-US" sz="1600" dirty="0">
                <a:solidFill>
                  <a:schemeClr val="accent1"/>
                </a:solidFill>
                <a:latin typeface="+mn-lt"/>
              </a:rPr>
              <a:t>:</a:t>
            </a:r>
          </a:p>
          <a:p>
            <a:pPr eaLnBrk="1" hangingPunct="1">
              <a:lnSpc>
                <a:spcPct val="120000"/>
              </a:lnSpc>
              <a:buFont typeface="Arial" pitchFamily="34" charset="0"/>
              <a:buChar char="•"/>
            </a:pPr>
            <a:r>
              <a:rPr lang="en-US" sz="1600" dirty="0">
                <a:latin typeface="+mn-lt"/>
              </a:rPr>
              <a:t> Made by </a:t>
            </a:r>
            <a:r>
              <a:rPr lang="en-US" sz="1600" dirty="0" smtClean="0">
                <a:latin typeface="+mn-lt"/>
              </a:rPr>
              <a:t>“Apple” (logo)</a:t>
            </a:r>
            <a:endParaRPr lang="en-US" sz="1600" dirty="0">
              <a:latin typeface="+mn-lt"/>
            </a:endParaRPr>
          </a:p>
          <a:p>
            <a:pPr eaLnBrk="1" hangingPunct="1">
              <a:lnSpc>
                <a:spcPct val="120000"/>
              </a:lnSpc>
              <a:buFont typeface="Arial" pitchFamily="34" charset="0"/>
              <a:buChar char="•"/>
            </a:pPr>
            <a:r>
              <a:rPr lang="en-US" sz="1600" dirty="0">
                <a:latin typeface="+mn-lt"/>
              </a:rPr>
              <a:t> Product </a:t>
            </a:r>
            <a:r>
              <a:rPr lang="en-US" sz="1600" dirty="0" smtClean="0">
                <a:latin typeface="+mn-lt"/>
              </a:rPr>
              <a:t>“iPhone”</a:t>
            </a:r>
            <a:endParaRPr lang="en-US" sz="1600" dirty="0">
              <a:latin typeface="+mn-lt"/>
            </a:endParaRPr>
          </a:p>
          <a:p>
            <a:pPr eaLnBrk="1" hangingPunct="1">
              <a:lnSpc>
                <a:spcPct val="120000"/>
              </a:lnSpc>
              <a:buFont typeface="Arial" pitchFamily="34" charset="0"/>
              <a:buChar char="•"/>
            </a:pPr>
            <a:r>
              <a:rPr lang="en-US" sz="1600" dirty="0">
                <a:latin typeface="+mn-lt"/>
              </a:rPr>
              <a:t> Software </a:t>
            </a:r>
            <a:r>
              <a:rPr lang="en-US" sz="1600" dirty="0" smtClean="0">
                <a:latin typeface="+mn-lt"/>
              </a:rPr>
              <a:t>“iOS", “Safari”</a:t>
            </a:r>
            <a:endParaRPr lang="en-US" sz="1600" dirty="0">
              <a:latin typeface="+mn-lt"/>
            </a:endParaRPr>
          </a:p>
          <a:p>
            <a:pPr eaLnBrk="1" hangingPunct="1">
              <a:lnSpc>
                <a:spcPct val="120000"/>
              </a:lnSpc>
              <a:buFontTx/>
              <a:buChar char="•"/>
            </a:pPr>
            <a:endParaRPr lang="en-US" sz="1600" dirty="0">
              <a:solidFill>
                <a:schemeClr val="accent1"/>
              </a:solidFill>
              <a:latin typeface="+mn-lt"/>
            </a:endParaRPr>
          </a:p>
          <a:p>
            <a:pPr eaLnBrk="1" hangingPunct="1">
              <a:lnSpc>
                <a:spcPct val="120000"/>
              </a:lnSpc>
            </a:pPr>
            <a:r>
              <a:rPr lang="en-US" sz="1600" dirty="0">
                <a:solidFill>
                  <a:schemeClr val="accent1"/>
                </a:solidFill>
                <a:latin typeface="+mn-lt"/>
              </a:rPr>
              <a:t>Patents:</a:t>
            </a:r>
          </a:p>
          <a:p>
            <a:pPr eaLnBrk="1" hangingPunct="1">
              <a:lnSpc>
                <a:spcPct val="120000"/>
              </a:lnSpc>
              <a:buFontTx/>
              <a:buChar char="•"/>
            </a:pPr>
            <a:r>
              <a:rPr lang="en-US" sz="1600" dirty="0" smtClean="0">
                <a:latin typeface="+mn-lt"/>
              </a:rPr>
              <a:t> Semiconductor </a:t>
            </a:r>
            <a:r>
              <a:rPr lang="en-US" sz="1600" dirty="0">
                <a:latin typeface="+mn-lt"/>
              </a:rPr>
              <a:t>circuits</a:t>
            </a:r>
          </a:p>
          <a:p>
            <a:pPr eaLnBrk="1" hangingPunct="1">
              <a:lnSpc>
                <a:spcPct val="120000"/>
              </a:lnSpc>
              <a:buFontTx/>
              <a:buChar char="•"/>
            </a:pPr>
            <a:r>
              <a:rPr lang="en-US" sz="1600" dirty="0">
                <a:latin typeface="+mn-lt"/>
              </a:rPr>
              <a:t> </a:t>
            </a:r>
            <a:r>
              <a:rPr lang="en-US" sz="1600" dirty="0" smtClean="0">
                <a:latin typeface="+mn-lt"/>
              </a:rPr>
              <a:t>Touch Screen</a:t>
            </a:r>
            <a:endParaRPr lang="en-US" sz="1600" dirty="0">
              <a:latin typeface="+mn-lt"/>
            </a:endParaRPr>
          </a:p>
          <a:p>
            <a:pPr eaLnBrk="1" hangingPunct="1">
              <a:lnSpc>
                <a:spcPct val="120000"/>
              </a:lnSpc>
              <a:buFontTx/>
              <a:buChar char="•"/>
            </a:pPr>
            <a:r>
              <a:rPr lang="en-US" sz="1600" dirty="0">
                <a:latin typeface="+mn-lt"/>
              </a:rPr>
              <a:t> </a:t>
            </a:r>
            <a:r>
              <a:rPr lang="en-US" sz="1600" dirty="0" smtClean="0">
                <a:latin typeface="+mn-lt"/>
              </a:rPr>
              <a:t>Battery/Power Control</a:t>
            </a:r>
          </a:p>
          <a:p>
            <a:pPr eaLnBrk="1" hangingPunct="1">
              <a:lnSpc>
                <a:spcPct val="120000"/>
              </a:lnSpc>
              <a:buFontTx/>
              <a:buChar char="•"/>
            </a:pPr>
            <a:r>
              <a:rPr lang="en-US" sz="1600" dirty="0" smtClean="0">
                <a:latin typeface="+mn-lt"/>
              </a:rPr>
              <a:t> Antenna</a:t>
            </a:r>
          </a:p>
          <a:p>
            <a:pPr eaLnBrk="1" hangingPunct="1">
              <a:lnSpc>
                <a:spcPct val="120000"/>
              </a:lnSpc>
              <a:buFontTx/>
              <a:buChar char="•"/>
            </a:pPr>
            <a:r>
              <a:rPr lang="en-US" sz="1600" dirty="0" smtClean="0">
                <a:latin typeface="+mn-lt"/>
              </a:rPr>
              <a:t> Speaker</a:t>
            </a:r>
          </a:p>
          <a:p>
            <a:pPr eaLnBrk="1" hangingPunct="1">
              <a:lnSpc>
                <a:spcPct val="120000"/>
              </a:lnSpc>
              <a:buFontTx/>
              <a:buChar char="•"/>
            </a:pPr>
            <a:r>
              <a:rPr lang="en-US" sz="1600" dirty="0" smtClean="0">
                <a:latin typeface="+mn-lt"/>
              </a:rPr>
              <a:t> Device Housing</a:t>
            </a:r>
            <a:endParaRPr lang="en-US" sz="1600" dirty="0">
              <a:latin typeface="+mn-lt"/>
            </a:endParaRPr>
          </a:p>
        </p:txBody>
      </p:sp>
      <p:sp>
        <p:nvSpPr>
          <p:cNvPr id="7" name="Textfeld 13"/>
          <p:cNvSpPr txBox="1">
            <a:spLocks noChangeArrowheads="1"/>
          </p:cNvSpPr>
          <p:nvPr/>
        </p:nvSpPr>
        <p:spPr bwMode="auto">
          <a:xfrm>
            <a:off x="2775098" y="1169017"/>
            <a:ext cx="3657600"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nSpc>
                <a:spcPct val="120000"/>
              </a:lnSpc>
            </a:pPr>
            <a:r>
              <a:rPr lang="en-US" sz="1600" dirty="0">
                <a:solidFill>
                  <a:schemeClr val="accent1"/>
                </a:solidFill>
                <a:latin typeface="+mn-lt"/>
              </a:rPr>
              <a:t>Copyrights:</a:t>
            </a:r>
          </a:p>
          <a:p>
            <a:pPr>
              <a:lnSpc>
                <a:spcPct val="120000"/>
              </a:lnSpc>
              <a:buFontTx/>
              <a:buChar char="•"/>
            </a:pPr>
            <a:r>
              <a:rPr lang="en-US" sz="1600" dirty="0">
                <a:latin typeface="+mn-lt"/>
              </a:rPr>
              <a:t> Software code</a:t>
            </a:r>
          </a:p>
          <a:p>
            <a:pPr>
              <a:lnSpc>
                <a:spcPct val="120000"/>
              </a:lnSpc>
              <a:buFontTx/>
              <a:buChar char="•"/>
            </a:pPr>
            <a:r>
              <a:rPr lang="en-US" sz="1600" dirty="0">
                <a:latin typeface="+mn-lt"/>
              </a:rPr>
              <a:t> Instruction manual</a:t>
            </a:r>
          </a:p>
          <a:p>
            <a:pPr>
              <a:lnSpc>
                <a:spcPct val="120000"/>
              </a:lnSpc>
              <a:buFontTx/>
              <a:buChar char="•"/>
            </a:pPr>
            <a:r>
              <a:rPr lang="en-US" sz="1600" dirty="0">
                <a:latin typeface="+mn-lt"/>
              </a:rPr>
              <a:t> Ringtone</a:t>
            </a:r>
          </a:p>
          <a:p>
            <a:pPr eaLnBrk="1" hangingPunct="1">
              <a:lnSpc>
                <a:spcPct val="120000"/>
              </a:lnSpc>
            </a:pPr>
            <a:endParaRPr lang="en-US" sz="1600" dirty="0" smtClean="0">
              <a:solidFill>
                <a:schemeClr val="accent1"/>
              </a:solidFill>
              <a:latin typeface="+mn-lt"/>
            </a:endParaRPr>
          </a:p>
          <a:p>
            <a:pPr eaLnBrk="1" hangingPunct="1">
              <a:lnSpc>
                <a:spcPct val="120000"/>
              </a:lnSpc>
            </a:pPr>
            <a:r>
              <a:rPr lang="en-US" sz="1600" dirty="0" smtClean="0">
                <a:solidFill>
                  <a:schemeClr val="accent1"/>
                </a:solidFill>
                <a:latin typeface="+mn-lt"/>
              </a:rPr>
              <a:t>Trade </a:t>
            </a:r>
            <a:r>
              <a:rPr lang="en-US" sz="1600" dirty="0">
                <a:solidFill>
                  <a:schemeClr val="accent1"/>
                </a:solidFill>
                <a:latin typeface="+mn-lt"/>
              </a:rPr>
              <a:t>secrets</a:t>
            </a:r>
            <a:r>
              <a:rPr lang="en-US" sz="1600" dirty="0" smtClean="0">
                <a:solidFill>
                  <a:schemeClr val="accent1"/>
                </a:solidFill>
                <a:latin typeface="+mn-lt"/>
              </a:rPr>
              <a:t>:</a:t>
            </a:r>
          </a:p>
          <a:p>
            <a:pPr marL="285750" indent="-285750" eaLnBrk="1" hangingPunct="1">
              <a:lnSpc>
                <a:spcPct val="120000"/>
              </a:lnSpc>
              <a:buFont typeface="Arial"/>
              <a:buChar char="•"/>
            </a:pPr>
            <a:r>
              <a:rPr lang="en-US" sz="1600" dirty="0" smtClean="0">
                <a:latin typeface="+mn-lt"/>
              </a:rPr>
              <a:t>???</a:t>
            </a:r>
            <a:endParaRPr lang="en-US" sz="1600" dirty="0">
              <a:latin typeface="+mn-lt"/>
            </a:endParaRPr>
          </a:p>
          <a:p>
            <a:pPr eaLnBrk="1" hangingPunct="1">
              <a:lnSpc>
                <a:spcPct val="120000"/>
              </a:lnSpc>
            </a:pPr>
            <a:endParaRPr lang="en-US" sz="1600" dirty="0">
              <a:solidFill>
                <a:schemeClr val="accent1"/>
              </a:solidFill>
              <a:latin typeface="+mn-lt"/>
            </a:endParaRPr>
          </a:p>
          <a:p>
            <a:pPr eaLnBrk="1" hangingPunct="1">
              <a:lnSpc>
                <a:spcPct val="120000"/>
              </a:lnSpc>
            </a:pPr>
            <a:r>
              <a:rPr lang="en-US" sz="1600" dirty="0">
                <a:solidFill>
                  <a:schemeClr val="accent1"/>
                </a:solidFill>
                <a:latin typeface="+mn-lt"/>
              </a:rPr>
              <a:t>Designs (some of them </a:t>
            </a:r>
            <a:r>
              <a:rPr lang="en-US" sz="1600" dirty="0" smtClean="0">
                <a:solidFill>
                  <a:schemeClr val="accent1"/>
                </a:solidFill>
                <a:latin typeface="+mn-lt"/>
              </a:rPr>
              <a:t>patented):</a:t>
            </a:r>
            <a:endParaRPr lang="en-US" sz="1600" dirty="0">
              <a:solidFill>
                <a:schemeClr val="accent1"/>
              </a:solidFill>
              <a:latin typeface="+mn-lt"/>
            </a:endParaRPr>
          </a:p>
          <a:p>
            <a:pPr eaLnBrk="1" hangingPunct="1">
              <a:lnSpc>
                <a:spcPct val="120000"/>
              </a:lnSpc>
              <a:buFont typeface="Arial" pitchFamily="34" charset="0"/>
              <a:buChar char="•"/>
            </a:pPr>
            <a:r>
              <a:rPr lang="en-US" sz="1600" dirty="0">
                <a:latin typeface="+mn-lt"/>
              </a:rPr>
              <a:t> Form of overall phone</a:t>
            </a:r>
          </a:p>
          <a:p>
            <a:pPr eaLnBrk="1" hangingPunct="1">
              <a:lnSpc>
                <a:spcPct val="120000"/>
              </a:lnSpc>
              <a:buFont typeface="Arial" pitchFamily="34" charset="0"/>
              <a:buChar char="•"/>
            </a:pPr>
            <a:r>
              <a:rPr lang="en-US" sz="1600" dirty="0">
                <a:latin typeface="+mn-lt"/>
              </a:rPr>
              <a:t> </a:t>
            </a:r>
            <a:r>
              <a:rPr lang="en-US" sz="1600" dirty="0" smtClean="0">
                <a:latin typeface="+mn-lt"/>
              </a:rPr>
              <a:t>Placement of button &amp; speaker</a:t>
            </a:r>
            <a:endParaRPr lang="en-US" sz="1600" dirty="0">
              <a:latin typeface="+mn-lt"/>
            </a:endParaRPr>
          </a:p>
          <a:p>
            <a:pPr eaLnBrk="1" hangingPunct="1">
              <a:lnSpc>
                <a:spcPct val="120000"/>
              </a:lnSpc>
              <a:buFont typeface="Arial" pitchFamily="34" charset="0"/>
              <a:buChar char="•"/>
            </a:pPr>
            <a:r>
              <a:rPr lang="en-US" sz="1600" dirty="0">
                <a:latin typeface="+mn-lt"/>
              </a:rPr>
              <a:t> </a:t>
            </a:r>
            <a:r>
              <a:rPr lang="en-US" sz="1600" dirty="0" smtClean="0">
                <a:latin typeface="+mn-lt"/>
              </a:rPr>
              <a:t>Color pattern of trim</a:t>
            </a:r>
            <a:endParaRPr lang="en-US" sz="1600" dirty="0">
              <a:latin typeface="+mn-lt"/>
            </a:endParaRPr>
          </a:p>
          <a:p>
            <a:pPr eaLnBrk="1" hangingPunct="1">
              <a:lnSpc>
                <a:spcPct val="120000"/>
              </a:lnSpc>
              <a:buFont typeface="Arial" pitchFamily="34" charset="0"/>
              <a:buChar char="•"/>
            </a:pPr>
            <a:r>
              <a:rPr lang="en-US" sz="1600" dirty="0">
                <a:latin typeface="+mn-lt"/>
              </a:rPr>
              <a:t> </a:t>
            </a:r>
            <a:r>
              <a:rPr lang="en-US" sz="1600" dirty="0" smtClean="0">
                <a:latin typeface="+mn-lt"/>
              </a:rPr>
              <a:t>Surface finish</a:t>
            </a:r>
            <a:endParaRPr lang="en-US" sz="1600" dirty="0">
              <a:latin typeface="+mn-lt"/>
            </a:endParaRPr>
          </a:p>
        </p:txBody>
      </p:sp>
      <p:sp>
        <p:nvSpPr>
          <p:cNvPr id="9" name="Textfeld 9"/>
          <p:cNvSpPr txBox="1">
            <a:spLocks noChangeArrowheads="1"/>
          </p:cNvSpPr>
          <p:nvPr/>
        </p:nvSpPr>
        <p:spPr bwMode="auto">
          <a:xfrm>
            <a:off x="8000797" y="4099464"/>
            <a:ext cx="59663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1" hangingPunct="1">
              <a:buFont typeface="Arial" pitchFamily="34" charset="0"/>
              <a:buNone/>
            </a:pPr>
            <a:r>
              <a:rPr lang="en-US" sz="900" dirty="0"/>
              <a:t>© </a:t>
            </a:r>
            <a:r>
              <a:rPr lang="en-US" sz="900" dirty="0" smtClean="0"/>
              <a:t>Apple</a:t>
            </a:r>
            <a:endParaRPr lang="en-US" sz="9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47751">
            <a:off x="5952865" y="1231870"/>
            <a:ext cx="2842980" cy="2825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457200" y="309580"/>
            <a:ext cx="8229600" cy="914400"/>
          </a:xfrm>
        </p:spPr>
        <p:txBody>
          <a:bodyPr>
            <a:noAutofit/>
          </a:bodyPr>
          <a:lstStyle/>
          <a:p>
            <a:pPr algn="l"/>
            <a:r>
              <a:rPr lang="en-US" sz="4000" dirty="0" smtClean="0"/>
              <a:t>Overview of IP: A Mobile Phone</a:t>
            </a:r>
            <a:endParaRPr lang="en-US" sz="4000" dirty="0"/>
          </a:p>
        </p:txBody>
      </p:sp>
    </p:spTree>
    <p:extLst>
      <p:ext uri="{BB962C8B-B14F-4D97-AF65-F5344CB8AC3E}">
        <p14:creationId xmlns:p14="http://schemas.microsoft.com/office/powerpoint/2010/main" val="1383800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500"/>
                                        <p:tgtEl>
                                          <p:spTgt spid="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500"/>
                                        <p:tgtEl>
                                          <p:spTgt spid="6">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500"/>
                                        <p:tgtEl>
                                          <p:spTgt spid="6">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fade">
                                      <p:cBhvr>
                                        <p:cTn id="34" dur="500"/>
                                        <p:tgtEl>
                                          <p:spTgt spid="6">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fade">
                                      <p:cBhvr>
                                        <p:cTn id="37" dur="500"/>
                                        <p:tgtEl>
                                          <p:spTgt spid="6">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10" end="10"/>
                                            </p:txEl>
                                          </p:spTgt>
                                        </p:tgtEl>
                                        <p:attrNameLst>
                                          <p:attrName>style.visibility</p:attrName>
                                        </p:attrNameLst>
                                      </p:cBhvr>
                                      <p:to>
                                        <p:strVal val="visible"/>
                                      </p:to>
                                    </p:set>
                                    <p:animEffect transition="in" filter="fade">
                                      <p:cBhvr>
                                        <p:cTn id="40" dur="500"/>
                                        <p:tgtEl>
                                          <p:spTgt spid="6">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Effect transition="in" filter="fade">
                                      <p:cBhvr>
                                        <p:cTn id="43" dur="500"/>
                                        <p:tgtEl>
                                          <p:spTgt spid="6">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fade">
                                      <p:cBhvr>
                                        <p:cTn id="48" dur="500"/>
                                        <p:tgtEl>
                                          <p:spTgt spid="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fade">
                                      <p:cBhvr>
                                        <p:cTn id="53" dur="500"/>
                                        <p:tgtEl>
                                          <p:spTgt spid="7">
                                            <p:txEl>
                                              <p:pRg st="1" end="1"/>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
                                            <p:txEl>
                                              <p:pRg st="2" end="2"/>
                                            </p:txEl>
                                          </p:spTgt>
                                        </p:tgtEl>
                                        <p:attrNameLst>
                                          <p:attrName>style.visibility</p:attrName>
                                        </p:attrNameLst>
                                      </p:cBhvr>
                                      <p:to>
                                        <p:strVal val="visible"/>
                                      </p:to>
                                    </p:set>
                                    <p:animEffect transition="in" filter="fade">
                                      <p:cBhvr>
                                        <p:cTn id="56" dur="500"/>
                                        <p:tgtEl>
                                          <p:spTgt spid="7">
                                            <p:txEl>
                                              <p:pRg st="2" end="2"/>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animEffect transition="in" filter="fade">
                                      <p:cBhvr>
                                        <p:cTn id="59" dur="500"/>
                                        <p:tgtEl>
                                          <p:spTgt spid="7">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7">
                                            <p:txEl>
                                              <p:pRg st="5" end="5"/>
                                            </p:txEl>
                                          </p:spTgt>
                                        </p:tgtEl>
                                        <p:attrNameLst>
                                          <p:attrName>style.visibility</p:attrName>
                                        </p:attrNameLst>
                                      </p:cBhvr>
                                      <p:to>
                                        <p:strVal val="visible"/>
                                      </p:to>
                                    </p:set>
                                    <p:animEffect transition="in" filter="fade">
                                      <p:cBhvr>
                                        <p:cTn id="64" dur="500"/>
                                        <p:tgtEl>
                                          <p:spTgt spid="7">
                                            <p:txEl>
                                              <p:pRg st="5" end="5"/>
                                            </p:txEl>
                                          </p:spTgt>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7">
                                            <p:txEl>
                                              <p:pRg st="6" end="6"/>
                                            </p:txEl>
                                          </p:spTgt>
                                        </p:tgtEl>
                                        <p:attrNameLst>
                                          <p:attrName>style.visibility</p:attrName>
                                        </p:attrNameLst>
                                      </p:cBhvr>
                                      <p:to>
                                        <p:strVal val="visible"/>
                                      </p:to>
                                    </p:set>
                                    <p:animEffect transition="in" filter="fade">
                                      <p:cBhvr>
                                        <p:cTn id="68" dur="500"/>
                                        <p:tgtEl>
                                          <p:spTgt spid="7">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
                                            <p:txEl>
                                              <p:pRg st="8" end="8"/>
                                            </p:txEl>
                                          </p:spTgt>
                                        </p:tgtEl>
                                        <p:attrNameLst>
                                          <p:attrName>style.visibility</p:attrName>
                                        </p:attrNameLst>
                                      </p:cBhvr>
                                      <p:to>
                                        <p:strVal val="visible"/>
                                      </p:to>
                                    </p:set>
                                    <p:animEffect transition="in" filter="fade">
                                      <p:cBhvr>
                                        <p:cTn id="73" dur="500"/>
                                        <p:tgtEl>
                                          <p:spTgt spid="7">
                                            <p:txEl>
                                              <p:pRg st="8" end="8"/>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
                                            <p:txEl>
                                              <p:pRg st="9" end="9"/>
                                            </p:txEl>
                                          </p:spTgt>
                                        </p:tgtEl>
                                        <p:attrNameLst>
                                          <p:attrName>style.visibility</p:attrName>
                                        </p:attrNameLst>
                                      </p:cBhvr>
                                      <p:to>
                                        <p:strVal val="visible"/>
                                      </p:to>
                                    </p:set>
                                    <p:animEffect transition="in" filter="fade">
                                      <p:cBhvr>
                                        <p:cTn id="78" dur="500"/>
                                        <p:tgtEl>
                                          <p:spTgt spid="7">
                                            <p:txEl>
                                              <p:pRg st="9" end="9"/>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
                                            <p:txEl>
                                              <p:pRg st="10" end="10"/>
                                            </p:txEl>
                                          </p:spTgt>
                                        </p:tgtEl>
                                        <p:attrNameLst>
                                          <p:attrName>style.visibility</p:attrName>
                                        </p:attrNameLst>
                                      </p:cBhvr>
                                      <p:to>
                                        <p:strVal val="visible"/>
                                      </p:to>
                                    </p:set>
                                    <p:animEffect transition="in" filter="fade">
                                      <p:cBhvr>
                                        <p:cTn id="81" dur="500"/>
                                        <p:tgtEl>
                                          <p:spTgt spid="7">
                                            <p:txEl>
                                              <p:pRg st="10" end="10"/>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
                                            <p:txEl>
                                              <p:pRg st="11" end="11"/>
                                            </p:txEl>
                                          </p:spTgt>
                                        </p:tgtEl>
                                        <p:attrNameLst>
                                          <p:attrName>style.visibility</p:attrName>
                                        </p:attrNameLst>
                                      </p:cBhvr>
                                      <p:to>
                                        <p:strVal val="visible"/>
                                      </p:to>
                                    </p:set>
                                    <p:animEffect transition="in" filter="fade">
                                      <p:cBhvr>
                                        <p:cTn id="84" dur="500"/>
                                        <p:tgtEl>
                                          <p:spTgt spid="7">
                                            <p:txEl>
                                              <p:pRg st="11" end="11"/>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
                                            <p:txEl>
                                              <p:pRg st="12" end="12"/>
                                            </p:txEl>
                                          </p:spTgt>
                                        </p:tgtEl>
                                        <p:attrNameLst>
                                          <p:attrName>style.visibility</p:attrName>
                                        </p:attrNameLst>
                                      </p:cBhvr>
                                      <p:to>
                                        <p:strVal val="visible"/>
                                      </p:to>
                                    </p:set>
                                    <p:animEffect transition="in" filter="fade">
                                      <p:cBhvr>
                                        <p:cTn id="8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clark2\AppData\Local\Microsoft\Windows\Temporary Internet Files\Content.IE5\0QGFO4JA\6366242033_c0e305d357_z[1].jpg"/>
          <p:cNvPicPr>
            <a:picLocks noChangeAspect="1" noChangeArrowheads="1"/>
          </p:cNvPicPr>
          <p:nvPr/>
        </p:nvPicPr>
        <p:blipFill>
          <a:blip r:embed="rId3">
            <a:extLst>
              <a:ext uri="{BEBA8EAE-BF5A-486C-A8C5-ECC9F3942E4B}">
                <a14:imgProps xmlns:a14="http://schemas.microsoft.com/office/drawing/2010/main">
                  <a14:imgLayer r:embed="rId4">
                    <a14:imgEffect>
                      <a14:saturation sat="16000"/>
                    </a14:imgEffect>
                    <a14:imgEffect>
                      <a14:brightnessContrast contrast="-2000"/>
                    </a14:imgEffect>
                  </a14:imgLayer>
                </a14:imgProps>
              </a:ext>
              <a:ext uri="{28A0092B-C50C-407E-A947-70E740481C1C}">
                <a14:useLocalDpi xmlns:a14="http://schemas.microsoft.com/office/drawing/2010/main" val="0"/>
              </a:ext>
            </a:extLst>
          </a:blip>
          <a:srcRect/>
          <a:stretch>
            <a:fillRect/>
          </a:stretch>
        </p:blipFill>
        <p:spPr bwMode="auto">
          <a:xfrm>
            <a:off x="5738036" y="1800299"/>
            <a:ext cx="3342169" cy="1949598"/>
          </a:xfrm>
          <a:prstGeom prst="rect">
            <a:avLst/>
          </a:prstGeom>
          <a:noFill/>
          <a:extLst>
            <a:ext uri="{909E8E84-426E-40DD-AFC4-6F175D3DCCD1}">
              <a14:hiddenFill xmlns:a14="http://schemas.microsoft.com/office/drawing/2010/main">
                <a:solidFill>
                  <a:srgbClr val="FFFFFF"/>
                </a:solidFill>
              </a14:hiddenFill>
            </a:ext>
          </a:extLst>
        </p:spPr>
      </p:pic>
      <p:sp>
        <p:nvSpPr>
          <p:cNvPr id="19458" name="Title 1"/>
          <p:cNvSpPr>
            <a:spLocks noGrp="1"/>
          </p:cNvSpPr>
          <p:nvPr>
            <p:ph type="title"/>
          </p:nvPr>
        </p:nvSpPr>
        <p:spPr>
          <a:xfrm>
            <a:off x="457200" y="163290"/>
            <a:ext cx="8229600" cy="1179282"/>
          </a:xfrm>
        </p:spPr>
        <p:txBody>
          <a:bodyPr>
            <a:normAutofit/>
          </a:bodyPr>
          <a:lstStyle/>
          <a:p>
            <a:pPr algn="l"/>
            <a:r>
              <a:rPr lang="en-US" sz="4000" dirty="0" smtClean="0"/>
              <a:t>Overview of IP: What is a Patent?</a:t>
            </a:r>
          </a:p>
        </p:txBody>
      </p:sp>
      <p:sp>
        <p:nvSpPr>
          <p:cNvPr id="19459" name="Content Placeholder 2"/>
          <p:cNvSpPr>
            <a:spLocks noGrp="1"/>
          </p:cNvSpPr>
          <p:nvPr>
            <p:ph idx="1"/>
          </p:nvPr>
        </p:nvSpPr>
        <p:spPr>
          <a:xfrm>
            <a:off x="838200" y="1169581"/>
            <a:ext cx="7772400" cy="3973927"/>
          </a:xfrm>
        </p:spPr>
        <p:txBody>
          <a:bodyPr>
            <a:normAutofit fontScale="92500" lnSpcReduction="20000"/>
          </a:bodyPr>
          <a:lstStyle/>
          <a:p>
            <a:r>
              <a:rPr lang="en-US" dirty="0" smtClean="0"/>
              <a:t>A Property Right</a:t>
            </a:r>
          </a:p>
          <a:p>
            <a:pPr lvl="1"/>
            <a:r>
              <a:rPr lang="en-US" dirty="0" smtClean="0"/>
              <a:t>Right to </a:t>
            </a:r>
            <a:r>
              <a:rPr lang="en-US" b="1" i="1" u="sng" dirty="0" smtClean="0"/>
              <a:t>exclude others</a:t>
            </a:r>
            <a:r>
              <a:rPr lang="en-US" dirty="0" smtClean="0"/>
              <a:t> from making, using, selling, offering for sale or importing the claimed invention</a:t>
            </a:r>
          </a:p>
          <a:p>
            <a:pPr lvl="1"/>
            <a:r>
              <a:rPr lang="en-US" dirty="0" smtClean="0"/>
              <a:t>Limited term</a:t>
            </a:r>
          </a:p>
          <a:p>
            <a:pPr lvl="1"/>
            <a:r>
              <a:rPr lang="en-US" dirty="0" smtClean="0"/>
              <a:t>Territorial: protection only in territory that granted patent; </a:t>
            </a:r>
            <a:r>
              <a:rPr lang="en-US" b="1" dirty="0" smtClean="0"/>
              <a:t>NO world-wide patent</a:t>
            </a:r>
          </a:p>
          <a:p>
            <a:r>
              <a:rPr lang="en-US" dirty="0" smtClean="0"/>
              <a:t>Government grants the property right in exchange for the disclosure of the invention</a:t>
            </a:r>
          </a:p>
        </p:txBody>
      </p:sp>
    </p:spTree>
    <p:extLst>
      <p:ext uri="{BB962C8B-B14F-4D97-AF65-F5344CB8AC3E}">
        <p14:creationId xmlns:p14="http://schemas.microsoft.com/office/powerpoint/2010/main" val="1658341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750" fill="hold"/>
                                        <p:tgtEl>
                                          <p:spTgt spid="2050"/>
                                        </p:tgtEl>
                                        <p:attrNameLst>
                                          <p:attrName>ppt_x</p:attrName>
                                        </p:attrNameLst>
                                      </p:cBhvr>
                                      <p:tavLst>
                                        <p:tav tm="0">
                                          <p:val>
                                            <p:strVal val="#ppt_x"/>
                                          </p:val>
                                        </p:tav>
                                        <p:tav tm="100000">
                                          <p:val>
                                            <p:strVal val="#ppt_x"/>
                                          </p:val>
                                        </p:tav>
                                      </p:tavLst>
                                    </p:anim>
                                    <p:anim calcmode="lin" valueType="num">
                                      <p:cBhvr additive="base">
                                        <p:cTn id="8" dur="75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229600" cy="914400"/>
          </a:xfrm>
        </p:spPr>
        <p:txBody>
          <a:bodyPr>
            <a:normAutofit/>
          </a:bodyPr>
          <a:lstStyle/>
          <a:p>
            <a:pPr algn="l"/>
            <a:r>
              <a:rPr lang="en-US" sz="4000" dirty="0" smtClean="0"/>
              <a:t>The Role of the Patent System</a:t>
            </a:r>
            <a:endParaRPr lang="en-US" sz="4000" dirty="0"/>
          </a:p>
        </p:txBody>
      </p:sp>
      <p:graphicFrame>
        <p:nvGraphicFramePr>
          <p:cNvPr id="6" name="Diagram 5"/>
          <p:cNvGraphicFramePr/>
          <p:nvPr>
            <p:extLst>
              <p:ext uri="{D42A27DB-BD31-4B8C-83A1-F6EECF244321}">
                <p14:modId xmlns:p14="http://schemas.microsoft.com/office/powerpoint/2010/main" val="2224285431"/>
              </p:ext>
            </p:extLst>
          </p:nvPr>
        </p:nvGraphicFramePr>
        <p:xfrm>
          <a:off x="1524000" y="1502128"/>
          <a:ext cx="61722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9442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clark2\AppData\Local\Microsoft\Windows\Temporary Internet Files\Content.IE5\0QGFO4JA\not-allowe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401" y="752819"/>
            <a:ext cx="1802868" cy="2079433"/>
          </a:xfrm>
          <a:prstGeom prst="rect">
            <a:avLst/>
          </a:prstGeom>
          <a:noFill/>
          <a:extLst>
            <a:ext uri="{909E8E84-426E-40DD-AFC4-6F175D3DCCD1}">
              <a14:hiddenFill xmlns:a14="http://schemas.microsoft.com/office/drawing/2010/main">
                <a:solidFill>
                  <a:srgbClr val="FFFFFF"/>
                </a:solidFill>
              </a14:hiddenFill>
            </a:ext>
          </a:extLst>
        </p:spPr>
      </p:pic>
      <p:sp>
        <p:nvSpPr>
          <p:cNvPr id="19458" name="Title 1"/>
          <p:cNvSpPr>
            <a:spLocks noGrp="1"/>
          </p:cNvSpPr>
          <p:nvPr>
            <p:ph type="title"/>
          </p:nvPr>
        </p:nvSpPr>
        <p:spPr>
          <a:xfrm>
            <a:off x="457200" y="310896"/>
            <a:ext cx="8229600" cy="914400"/>
          </a:xfrm>
        </p:spPr>
        <p:txBody>
          <a:bodyPr>
            <a:normAutofit/>
          </a:bodyPr>
          <a:lstStyle/>
          <a:p>
            <a:pPr algn="l"/>
            <a:r>
              <a:rPr lang="en-US" sz="4000" dirty="0" smtClean="0"/>
              <a:t>What is a Patent?</a:t>
            </a:r>
          </a:p>
        </p:txBody>
      </p:sp>
      <p:sp>
        <p:nvSpPr>
          <p:cNvPr id="19459" name="Content Placeholder 2"/>
          <p:cNvSpPr>
            <a:spLocks noGrp="1"/>
          </p:cNvSpPr>
          <p:nvPr>
            <p:ph idx="1"/>
          </p:nvPr>
        </p:nvSpPr>
        <p:spPr>
          <a:xfrm>
            <a:off x="457200" y="1188720"/>
            <a:ext cx="7772400" cy="3444949"/>
          </a:xfrm>
        </p:spPr>
        <p:txBody>
          <a:bodyPr>
            <a:normAutofit/>
          </a:bodyPr>
          <a:lstStyle/>
          <a:p>
            <a:r>
              <a:rPr lang="en-US" dirty="0" smtClean="0"/>
              <a:t>A Property Right</a:t>
            </a:r>
          </a:p>
          <a:p>
            <a:pPr lvl="1"/>
            <a:r>
              <a:rPr lang="en-US" dirty="0" smtClean="0"/>
              <a:t>Right to </a:t>
            </a:r>
            <a:r>
              <a:rPr lang="en-US" b="1" i="1" u="sng" dirty="0" smtClean="0"/>
              <a:t>exclude others</a:t>
            </a:r>
            <a:r>
              <a:rPr lang="en-US" dirty="0" smtClean="0"/>
              <a:t> from making, using, selling, offering for sale or importing the claimed invention</a:t>
            </a:r>
          </a:p>
          <a:p>
            <a:pPr lvl="1"/>
            <a:r>
              <a:rPr lang="en-US" dirty="0" smtClean="0"/>
              <a:t>Limited term</a:t>
            </a:r>
          </a:p>
          <a:p>
            <a:pPr lvl="1"/>
            <a:r>
              <a:rPr lang="en-US" dirty="0" smtClean="0"/>
              <a:t>Territorial: protection only in territory that granted patent; </a:t>
            </a:r>
            <a:r>
              <a:rPr lang="en-US" b="1" dirty="0" smtClean="0"/>
              <a:t>NO world-wide patent</a:t>
            </a:r>
          </a:p>
        </p:txBody>
      </p:sp>
      <p:pic>
        <p:nvPicPr>
          <p:cNvPr id="2051" name="Picture 3" descr="C:\Users\jclark2\AppData\Local\Microsoft\Windows\Temporary Internet Files\Content.IE5\4QJN6DKP\map_solution[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2860" y="4420880"/>
            <a:ext cx="233172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178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10896"/>
            <a:ext cx="8229600" cy="914400"/>
          </a:xfrm>
        </p:spPr>
        <p:txBody>
          <a:bodyPr>
            <a:normAutofit/>
          </a:bodyPr>
          <a:lstStyle/>
          <a:p>
            <a:pPr algn="l"/>
            <a:r>
              <a:rPr lang="en-US" sz="4000" dirty="0" smtClean="0"/>
              <a:t>Why get a Patent?</a:t>
            </a:r>
          </a:p>
        </p:txBody>
      </p:sp>
      <p:sp>
        <p:nvSpPr>
          <p:cNvPr id="20483" name="Content Placeholder 2"/>
          <p:cNvSpPr>
            <a:spLocks noGrp="1"/>
          </p:cNvSpPr>
          <p:nvPr>
            <p:ph idx="1"/>
          </p:nvPr>
        </p:nvSpPr>
        <p:spPr>
          <a:xfrm>
            <a:off x="457200" y="1188720"/>
            <a:ext cx="8229600" cy="3919779"/>
          </a:xfrm>
        </p:spPr>
        <p:txBody>
          <a:bodyPr>
            <a:normAutofit fontScale="85000" lnSpcReduction="20000"/>
          </a:bodyPr>
          <a:lstStyle/>
          <a:p>
            <a:r>
              <a:rPr lang="en-US" sz="3000" dirty="0" smtClean="0"/>
              <a:t>A patent can:</a:t>
            </a:r>
          </a:p>
          <a:p>
            <a:pPr lvl="1"/>
            <a:r>
              <a:rPr lang="en-US" sz="2600" dirty="0" smtClean="0"/>
              <a:t>Help to gain entry into, and deter</a:t>
            </a:r>
            <a:r>
              <a:rPr lang="en-US" sz="2600" dirty="0"/>
              <a:t> </a:t>
            </a:r>
            <a:r>
              <a:rPr lang="en-US" sz="2600" dirty="0" smtClean="0"/>
              <a:t/>
            </a:r>
            <a:br>
              <a:rPr lang="en-US" sz="2600" dirty="0" smtClean="0"/>
            </a:br>
            <a:r>
              <a:rPr lang="en-US" sz="2600" dirty="0" smtClean="0"/>
              <a:t>others from entering into, a market</a:t>
            </a:r>
          </a:p>
          <a:p>
            <a:pPr lvl="1"/>
            <a:r>
              <a:rPr lang="en-US" sz="2600" dirty="0" smtClean="0"/>
              <a:t>Attract investors</a:t>
            </a:r>
          </a:p>
          <a:p>
            <a:pPr lvl="1"/>
            <a:r>
              <a:rPr lang="en-US" sz="2600" dirty="0" smtClean="0"/>
              <a:t>Be used as a marketing tool to promote unique aspects of a product </a:t>
            </a:r>
          </a:p>
          <a:p>
            <a:pPr lvl="1"/>
            <a:r>
              <a:rPr lang="en-US" sz="2600" dirty="0" smtClean="0"/>
              <a:t>Be asserted against an infringer </a:t>
            </a:r>
          </a:p>
          <a:p>
            <a:pPr lvl="1"/>
            <a:r>
              <a:rPr lang="en-US" sz="2600" dirty="0" smtClean="0"/>
              <a:t>Be used as collateral to obtain funding and increase leveraging power</a:t>
            </a:r>
          </a:p>
          <a:p>
            <a:pPr lvl="1"/>
            <a:r>
              <a:rPr lang="en-US" sz="2600" dirty="0"/>
              <a:t>C</a:t>
            </a:r>
            <a:r>
              <a:rPr lang="en-US" sz="2600" dirty="0" smtClean="0"/>
              <a:t>reate revenue – </a:t>
            </a:r>
            <a:r>
              <a:rPr lang="en-US" sz="2600" dirty="0"/>
              <a:t>s</a:t>
            </a:r>
            <a:r>
              <a:rPr lang="en-US" sz="2600" dirty="0" smtClean="0"/>
              <a:t>ell or license like other property</a:t>
            </a:r>
          </a:p>
          <a:p>
            <a:r>
              <a:rPr lang="en-US" sz="2800" b="1" dirty="0"/>
              <a:t>Patents are a form of property that can add value to a company’s </a:t>
            </a:r>
            <a:r>
              <a:rPr lang="en-US" sz="2800" b="1" dirty="0" smtClean="0"/>
              <a:t>assets	</a:t>
            </a:r>
            <a:endParaRPr lang="en-US" dirty="0" smtClean="0"/>
          </a:p>
        </p:txBody>
      </p:sp>
      <p:pic>
        <p:nvPicPr>
          <p:cNvPr id="1028" name="Picture 4" descr="http://hillaslaw.com/blog/wp-content/uploads/2013/09/patent-pending-300x300.jpg"/>
          <p:cNvPicPr>
            <a:picLocks noChangeAspect="1" noChangeArrowheads="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rot="2446906">
            <a:off x="6326290" y="527156"/>
            <a:ext cx="2419615" cy="22885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672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prstClr val="white"/>
                </a:solidFill>
              </a:rPr>
              <a:t>Overview </a:t>
            </a:r>
            <a:r>
              <a:rPr lang="en-US" sz="3600" b="1" dirty="0">
                <a:solidFill>
                  <a:prstClr val="white"/>
                </a:solidFill>
              </a:rPr>
              <a:t>of IP: Registered Trademarks</a:t>
            </a:r>
            <a:endParaRPr lang="en-US" dirty="0"/>
          </a:p>
        </p:txBody>
      </p:sp>
      <p:pic>
        <p:nvPicPr>
          <p:cNvPr id="2056" name="Picture 8" descr="C:\Users\hriviere\AppData\Local\Temp\SNAGHTML19788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669" y="-595422"/>
            <a:ext cx="4885754" cy="631042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hriviere\AppData\Local\Temp\SNAGHTML1990c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5423"/>
            <a:ext cx="4928097" cy="631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167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3743"/>
            <a:ext cx="7772400" cy="1225021"/>
          </a:xfrm>
        </p:spPr>
        <p:txBody>
          <a:bodyPr>
            <a:normAutofit fontScale="90000"/>
          </a:bodyPr>
          <a:lstStyle/>
          <a:p>
            <a:r>
              <a:rPr lang="en-US" sz="3600" b="1" dirty="0" smtClean="0"/>
              <a:t>USPTO Office of </a:t>
            </a:r>
            <a:br>
              <a:rPr lang="en-US" sz="3600" b="1" dirty="0" smtClean="0"/>
            </a:br>
            <a:r>
              <a:rPr lang="en-US" sz="3600" b="1" dirty="0" smtClean="0"/>
              <a:t>Innovation Development</a:t>
            </a:r>
            <a:br>
              <a:rPr lang="en-US" sz="3600" b="1" dirty="0" smtClean="0"/>
            </a:br>
            <a:r>
              <a:rPr lang="en-US" b="1" dirty="0" smtClean="0"/>
              <a:t/>
            </a:r>
            <a:br>
              <a:rPr lang="en-US" b="1" dirty="0" smtClean="0"/>
            </a:br>
            <a:r>
              <a:rPr lang="en-US" b="1" dirty="0" smtClean="0"/>
              <a:t>Patent Overview</a:t>
            </a:r>
            <a:endParaRPr lang="en-US" b="1" dirty="0"/>
          </a:p>
        </p:txBody>
      </p:sp>
      <p:sp>
        <p:nvSpPr>
          <p:cNvPr id="3" name="Subtitle 2"/>
          <p:cNvSpPr>
            <a:spLocks noGrp="1"/>
          </p:cNvSpPr>
          <p:nvPr>
            <p:ph type="subTitle" idx="1"/>
          </p:nvPr>
        </p:nvSpPr>
        <p:spPr>
          <a:xfrm>
            <a:off x="1371600" y="3260124"/>
            <a:ext cx="6400800" cy="1460500"/>
          </a:xfrm>
        </p:spPr>
        <p:txBody>
          <a:bodyPr>
            <a:normAutofit/>
          </a:bodyPr>
          <a:lstStyle/>
          <a:p>
            <a:r>
              <a:rPr lang="en-US" sz="2000" dirty="0" smtClean="0"/>
              <a:t>Zandra Smith </a:t>
            </a:r>
          </a:p>
          <a:p>
            <a:r>
              <a:rPr lang="en-US" sz="2000" dirty="0" smtClean="0"/>
              <a:t>Pro Se Assistance Center Coordinator</a:t>
            </a:r>
            <a:endParaRPr lang="en-US" sz="2000" dirty="0"/>
          </a:p>
        </p:txBody>
      </p:sp>
    </p:spTree>
    <p:extLst>
      <p:ext uri="{BB962C8B-B14F-4D97-AF65-F5344CB8AC3E}">
        <p14:creationId xmlns:p14="http://schemas.microsoft.com/office/powerpoint/2010/main" val="1441822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312098" cy="914400"/>
          </a:xfrm>
        </p:spPr>
        <p:txBody>
          <a:bodyPr>
            <a:noAutofit/>
          </a:bodyPr>
          <a:lstStyle/>
          <a:p>
            <a:pPr algn="l"/>
            <a:r>
              <a:rPr lang="en-US" sz="4000" dirty="0" smtClean="0"/>
              <a:t>What happens after I get my patent?</a:t>
            </a:r>
            <a:endParaRPr lang="en-US" sz="4000" dirty="0"/>
          </a:p>
        </p:txBody>
      </p:sp>
      <p:sp>
        <p:nvSpPr>
          <p:cNvPr id="3" name="Content Placeholder 2"/>
          <p:cNvSpPr>
            <a:spLocks noGrp="1"/>
          </p:cNvSpPr>
          <p:nvPr>
            <p:ph idx="1"/>
          </p:nvPr>
        </p:nvSpPr>
        <p:spPr>
          <a:xfrm>
            <a:off x="457200" y="1463040"/>
            <a:ext cx="8229600" cy="3347989"/>
          </a:xfrm>
        </p:spPr>
        <p:txBody>
          <a:bodyPr>
            <a:normAutofit lnSpcReduction="10000"/>
          </a:bodyPr>
          <a:lstStyle/>
          <a:p>
            <a:pPr>
              <a:defRPr/>
            </a:pPr>
            <a:r>
              <a:rPr lang="en-US" dirty="0" smtClean="0"/>
              <a:t>Licensing</a:t>
            </a:r>
            <a:endParaRPr lang="en-US" dirty="0"/>
          </a:p>
          <a:p>
            <a:pPr>
              <a:defRPr/>
            </a:pPr>
            <a:r>
              <a:rPr lang="en-US" dirty="0"/>
              <a:t>Enforcement</a:t>
            </a:r>
          </a:p>
          <a:p>
            <a:pPr>
              <a:defRPr/>
            </a:pPr>
            <a:r>
              <a:rPr lang="en-US" dirty="0"/>
              <a:t>More innovation and competition</a:t>
            </a:r>
          </a:p>
          <a:p>
            <a:pPr>
              <a:defRPr/>
            </a:pPr>
            <a:r>
              <a:rPr lang="en-US" dirty="0"/>
              <a:t>Administrative Trials</a:t>
            </a:r>
          </a:p>
          <a:p>
            <a:pPr>
              <a:defRPr/>
            </a:pPr>
            <a:r>
              <a:rPr lang="en-US" dirty="0"/>
              <a:t>Litigation</a:t>
            </a:r>
          </a:p>
          <a:p>
            <a:pPr>
              <a:defRPr/>
            </a:pPr>
            <a:r>
              <a:rPr lang="en-US" dirty="0"/>
              <a:t>Etc…</a:t>
            </a:r>
          </a:p>
        </p:txBody>
      </p:sp>
    </p:spTree>
    <p:extLst>
      <p:ext uri="{BB962C8B-B14F-4D97-AF65-F5344CB8AC3E}">
        <p14:creationId xmlns:p14="http://schemas.microsoft.com/office/powerpoint/2010/main" val="1474428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10896"/>
            <a:ext cx="8229600" cy="914400"/>
          </a:xfrm>
        </p:spPr>
        <p:txBody>
          <a:bodyPr>
            <a:noAutofit/>
          </a:bodyPr>
          <a:lstStyle/>
          <a:p>
            <a:pPr algn="l"/>
            <a:r>
              <a:rPr lang="en-US" altLang="en-US" sz="4000" dirty="0" smtClean="0"/>
              <a:t>Patent Examination Process Overview</a:t>
            </a:r>
          </a:p>
        </p:txBody>
      </p:sp>
      <p:sp>
        <p:nvSpPr>
          <p:cNvPr id="10249" name="TextBox 5"/>
          <p:cNvSpPr txBox="1">
            <a:spLocks noChangeArrowheads="1"/>
          </p:cNvSpPr>
          <p:nvPr/>
        </p:nvSpPr>
        <p:spPr bwMode="auto">
          <a:xfrm>
            <a:off x="2632953" y="1615729"/>
            <a:ext cx="12490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altLang="en-US" b="1" dirty="0" smtClean="0">
                <a:solidFill>
                  <a:srgbClr val="002060"/>
                </a:solidFill>
              </a:rPr>
              <a:t>USPTO</a:t>
            </a:r>
            <a:endParaRPr lang="en-US" altLang="en-US" b="1" dirty="0">
              <a:solidFill>
                <a:srgbClr val="002060"/>
              </a:solidFill>
            </a:endParaRPr>
          </a:p>
          <a:p>
            <a:pPr algn="ctr" eaLnBrk="1" fontAlgn="base" hangingPunct="1">
              <a:spcBef>
                <a:spcPct val="0"/>
              </a:spcBef>
              <a:spcAft>
                <a:spcPct val="0"/>
              </a:spcAft>
            </a:pPr>
            <a:r>
              <a:rPr lang="en-US" altLang="en-US" b="1" dirty="0">
                <a:solidFill>
                  <a:srgbClr val="002060"/>
                </a:solidFill>
              </a:rPr>
              <a:t>Pre-Exam</a:t>
            </a:r>
          </a:p>
        </p:txBody>
      </p:sp>
      <p:sp>
        <p:nvSpPr>
          <p:cNvPr id="2" name="TextBox 1"/>
          <p:cNvSpPr txBox="1"/>
          <p:nvPr/>
        </p:nvSpPr>
        <p:spPr>
          <a:xfrm>
            <a:off x="206486" y="1722058"/>
            <a:ext cx="2236510" cy="923330"/>
          </a:xfrm>
          <a:prstGeom prst="rect">
            <a:avLst/>
          </a:prstGeom>
          <a:noFill/>
        </p:spPr>
        <p:txBody>
          <a:bodyPr wrap="none" rtlCol="0">
            <a:spAutoFit/>
          </a:bodyPr>
          <a:lstStyle/>
          <a:p>
            <a:pPr algn="ctr" eaLnBrk="0" fontAlgn="base" hangingPunct="0">
              <a:spcBef>
                <a:spcPct val="0"/>
              </a:spcBef>
              <a:spcAft>
                <a:spcPct val="0"/>
              </a:spcAft>
            </a:pPr>
            <a:r>
              <a:rPr lang="en-US" b="1" dirty="0">
                <a:solidFill>
                  <a:srgbClr val="FF0000"/>
                </a:solidFill>
                <a:latin typeface="Arial" pitchFamily="34" charset="0"/>
              </a:rPr>
              <a:t>Application is </a:t>
            </a:r>
            <a:r>
              <a:rPr lang="en-US" b="1" dirty="0" smtClean="0">
                <a:solidFill>
                  <a:srgbClr val="FF0000"/>
                </a:solidFill>
                <a:latin typeface="Arial" pitchFamily="34" charset="0"/>
              </a:rPr>
              <a:t>filed</a:t>
            </a:r>
            <a:endParaRPr lang="en-US" b="1" dirty="0">
              <a:solidFill>
                <a:srgbClr val="FF0000"/>
              </a:solidFill>
              <a:latin typeface="Arial" pitchFamily="34" charset="0"/>
            </a:endParaRPr>
          </a:p>
          <a:p>
            <a:pPr algn="ctr" eaLnBrk="0" fontAlgn="base" hangingPunct="0">
              <a:spcBef>
                <a:spcPct val="0"/>
              </a:spcBef>
              <a:spcAft>
                <a:spcPct val="0"/>
              </a:spcAft>
            </a:pPr>
            <a:r>
              <a:rPr lang="en-US" b="1" dirty="0">
                <a:solidFill>
                  <a:srgbClr val="FF0000"/>
                </a:solidFill>
                <a:latin typeface="Arial" pitchFamily="34" charset="0"/>
              </a:rPr>
              <a:t>b</a:t>
            </a:r>
            <a:r>
              <a:rPr lang="en-US" b="1" dirty="0" smtClean="0">
                <a:solidFill>
                  <a:srgbClr val="FF0000"/>
                </a:solidFill>
                <a:latin typeface="Arial" pitchFamily="34" charset="0"/>
              </a:rPr>
              <a:t>y Inventor </a:t>
            </a:r>
          </a:p>
          <a:p>
            <a:pPr algn="ctr" eaLnBrk="0" fontAlgn="base" hangingPunct="0">
              <a:spcBef>
                <a:spcPct val="0"/>
              </a:spcBef>
              <a:spcAft>
                <a:spcPct val="0"/>
              </a:spcAft>
            </a:pPr>
            <a:r>
              <a:rPr lang="en-US" b="1" dirty="0" smtClean="0">
                <a:solidFill>
                  <a:srgbClr val="FF0000"/>
                </a:solidFill>
                <a:latin typeface="Arial" pitchFamily="34" charset="0"/>
              </a:rPr>
              <a:t>or Assignee</a:t>
            </a:r>
            <a:endParaRPr lang="en-US" b="1" dirty="0">
              <a:solidFill>
                <a:srgbClr val="FF0000"/>
              </a:solidFill>
              <a:latin typeface="Arial" pitchFamily="34" charset="0"/>
            </a:endParaRPr>
          </a:p>
        </p:txBody>
      </p:sp>
      <p:sp>
        <p:nvSpPr>
          <p:cNvPr id="10255" name="TextBox 12"/>
          <p:cNvSpPr txBox="1">
            <a:spLocks noChangeArrowheads="1"/>
          </p:cNvSpPr>
          <p:nvPr/>
        </p:nvSpPr>
        <p:spPr bwMode="auto">
          <a:xfrm>
            <a:off x="2079901" y="4115837"/>
            <a:ext cx="2368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altLang="en-US" b="1" dirty="0">
                <a:solidFill>
                  <a:srgbClr val="002060"/>
                </a:solidFill>
              </a:rPr>
              <a:t>Notice of Allowance</a:t>
            </a:r>
          </a:p>
        </p:txBody>
      </p:sp>
      <p:sp>
        <p:nvSpPr>
          <p:cNvPr id="11" name="TextBox 10"/>
          <p:cNvSpPr txBox="1"/>
          <p:nvPr/>
        </p:nvSpPr>
        <p:spPr>
          <a:xfrm>
            <a:off x="1683358" y="4694694"/>
            <a:ext cx="3341812" cy="461665"/>
          </a:xfrm>
          <a:prstGeom prst="rect">
            <a:avLst/>
          </a:prstGeom>
          <a:noFill/>
        </p:spPr>
        <p:txBody>
          <a:bodyPr wrap="none" rtlCol="0">
            <a:spAutoFit/>
          </a:bodyPr>
          <a:lstStyle/>
          <a:p>
            <a:pPr algn="ctr" eaLnBrk="0" fontAlgn="base" hangingPunct="0">
              <a:spcBef>
                <a:spcPct val="0"/>
              </a:spcBef>
              <a:spcAft>
                <a:spcPct val="0"/>
              </a:spcAft>
            </a:pPr>
            <a:r>
              <a:rPr lang="en-US" sz="2400" b="1" dirty="0">
                <a:solidFill>
                  <a:srgbClr val="002060"/>
                </a:solidFill>
                <a:latin typeface="Arial" panose="020B0604020202020204" pitchFamily="34" charset="0"/>
                <a:cs typeface="Arial" panose="020B0604020202020204" pitchFamily="34" charset="0"/>
              </a:rPr>
              <a:t>USPTO Grants Patent</a:t>
            </a:r>
          </a:p>
        </p:txBody>
      </p:sp>
      <p:sp>
        <p:nvSpPr>
          <p:cNvPr id="42" name="TextBox 41"/>
          <p:cNvSpPr txBox="1"/>
          <p:nvPr/>
        </p:nvSpPr>
        <p:spPr>
          <a:xfrm>
            <a:off x="6705601" y="2646472"/>
            <a:ext cx="1946366" cy="461665"/>
          </a:xfrm>
          <a:prstGeom prst="rect">
            <a:avLst/>
          </a:prstGeom>
          <a:noFill/>
        </p:spPr>
        <p:txBody>
          <a:bodyPr wrap="none" rtlCol="0">
            <a:spAutoFit/>
          </a:bodyPr>
          <a:lstStyle/>
          <a:p>
            <a:pPr algn="ctr" eaLnBrk="0" fontAlgn="base" hangingPunct="0">
              <a:spcBef>
                <a:spcPct val="0"/>
              </a:spcBef>
              <a:spcAft>
                <a:spcPct val="0"/>
              </a:spcAft>
            </a:pPr>
            <a:r>
              <a:rPr lang="en-US" sz="2400" b="1" dirty="0">
                <a:solidFill>
                  <a:srgbClr val="FF0000"/>
                </a:solidFill>
                <a:latin typeface="Arial" panose="020B0604020202020204" pitchFamily="34" charset="0"/>
                <a:cs typeface="Arial" panose="020B0604020202020204" pitchFamily="34" charset="0"/>
              </a:rPr>
              <a:t>APPLICANT</a:t>
            </a:r>
          </a:p>
        </p:txBody>
      </p:sp>
      <p:sp>
        <p:nvSpPr>
          <p:cNvPr id="8" name="TextBox 7"/>
          <p:cNvSpPr txBox="1"/>
          <p:nvPr/>
        </p:nvSpPr>
        <p:spPr>
          <a:xfrm>
            <a:off x="2211846" y="2633649"/>
            <a:ext cx="2284836" cy="461665"/>
          </a:xfrm>
          <a:prstGeom prst="rect">
            <a:avLst/>
          </a:prstGeom>
          <a:noFill/>
        </p:spPr>
        <p:txBody>
          <a:bodyPr wrap="square" rtlCol="0">
            <a:spAutoFit/>
          </a:bodyPr>
          <a:lstStyle/>
          <a:p>
            <a:pPr algn="ctr" eaLnBrk="0" fontAlgn="base" hangingPunct="0">
              <a:spcBef>
                <a:spcPct val="0"/>
              </a:spcBef>
              <a:spcAft>
                <a:spcPct val="0"/>
              </a:spcAft>
            </a:pPr>
            <a:r>
              <a:rPr lang="en-US" sz="2400" b="1" dirty="0" smtClean="0">
                <a:solidFill>
                  <a:srgbClr val="002060"/>
                </a:solidFill>
                <a:latin typeface="Arial" panose="020B0604020202020204" pitchFamily="34" charset="0"/>
                <a:cs typeface="Arial" panose="020B0604020202020204" pitchFamily="34" charset="0"/>
              </a:rPr>
              <a:t>EXAMINER</a:t>
            </a:r>
            <a:endParaRPr lang="en-US" sz="2400" b="1" dirty="0">
              <a:solidFill>
                <a:srgbClr val="002060"/>
              </a:solidFill>
              <a:latin typeface="Arial" panose="020B0604020202020204" pitchFamily="34" charset="0"/>
              <a:cs typeface="Arial" panose="020B0604020202020204" pitchFamily="34" charset="0"/>
            </a:endParaRPr>
          </a:p>
        </p:txBody>
      </p:sp>
      <p:sp>
        <p:nvSpPr>
          <p:cNvPr id="30" name="TextBox 29"/>
          <p:cNvSpPr txBox="1"/>
          <p:nvPr/>
        </p:nvSpPr>
        <p:spPr>
          <a:xfrm>
            <a:off x="3879557" y="1722138"/>
            <a:ext cx="3600103" cy="584775"/>
          </a:xfrm>
          <a:prstGeom prst="rect">
            <a:avLst/>
          </a:prstGeom>
          <a:noFill/>
        </p:spPr>
        <p:txBody>
          <a:bodyPr wrap="square" rtlCol="0">
            <a:spAutoFit/>
          </a:bodyPr>
          <a:lstStyle/>
          <a:p>
            <a:pPr algn="ctr" eaLnBrk="0" fontAlgn="base" hangingPunct="0">
              <a:spcBef>
                <a:spcPct val="0"/>
              </a:spcBef>
              <a:spcAft>
                <a:spcPct val="0"/>
              </a:spcAft>
            </a:pPr>
            <a:r>
              <a:rPr lang="en-US" b="1" dirty="0" smtClean="0">
                <a:solidFill>
                  <a:srgbClr val="FF0000"/>
                </a:solidFill>
                <a:latin typeface="Arial" panose="020B0604020202020204" pitchFamily="34" charset="0"/>
                <a:cs typeface="Arial" panose="020B0604020202020204" pitchFamily="34" charset="0"/>
              </a:rPr>
              <a:t>Amendment and/or argument</a:t>
            </a:r>
            <a:endParaRPr lang="en-US" b="1" dirty="0">
              <a:solidFill>
                <a:srgbClr val="FF0000"/>
              </a:solidFill>
              <a:latin typeface="Arial" panose="020B0604020202020204" pitchFamily="34" charset="0"/>
              <a:cs typeface="Arial" panose="020B0604020202020204" pitchFamily="34" charset="0"/>
            </a:endParaRPr>
          </a:p>
          <a:p>
            <a:pPr algn="ctr" eaLnBrk="0" fontAlgn="base" hangingPunct="0">
              <a:spcBef>
                <a:spcPct val="0"/>
              </a:spcBef>
              <a:spcAft>
                <a:spcPct val="0"/>
              </a:spcAft>
            </a:pPr>
            <a:endParaRPr lang="en-US" sz="1400" dirty="0">
              <a:solidFill>
                <a:prstClr val="black"/>
              </a:solidFill>
              <a:latin typeface="Arial Narrow" pitchFamily="34" charset="0"/>
            </a:endParaRPr>
          </a:p>
        </p:txBody>
      </p:sp>
      <p:sp>
        <p:nvSpPr>
          <p:cNvPr id="32" name="TextBox 31"/>
          <p:cNvSpPr txBox="1"/>
          <p:nvPr/>
        </p:nvSpPr>
        <p:spPr>
          <a:xfrm>
            <a:off x="7364662" y="1143000"/>
            <a:ext cx="954107" cy="369332"/>
          </a:xfrm>
          <a:prstGeom prst="rect">
            <a:avLst/>
          </a:prstGeom>
          <a:noFill/>
        </p:spPr>
        <p:txBody>
          <a:bodyPr wrap="none" rtlCol="0">
            <a:spAutoFit/>
          </a:bodyPr>
          <a:lstStyle/>
          <a:p>
            <a:pPr algn="ctr" eaLnBrk="0" fontAlgn="base" hangingPunct="0">
              <a:spcBef>
                <a:spcPct val="0"/>
              </a:spcBef>
              <a:spcAft>
                <a:spcPct val="0"/>
              </a:spcAft>
            </a:pPr>
            <a:r>
              <a:rPr lang="en-US" b="1" dirty="0" smtClean="0">
                <a:solidFill>
                  <a:srgbClr val="FF3300"/>
                </a:solidFill>
                <a:latin typeface="Arial" panose="020B0604020202020204" pitchFamily="34" charset="0"/>
                <a:cs typeface="Arial" panose="020B0604020202020204" pitchFamily="34" charset="0"/>
              </a:rPr>
              <a:t>Appeal</a:t>
            </a:r>
            <a:endParaRPr lang="en-US" b="1" dirty="0">
              <a:solidFill>
                <a:srgbClr val="FF3300"/>
              </a:solidFill>
              <a:latin typeface="Arial" panose="020B0604020202020204" pitchFamily="34" charset="0"/>
              <a:cs typeface="Arial" panose="020B0604020202020204" pitchFamily="34" charset="0"/>
            </a:endParaRPr>
          </a:p>
        </p:txBody>
      </p:sp>
      <p:sp>
        <p:nvSpPr>
          <p:cNvPr id="12" name="Curved Down Arrow 11"/>
          <p:cNvSpPr/>
          <p:nvPr/>
        </p:nvSpPr>
        <p:spPr>
          <a:xfrm flipH="1">
            <a:off x="3487015" y="2158075"/>
            <a:ext cx="4142463" cy="475573"/>
          </a:xfrm>
          <a:prstGeom prst="curvedDownArrow">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a:ln w="76200">
                <a:solidFill>
                  <a:prstClr val="black"/>
                </a:solidFill>
              </a:ln>
              <a:solidFill>
                <a:prstClr val="black"/>
              </a:solidFill>
            </a:endParaRPr>
          </a:p>
        </p:txBody>
      </p:sp>
      <p:sp>
        <p:nvSpPr>
          <p:cNvPr id="41" name="Curved Down Arrow 40"/>
          <p:cNvSpPr/>
          <p:nvPr/>
        </p:nvSpPr>
        <p:spPr>
          <a:xfrm flipV="1">
            <a:off x="3487015" y="3031192"/>
            <a:ext cx="4191768" cy="567497"/>
          </a:xfrm>
          <a:prstGeom prst="curvedDownArrow">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a:ln w="76200">
                <a:solidFill>
                  <a:prstClr val="black"/>
                </a:solidFill>
              </a:ln>
              <a:solidFill>
                <a:prstClr val="black"/>
              </a:solidFill>
            </a:endParaRPr>
          </a:p>
        </p:txBody>
      </p:sp>
      <p:sp>
        <p:nvSpPr>
          <p:cNvPr id="43" name="TextBox 42"/>
          <p:cNvSpPr txBox="1"/>
          <p:nvPr/>
        </p:nvSpPr>
        <p:spPr>
          <a:xfrm>
            <a:off x="3879557" y="3633814"/>
            <a:ext cx="3600103" cy="584775"/>
          </a:xfrm>
          <a:prstGeom prst="rect">
            <a:avLst/>
          </a:prstGeom>
          <a:noFill/>
        </p:spPr>
        <p:txBody>
          <a:bodyPr wrap="square" rtlCol="0">
            <a:spAutoFit/>
          </a:bodyPr>
          <a:lstStyle/>
          <a:p>
            <a:pPr algn="ctr" eaLnBrk="0" fontAlgn="base" hangingPunct="0">
              <a:spcBef>
                <a:spcPct val="0"/>
              </a:spcBef>
              <a:spcAft>
                <a:spcPct val="0"/>
              </a:spcAft>
            </a:pPr>
            <a:r>
              <a:rPr lang="en-US" b="1" dirty="0" smtClean="0">
                <a:solidFill>
                  <a:srgbClr val="002060"/>
                </a:solidFill>
                <a:latin typeface="Arial" panose="020B0604020202020204" pitchFamily="34" charset="0"/>
                <a:cs typeface="Arial" panose="020B0604020202020204" pitchFamily="34" charset="0"/>
              </a:rPr>
              <a:t>Rejection and/or objection</a:t>
            </a:r>
            <a:endParaRPr lang="en-US" b="1" dirty="0">
              <a:solidFill>
                <a:srgbClr val="002060"/>
              </a:solidFill>
              <a:latin typeface="Arial" panose="020B0604020202020204" pitchFamily="34" charset="0"/>
              <a:cs typeface="Arial" panose="020B0604020202020204" pitchFamily="34" charset="0"/>
            </a:endParaRPr>
          </a:p>
          <a:p>
            <a:pPr algn="ctr" eaLnBrk="0" fontAlgn="base" hangingPunct="0">
              <a:spcBef>
                <a:spcPct val="0"/>
              </a:spcBef>
              <a:spcAft>
                <a:spcPct val="0"/>
              </a:spcAft>
            </a:pPr>
            <a:endParaRPr lang="en-US" sz="1400" dirty="0">
              <a:solidFill>
                <a:prstClr val="black"/>
              </a:solidFill>
              <a:latin typeface="Arial Narrow" pitchFamily="34" charset="0"/>
            </a:endParaRPr>
          </a:p>
        </p:txBody>
      </p:sp>
      <p:sp>
        <p:nvSpPr>
          <p:cNvPr id="13" name="Right Arrow 12"/>
          <p:cNvSpPr/>
          <p:nvPr/>
        </p:nvSpPr>
        <p:spPr>
          <a:xfrm>
            <a:off x="2440222" y="1839102"/>
            <a:ext cx="237843" cy="201930"/>
          </a:xfrm>
          <a:prstGeom prst="rightArrow">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a:ln w="76200">
                <a:solidFill>
                  <a:prstClr val="black"/>
                </a:solidFill>
              </a:ln>
              <a:solidFill>
                <a:prstClr val="black"/>
              </a:solidFill>
            </a:endParaRPr>
          </a:p>
        </p:txBody>
      </p:sp>
      <p:sp>
        <p:nvSpPr>
          <p:cNvPr id="14" name="Down Arrow 13"/>
          <p:cNvSpPr/>
          <p:nvPr/>
        </p:nvSpPr>
        <p:spPr>
          <a:xfrm>
            <a:off x="3111948" y="2260668"/>
            <a:ext cx="242316" cy="372980"/>
          </a:xfrm>
          <a:prstGeom prst="downArrow">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a:ln w="76200">
                <a:solidFill>
                  <a:prstClr val="black"/>
                </a:solidFill>
              </a:ln>
              <a:solidFill>
                <a:prstClr val="black"/>
              </a:solidFill>
            </a:endParaRPr>
          </a:p>
        </p:txBody>
      </p:sp>
      <p:sp>
        <p:nvSpPr>
          <p:cNvPr id="15" name="Down Arrow 14"/>
          <p:cNvSpPr/>
          <p:nvPr/>
        </p:nvSpPr>
        <p:spPr>
          <a:xfrm>
            <a:off x="3111948" y="3031192"/>
            <a:ext cx="242316" cy="1032808"/>
          </a:xfrm>
          <a:prstGeom prst="downArrow">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a:ln w="76200">
                <a:solidFill>
                  <a:prstClr val="black"/>
                </a:solidFill>
              </a:ln>
              <a:solidFill>
                <a:prstClr val="black"/>
              </a:solidFill>
            </a:endParaRPr>
          </a:p>
        </p:txBody>
      </p:sp>
      <p:sp>
        <p:nvSpPr>
          <p:cNvPr id="16" name="Down Arrow 15"/>
          <p:cNvSpPr/>
          <p:nvPr/>
        </p:nvSpPr>
        <p:spPr>
          <a:xfrm>
            <a:off x="3143234" y="4476221"/>
            <a:ext cx="242316" cy="286279"/>
          </a:xfrm>
          <a:prstGeom prst="downArrow">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a:ln w="76200">
                <a:solidFill>
                  <a:prstClr val="black"/>
                </a:solidFill>
              </a:ln>
              <a:solidFill>
                <a:prstClr val="black"/>
              </a:solidFill>
            </a:endParaRPr>
          </a:p>
        </p:txBody>
      </p:sp>
      <p:sp>
        <p:nvSpPr>
          <p:cNvPr id="17" name="Up Arrow 16"/>
          <p:cNvSpPr/>
          <p:nvPr/>
        </p:nvSpPr>
        <p:spPr>
          <a:xfrm>
            <a:off x="7732385" y="1531325"/>
            <a:ext cx="242316" cy="1115147"/>
          </a:xfrm>
          <a:prstGeom prst="upArrow">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a:ln w="76200">
                <a:solidFill>
                  <a:prstClr val="black"/>
                </a:solidFill>
              </a:ln>
              <a:solidFill>
                <a:prstClr val="black"/>
              </a:solidFill>
            </a:endParaRPr>
          </a:p>
        </p:txBody>
      </p:sp>
      <p:sp>
        <p:nvSpPr>
          <p:cNvPr id="22" name="Down Arrow 21"/>
          <p:cNvSpPr/>
          <p:nvPr/>
        </p:nvSpPr>
        <p:spPr>
          <a:xfrm>
            <a:off x="7732384" y="3018369"/>
            <a:ext cx="242316" cy="1032808"/>
          </a:xfrm>
          <a:prstGeom prst="downArrow">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a:ln w="76200">
                <a:solidFill>
                  <a:prstClr val="black"/>
                </a:solidFill>
              </a:ln>
              <a:solidFill>
                <a:prstClr val="black"/>
              </a:solidFill>
            </a:endParaRPr>
          </a:p>
        </p:txBody>
      </p:sp>
      <p:sp>
        <p:nvSpPr>
          <p:cNvPr id="23" name="TextBox 22"/>
          <p:cNvSpPr txBox="1"/>
          <p:nvPr/>
        </p:nvSpPr>
        <p:spPr>
          <a:xfrm>
            <a:off x="6973528" y="4115837"/>
            <a:ext cx="1736373" cy="369332"/>
          </a:xfrm>
          <a:prstGeom prst="rect">
            <a:avLst/>
          </a:prstGeom>
          <a:noFill/>
        </p:spPr>
        <p:txBody>
          <a:bodyPr wrap="none" rtlCol="0">
            <a:spAutoFit/>
          </a:bodyPr>
          <a:lstStyle/>
          <a:p>
            <a:pPr algn="ctr" eaLnBrk="0" fontAlgn="base" hangingPunct="0">
              <a:spcBef>
                <a:spcPct val="0"/>
              </a:spcBef>
              <a:spcAft>
                <a:spcPct val="0"/>
              </a:spcAft>
            </a:pPr>
            <a:r>
              <a:rPr lang="en-US" b="1" dirty="0">
                <a:solidFill>
                  <a:srgbClr val="FF3300"/>
                </a:solidFill>
                <a:latin typeface="Arial" panose="020B0604020202020204" pitchFamily="34" charset="0"/>
                <a:cs typeface="Arial" panose="020B0604020202020204" pitchFamily="34" charset="0"/>
              </a:rPr>
              <a:t>Abandonment</a:t>
            </a:r>
          </a:p>
        </p:txBody>
      </p:sp>
    </p:spTree>
    <p:extLst>
      <p:ext uri="{BB962C8B-B14F-4D97-AF65-F5344CB8AC3E}">
        <p14:creationId xmlns:p14="http://schemas.microsoft.com/office/powerpoint/2010/main" val="96069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clark2\AppData\Local\Microsoft\Windows\Temporary Internet Files\Content.IE5\VM90Z0BH\Decision-Making[1].jpg"/>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harpenSoften amount="-70000"/>
                    </a14:imgEffect>
                    <a14:imgEffect>
                      <a14:colorTemperature colorTemp="4700"/>
                    </a14:imgEffect>
                    <a14:imgEffect>
                      <a14:saturation sat="120000"/>
                    </a14:imgEffect>
                    <a14:imgEffect>
                      <a14:brightnessContrast bright="24000" contrast="-24000"/>
                    </a14:imgEffect>
                  </a14:imgLayer>
                </a14:imgProps>
              </a:ext>
              <a:ext uri="{28A0092B-C50C-407E-A947-70E740481C1C}">
                <a14:useLocalDpi xmlns:a14="http://schemas.microsoft.com/office/drawing/2010/main" val="0"/>
              </a:ext>
            </a:extLst>
          </a:blip>
          <a:srcRect/>
          <a:stretch>
            <a:fillRect/>
          </a:stretch>
        </p:blipFill>
        <p:spPr bwMode="auto">
          <a:xfrm>
            <a:off x="1" y="3537260"/>
            <a:ext cx="3283027" cy="21777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10896"/>
            <a:ext cx="8229600" cy="914400"/>
          </a:xfrm>
        </p:spPr>
        <p:txBody>
          <a:bodyPr>
            <a:normAutofit/>
          </a:bodyPr>
          <a:lstStyle/>
          <a:p>
            <a:pPr algn="l"/>
            <a:r>
              <a:rPr lang="en-US" sz="4000" dirty="0" smtClean="0"/>
              <a:t>Pre-filing Decisions</a:t>
            </a:r>
            <a:endParaRPr lang="en-US" sz="4000" dirty="0"/>
          </a:p>
        </p:txBody>
      </p:sp>
      <p:sp>
        <p:nvSpPr>
          <p:cNvPr id="3" name="Content Placeholder 2"/>
          <p:cNvSpPr>
            <a:spLocks noGrp="1"/>
          </p:cNvSpPr>
          <p:nvPr>
            <p:ph idx="1"/>
          </p:nvPr>
        </p:nvSpPr>
        <p:spPr>
          <a:xfrm>
            <a:off x="457200" y="1188720"/>
            <a:ext cx="8229600" cy="3912605"/>
          </a:xfrm>
        </p:spPr>
        <p:txBody>
          <a:bodyPr>
            <a:normAutofit lnSpcReduction="10000"/>
          </a:bodyPr>
          <a:lstStyle/>
          <a:p>
            <a:r>
              <a:rPr lang="en-US" dirty="0" smtClean="0"/>
              <a:t>Should I file an application? </a:t>
            </a:r>
          </a:p>
          <a:p>
            <a:pPr lvl="1"/>
            <a:r>
              <a:rPr lang="en-US" dirty="0" smtClean="0"/>
              <a:t>Prior art search</a:t>
            </a:r>
          </a:p>
          <a:p>
            <a:pPr lvl="1"/>
            <a:r>
              <a:rPr lang="en-US" dirty="0" smtClean="0"/>
              <a:t>Business plan – who will buy the invention?</a:t>
            </a:r>
          </a:p>
          <a:p>
            <a:r>
              <a:rPr lang="en-US" dirty="0"/>
              <a:t>When should I file</a:t>
            </a:r>
            <a:r>
              <a:rPr lang="en-US" dirty="0" smtClean="0"/>
              <a:t>?</a:t>
            </a:r>
          </a:p>
          <a:p>
            <a:r>
              <a:rPr lang="en-US" dirty="0"/>
              <a:t>Where should I file</a:t>
            </a:r>
            <a:r>
              <a:rPr lang="en-US" dirty="0" smtClean="0"/>
              <a:t>?</a:t>
            </a:r>
            <a:endParaRPr lang="en-US" dirty="0"/>
          </a:p>
          <a:p>
            <a:r>
              <a:rPr lang="en-US" dirty="0" smtClean="0"/>
              <a:t>What type of application(s) to file?</a:t>
            </a:r>
          </a:p>
          <a:p>
            <a:r>
              <a:rPr lang="en-US" dirty="0" smtClean="0"/>
              <a:t>Who should prepare the application(s)?</a:t>
            </a:r>
          </a:p>
          <a:p>
            <a:pPr lvl="1"/>
            <a:endParaRPr lang="en-US" dirty="0" smtClean="0"/>
          </a:p>
          <a:p>
            <a:pPr marL="457200" lvl="1" indent="0">
              <a:buNone/>
            </a:pPr>
            <a:endParaRPr lang="en-US" dirty="0"/>
          </a:p>
        </p:txBody>
      </p:sp>
    </p:spTree>
    <p:extLst>
      <p:ext uri="{BB962C8B-B14F-4D97-AF65-F5344CB8AC3E}">
        <p14:creationId xmlns:p14="http://schemas.microsoft.com/office/powerpoint/2010/main" val="250753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310896"/>
            <a:ext cx="8229600" cy="914400"/>
          </a:xfrm>
        </p:spPr>
        <p:txBody>
          <a:bodyPr anchor="t">
            <a:normAutofit fontScale="90000"/>
          </a:bodyPr>
          <a:lstStyle/>
          <a:p>
            <a:r>
              <a:rPr lang="en-US" dirty="0" smtClean="0"/>
              <a:t>Provisional Utility Applications	</a:t>
            </a:r>
          </a:p>
        </p:txBody>
      </p:sp>
      <p:sp>
        <p:nvSpPr>
          <p:cNvPr id="56323" name="Content Placeholder 2"/>
          <p:cNvSpPr>
            <a:spLocks noGrp="1"/>
          </p:cNvSpPr>
          <p:nvPr>
            <p:ph idx="1"/>
          </p:nvPr>
        </p:nvSpPr>
        <p:spPr>
          <a:xfrm>
            <a:off x="457202" y="1329338"/>
            <a:ext cx="8229600" cy="3986528"/>
          </a:xfrm>
        </p:spPr>
        <p:txBody>
          <a:bodyPr>
            <a:normAutofit/>
          </a:bodyPr>
          <a:lstStyle/>
          <a:p>
            <a:r>
              <a:rPr lang="en-US" sz="2400" dirty="0" smtClean="0">
                <a:latin typeface="Segoe UI" panose="020B0502040204020203" pitchFamily="34" charset="0"/>
                <a:ea typeface="Segoe UI" panose="020B0502040204020203" pitchFamily="34" charset="0"/>
                <a:cs typeface="Segoe UI" panose="020B0502040204020203" pitchFamily="34" charset="0"/>
              </a:rPr>
              <a:t>A low-cost way to establish an early effective filing date (priority date) with fewer formalities</a:t>
            </a:r>
          </a:p>
          <a:p>
            <a:r>
              <a:rPr lang="en-US" sz="2400" dirty="0" smtClean="0">
                <a:latin typeface="Segoe UI" panose="020B0502040204020203" pitchFamily="34" charset="0"/>
                <a:ea typeface="Segoe UI" panose="020B0502040204020203" pitchFamily="34" charset="0"/>
                <a:cs typeface="Segoe UI" panose="020B0502040204020203" pitchFamily="34" charset="0"/>
              </a:rPr>
              <a:t>A provisional application does </a:t>
            </a:r>
            <a:r>
              <a:rPr lang="en-US" sz="2400" b="1" u="sng" dirty="0" smtClean="0">
                <a:latin typeface="Segoe UI" panose="020B0502040204020203" pitchFamily="34" charset="0"/>
                <a:ea typeface="Segoe UI" panose="020B0502040204020203" pitchFamily="34" charset="0"/>
                <a:cs typeface="Segoe UI" panose="020B0502040204020203" pitchFamily="34" charset="0"/>
              </a:rPr>
              <a:t>NOT</a:t>
            </a:r>
            <a:r>
              <a:rPr lang="en-US" sz="2400" dirty="0" smtClean="0">
                <a:latin typeface="Segoe UI" panose="020B0502040204020203" pitchFamily="34" charset="0"/>
                <a:ea typeface="Segoe UI" panose="020B0502040204020203" pitchFamily="34" charset="0"/>
                <a:cs typeface="Segoe UI" panose="020B0502040204020203" pitchFamily="34" charset="0"/>
              </a:rPr>
              <a:t> issue as a patent, but a later-filed regular application may issue as a patent and benefit from the provisional application filing date</a:t>
            </a:r>
          </a:p>
          <a:p>
            <a:r>
              <a:rPr lang="en-US" sz="2400" dirty="0" smtClean="0">
                <a:latin typeface="Segoe UI" panose="020B0502040204020203" pitchFamily="34" charset="0"/>
                <a:ea typeface="Segoe UI" panose="020B0502040204020203" pitchFamily="34" charset="0"/>
                <a:cs typeface="Segoe UI" panose="020B0502040204020203" pitchFamily="34" charset="0"/>
              </a:rPr>
              <a:t>12 month window to file corresponding </a:t>
            </a:r>
            <a:r>
              <a:rPr lang="en-US" sz="2400" b="1" dirty="0" smtClean="0">
                <a:latin typeface="Segoe UI" panose="020B0502040204020203" pitchFamily="34" charset="0"/>
                <a:ea typeface="Segoe UI" panose="020B0502040204020203" pitchFamily="34" charset="0"/>
                <a:cs typeface="Segoe UI" panose="020B0502040204020203" pitchFamily="34" charset="0"/>
              </a:rPr>
              <a:t>utility patent application</a:t>
            </a:r>
            <a:r>
              <a:rPr lang="en-US" sz="2400" dirty="0" smtClean="0">
                <a:latin typeface="Segoe UI" panose="020B0502040204020203" pitchFamily="34" charset="0"/>
                <a:ea typeface="Segoe UI" panose="020B0502040204020203" pitchFamily="34" charset="0"/>
                <a:cs typeface="Segoe UI" panose="020B0502040204020203" pitchFamily="34" charset="0"/>
              </a:rPr>
              <a:t> in order to benefit from the priority date of the provisional application</a:t>
            </a:r>
          </a:p>
          <a:p>
            <a:r>
              <a:rPr lang="en-US" sz="2400" dirty="0" smtClean="0">
                <a:latin typeface="Segoe UI" panose="020B0502040204020203" pitchFamily="34" charset="0"/>
                <a:ea typeface="Segoe UI" panose="020B0502040204020203" pitchFamily="34" charset="0"/>
                <a:cs typeface="Segoe UI" panose="020B0502040204020203" pitchFamily="34" charset="0"/>
              </a:rPr>
              <a:t>Provisional application is </a:t>
            </a:r>
            <a:r>
              <a:rPr lang="en-US" sz="2400" b="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abandoned automatically </a:t>
            </a:r>
            <a:r>
              <a:rPr lang="en-US" sz="2400" dirty="0" smtClean="0">
                <a:latin typeface="Segoe UI" panose="020B0502040204020203" pitchFamily="34" charset="0"/>
                <a:ea typeface="Segoe UI" panose="020B0502040204020203" pitchFamily="34" charset="0"/>
                <a:cs typeface="Segoe UI" panose="020B0502040204020203" pitchFamily="34" charset="0"/>
              </a:rPr>
              <a:t>at 12 months and is </a:t>
            </a:r>
            <a:r>
              <a:rPr lang="en-US" sz="2400" b="1" dirty="0" smtClean="0">
                <a:latin typeface="Segoe UI" panose="020B0502040204020203" pitchFamily="34" charset="0"/>
                <a:ea typeface="Segoe UI" panose="020B0502040204020203" pitchFamily="34" charset="0"/>
                <a:cs typeface="Segoe UI" panose="020B0502040204020203" pitchFamily="34" charset="0"/>
              </a:rPr>
              <a:t>not examined</a:t>
            </a:r>
          </a:p>
          <a:p>
            <a:endParaRPr lang="en-US" sz="2400" dirty="0" smtClean="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37746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dirty="0" smtClean="0"/>
              <a:t>Provisional Utility Applications</a:t>
            </a:r>
            <a:endParaRPr lang="en-US" dirty="0"/>
          </a:p>
        </p:txBody>
      </p:sp>
      <p:sp>
        <p:nvSpPr>
          <p:cNvPr id="52" name="Rectangle 51"/>
          <p:cNvSpPr/>
          <p:nvPr/>
        </p:nvSpPr>
        <p:spPr>
          <a:xfrm>
            <a:off x="361506" y="2764467"/>
            <a:ext cx="1828800" cy="914400"/>
          </a:xfrm>
          <a:prstGeom prst="rect">
            <a:avLst/>
          </a:prstGeom>
          <a:solidFill>
            <a:schemeClr val="accent3">
              <a:tint val="100000"/>
              <a:shade val="100000"/>
              <a:satMod val="130000"/>
            </a:schemeClr>
          </a:solidFill>
          <a:ln w="25400">
            <a:solidFill>
              <a:schemeClr val="tx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t>Provisional Application</a:t>
            </a:r>
            <a:endParaRPr lang="en-US" b="1" dirty="0"/>
          </a:p>
        </p:txBody>
      </p:sp>
      <p:cxnSp>
        <p:nvCxnSpPr>
          <p:cNvPr id="54" name="Straight Arrow Connector 53"/>
          <p:cNvCxnSpPr>
            <a:stCxn id="52" idx="3"/>
            <a:endCxn id="65" idx="1"/>
          </p:cNvCxnSpPr>
          <p:nvPr/>
        </p:nvCxnSpPr>
        <p:spPr>
          <a:xfrm>
            <a:off x="2190306" y="3221667"/>
            <a:ext cx="776178" cy="980854"/>
          </a:xfrm>
          <a:prstGeom prst="straightConnector1">
            <a:avLst/>
          </a:prstGeom>
          <a:ln w="50800">
            <a:solidFill>
              <a:schemeClr val="tx2"/>
            </a:solidFill>
            <a:tailEnd type="stealth" w="med" len="lg"/>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52" idx="3"/>
            <a:endCxn id="58" idx="1"/>
          </p:cNvCxnSpPr>
          <p:nvPr/>
        </p:nvCxnSpPr>
        <p:spPr>
          <a:xfrm flipV="1">
            <a:off x="2190306" y="2106577"/>
            <a:ext cx="776178" cy="1115090"/>
          </a:xfrm>
          <a:prstGeom prst="straightConnector1">
            <a:avLst/>
          </a:prstGeom>
          <a:ln w="50800">
            <a:solidFill>
              <a:schemeClr val="tx2"/>
            </a:solidFill>
            <a:tailEnd type="stealth" w="med" len="lg"/>
          </a:ln>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2966484" y="1535077"/>
            <a:ext cx="2286000" cy="1143000"/>
          </a:xfrm>
          <a:prstGeom prst="rect">
            <a:avLst/>
          </a:prstGeom>
          <a:solidFill>
            <a:schemeClr val="accent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File </a:t>
            </a:r>
            <a:r>
              <a:rPr lang="en-US" b="1" u="sng" dirty="0" smtClean="0"/>
              <a:t>non-provisional</a:t>
            </a:r>
            <a:r>
              <a:rPr lang="en-US" b="1" dirty="0" smtClean="0"/>
              <a:t> utility application</a:t>
            </a:r>
            <a:endParaRPr lang="en-US" b="1" dirty="0"/>
          </a:p>
        </p:txBody>
      </p:sp>
      <p:cxnSp>
        <p:nvCxnSpPr>
          <p:cNvPr id="60" name="Straight Arrow Connector 59"/>
          <p:cNvCxnSpPr>
            <a:stCxn id="58" idx="3"/>
            <a:endCxn id="69" idx="1"/>
          </p:cNvCxnSpPr>
          <p:nvPr/>
        </p:nvCxnSpPr>
        <p:spPr>
          <a:xfrm>
            <a:off x="5252484" y="2106577"/>
            <a:ext cx="1081944" cy="10977"/>
          </a:xfrm>
          <a:prstGeom prst="straightConnector1">
            <a:avLst/>
          </a:prstGeom>
          <a:ln w="50800">
            <a:solidFill>
              <a:schemeClr val="tx2"/>
            </a:solidFill>
            <a:tailEnd type="stealth" w="med" len="lg"/>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8" idx="3"/>
            <a:endCxn id="72" idx="1"/>
          </p:cNvCxnSpPr>
          <p:nvPr/>
        </p:nvCxnSpPr>
        <p:spPr>
          <a:xfrm>
            <a:off x="5252484" y="2106577"/>
            <a:ext cx="1081944" cy="2095944"/>
          </a:xfrm>
          <a:prstGeom prst="straightConnector1">
            <a:avLst/>
          </a:prstGeom>
          <a:ln w="50800">
            <a:solidFill>
              <a:schemeClr val="tx2"/>
            </a:solidFill>
            <a:tailEnd type="stealth" w="med" len="lg"/>
          </a:ln>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2966484" y="3631021"/>
            <a:ext cx="2286000" cy="1143000"/>
          </a:xfrm>
          <a:prstGeom prst="rect">
            <a:avLst/>
          </a:prstGeom>
          <a:solidFill>
            <a:schemeClr val="accent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12 months pass, no non-provisional is filed</a:t>
            </a:r>
            <a:endParaRPr lang="en-US" b="1" dirty="0"/>
          </a:p>
        </p:txBody>
      </p:sp>
      <p:cxnSp>
        <p:nvCxnSpPr>
          <p:cNvPr id="67" name="Straight Arrow Connector 66"/>
          <p:cNvCxnSpPr>
            <a:stCxn id="65" idx="3"/>
            <a:endCxn id="72" idx="1"/>
          </p:cNvCxnSpPr>
          <p:nvPr/>
        </p:nvCxnSpPr>
        <p:spPr>
          <a:xfrm>
            <a:off x="5252484" y="4202521"/>
            <a:ext cx="1081944" cy="0"/>
          </a:xfrm>
          <a:prstGeom prst="straightConnector1">
            <a:avLst/>
          </a:prstGeom>
          <a:ln w="50800">
            <a:solidFill>
              <a:schemeClr val="tx2"/>
            </a:solidFill>
            <a:tailEnd type="stealth" w="med" len="lg"/>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6334428" y="1546054"/>
            <a:ext cx="2286000" cy="1143000"/>
          </a:xfrm>
          <a:prstGeom prst="rect">
            <a:avLst/>
          </a:prstGeom>
          <a:ln>
            <a:solidFill>
              <a:schemeClr val="tx1"/>
            </a:solid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t>US Patent Granted</a:t>
            </a:r>
            <a:endParaRPr lang="en-US" b="1" dirty="0"/>
          </a:p>
        </p:txBody>
      </p:sp>
      <p:sp>
        <p:nvSpPr>
          <p:cNvPr id="72" name="Rectangle 71"/>
          <p:cNvSpPr/>
          <p:nvPr/>
        </p:nvSpPr>
        <p:spPr>
          <a:xfrm>
            <a:off x="6334428" y="3631021"/>
            <a:ext cx="2286000" cy="1143000"/>
          </a:xfrm>
          <a:prstGeom prst="rect">
            <a:avLst/>
          </a:prstGeom>
          <a:ln>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Abandonment</a:t>
            </a:r>
            <a:endParaRPr lang="en-US" b="1" dirty="0"/>
          </a:p>
        </p:txBody>
      </p:sp>
    </p:spTree>
    <p:extLst>
      <p:ext uri="{BB962C8B-B14F-4D97-AF65-F5344CB8AC3E}">
        <p14:creationId xmlns:p14="http://schemas.microsoft.com/office/powerpoint/2010/main" val="306456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par>
                                <p:cTn id="22" presetID="10" presetClass="entr" presetSubtype="0"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5" grpId="0" animBg="1"/>
      <p:bldP spid="69" grpId="0" animBg="1"/>
      <p:bldP spid="7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campbell\AppData\Local\Microsoft\Windows\Temporary Internet Files\Content.IE5\W6TOK6SV\patent_pending_02[1].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889109" y="3551610"/>
            <a:ext cx="3075909" cy="216338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313694"/>
            <a:ext cx="8229600" cy="914400"/>
          </a:xfrm>
          <a:prstGeom prst="rect">
            <a:avLst/>
          </a:prstGeom>
        </p:spPr>
        <p:txBody>
          <a:bodyPr>
            <a:normAutofit fontScale="90000"/>
          </a:bodyPr>
          <a:lstStyle>
            <a:lvl1pPr algn="ctr" defTabSz="457200" rtl="0" eaLnBrk="1" latinLnBrk="0" hangingPunct="1">
              <a:spcBef>
                <a:spcPct val="0"/>
              </a:spcBef>
              <a:buNone/>
              <a:defRPr sz="4400" b="1" kern="1200">
                <a:solidFill>
                  <a:schemeClr val="tx1"/>
                </a:solidFill>
                <a:latin typeface="Segoe UI"/>
                <a:ea typeface="+mj-ea"/>
                <a:cs typeface="+mj-cs"/>
              </a:defRPr>
            </a:lvl1pPr>
          </a:lstStyle>
          <a:p>
            <a:pPr algn="l"/>
            <a:r>
              <a:rPr lang="en-US" dirty="0" smtClean="0"/>
              <a:t>Provisional Utility Applications	</a:t>
            </a:r>
          </a:p>
        </p:txBody>
      </p:sp>
      <p:sp>
        <p:nvSpPr>
          <p:cNvPr id="4" name="TextBox 3"/>
          <p:cNvSpPr txBox="1"/>
          <p:nvPr/>
        </p:nvSpPr>
        <p:spPr>
          <a:xfrm>
            <a:off x="457200" y="1188720"/>
            <a:ext cx="8548577" cy="584775"/>
          </a:xfrm>
          <a:prstGeom prst="rect">
            <a:avLst/>
          </a:prstGeom>
          <a:noFill/>
        </p:spPr>
        <p:txBody>
          <a:bodyPr wrap="square" rtlCol="0">
            <a:spAutoFit/>
          </a:bodyPr>
          <a:lstStyle/>
          <a:p>
            <a:r>
              <a:rPr lang="en-US" sz="3200" dirty="0" smtClean="0"/>
              <a:t>Additional benefits of Provisional Applications:</a:t>
            </a:r>
          </a:p>
        </p:txBody>
      </p:sp>
      <p:sp>
        <p:nvSpPr>
          <p:cNvPr id="5" name="TextBox 4"/>
          <p:cNvSpPr txBox="1"/>
          <p:nvPr/>
        </p:nvSpPr>
        <p:spPr>
          <a:xfrm>
            <a:off x="457200" y="1939375"/>
            <a:ext cx="7527845" cy="3224472"/>
          </a:xfrm>
          <a:prstGeom prst="rect">
            <a:avLst/>
          </a:prstGeom>
          <a:noFill/>
        </p:spPr>
        <p:txBody>
          <a:bodyPr wrap="square" rtlCol="0">
            <a:spAutoFit/>
          </a:bodyPr>
          <a:lstStyle/>
          <a:p>
            <a:pPr marL="285750" indent="-285750">
              <a:buFont typeface="Arial" panose="020B0604020202020204" pitchFamily="34" charset="0"/>
              <a:buChar char="•"/>
            </a:pPr>
            <a:r>
              <a:rPr lang="en-US" sz="2400" dirty="0"/>
              <a:t>Patent term measured from filing date </a:t>
            </a:r>
            <a:r>
              <a:rPr lang="en-US" sz="2400" dirty="0" smtClean="0"/>
              <a:t>of subsequent </a:t>
            </a:r>
            <a:r>
              <a:rPr lang="en-US" sz="2400" b="1" u="sng" dirty="0"/>
              <a:t>non-provisional</a:t>
            </a:r>
            <a:r>
              <a:rPr lang="en-US" sz="2400" dirty="0"/>
              <a:t> </a:t>
            </a:r>
            <a:r>
              <a:rPr lang="en-US" sz="2400" dirty="0" smtClean="0"/>
              <a:t>application</a:t>
            </a:r>
          </a:p>
          <a:p>
            <a:pPr marL="742950" lvl="1" indent="-285750">
              <a:buFont typeface="Arial" panose="020B0604020202020204" pitchFamily="34" charset="0"/>
              <a:buChar char="•"/>
            </a:pPr>
            <a:r>
              <a:rPr lang="en-US" dirty="0" smtClean="0"/>
              <a:t>Patent term is currently 20 years from the date of filing</a:t>
            </a:r>
          </a:p>
          <a:p>
            <a:pPr marL="742950" lvl="1" indent="-285750">
              <a:buFont typeface="Arial" panose="020B0604020202020204" pitchFamily="34" charset="0"/>
              <a:buChar char="•"/>
            </a:pPr>
            <a:r>
              <a:rPr lang="en-US" dirty="0" smtClean="0"/>
              <a:t>Provides up to an additional 12 months of protection on your invention based on filing of the non-provisional.</a:t>
            </a:r>
            <a:endParaRPr lang="en-US" dirty="0"/>
          </a:p>
          <a:p>
            <a:pPr marL="457200" indent="-457200">
              <a:lnSpc>
                <a:spcPct val="90000"/>
              </a:lnSpc>
              <a:spcBef>
                <a:spcPts val="750"/>
              </a:spcBef>
              <a:buFont typeface="Arial" panose="020B0604020202020204" pitchFamily="34" charset="0"/>
              <a:buChar char="•"/>
            </a:pPr>
            <a:r>
              <a:rPr lang="en-US" sz="2400" dirty="0"/>
              <a:t>Term </a:t>
            </a:r>
            <a:r>
              <a:rPr lang="en-US" sz="2400" b="1" u="sng" dirty="0"/>
              <a:t>patent pending</a:t>
            </a:r>
            <a:r>
              <a:rPr lang="en-US" sz="2400" b="1" dirty="0"/>
              <a:t> </a:t>
            </a:r>
            <a:r>
              <a:rPr lang="en-US" sz="2400" dirty="0"/>
              <a:t>allowed to be </a:t>
            </a:r>
            <a:r>
              <a:rPr lang="en-US" sz="2400" dirty="0" smtClean="0"/>
              <a:t>applied</a:t>
            </a:r>
          </a:p>
          <a:p>
            <a:pPr marL="742950" lvl="1" indent="-285750">
              <a:lnSpc>
                <a:spcPct val="90000"/>
              </a:lnSpc>
              <a:spcBef>
                <a:spcPts val="750"/>
              </a:spcBef>
              <a:buFont typeface="Arial" panose="020B0604020202020204" pitchFamily="34" charset="0"/>
              <a:buChar char="•"/>
            </a:pPr>
            <a:r>
              <a:rPr lang="en-US" dirty="0" smtClean="0"/>
              <a:t>Inventors </a:t>
            </a:r>
            <a:r>
              <a:rPr lang="en-US" dirty="0"/>
              <a:t>may use term during time period after patent application (Provisional, Non-Provisional, Design, or Plant) has been filed, but before patent has issued</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45404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
          <p:cNvSpPr>
            <a:spLocks noGrp="1" noChangeArrowheads="1"/>
          </p:cNvSpPr>
          <p:nvPr>
            <p:ph type="title"/>
          </p:nvPr>
        </p:nvSpPr>
        <p:spPr/>
        <p:txBody>
          <a:bodyPr anchor="t">
            <a:normAutofit fontScale="90000"/>
          </a:bodyPr>
          <a:lstStyle/>
          <a:p>
            <a:pPr eaLnBrk="1" hangingPunct="1"/>
            <a:r>
              <a:rPr lang="en-US" sz="4000" dirty="0" smtClean="0"/>
              <a:t>Provisional Utility Applications</a:t>
            </a:r>
            <a:br>
              <a:rPr lang="en-US" sz="4000" dirty="0" smtClean="0"/>
            </a:br>
            <a:r>
              <a:rPr lang="en-US" sz="2700" dirty="0" smtClean="0"/>
              <a:t>(MPEP 201.04(b))</a:t>
            </a:r>
          </a:p>
        </p:txBody>
      </p:sp>
      <p:sp>
        <p:nvSpPr>
          <p:cNvPr id="6148" name="Rectangle 2"/>
          <p:cNvSpPr>
            <a:spLocks noGrp="1" noChangeArrowheads="1"/>
          </p:cNvSpPr>
          <p:nvPr>
            <p:ph type="body" idx="1"/>
          </p:nvPr>
        </p:nvSpPr>
        <p:spPr>
          <a:xfrm>
            <a:off x="457200" y="1427018"/>
            <a:ext cx="8229600" cy="3974322"/>
          </a:xfrm>
        </p:spPr>
        <p:txBody>
          <a:bodyPr>
            <a:normAutofit fontScale="92500"/>
          </a:bodyPr>
          <a:lstStyle/>
          <a:p>
            <a:pPr eaLnBrk="1" hangingPunct="1">
              <a:lnSpc>
                <a:spcPct val="90000"/>
              </a:lnSpc>
              <a:spcBef>
                <a:spcPct val="0"/>
              </a:spcBef>
            </a:pPr>
            <a:r>
              <a:rPr lang="en-US" sz="2400" dirty="0" smtClean="0"/>
              <a:t>Low cost submission to establish filing date </a:t>
            </a:r>
            <a:endParaRPr lang="en-US" sz="2600" dirty="0" smtClean="0"/>
          </a:p>
          <a:p>
            <a:pPr marL="742950" lvl="1" eaLnBrk="1" hangingPunct="1">
              <a:lnSpc>
                <a:spcPct val="90000"/>
              </a:lnSpc>
              <a:spcBef>
                <a:spcPts val="613"/>
              </a:spcBef>
            </a:pPr>
            <a:r>
              <a:rPr lang="en-US" sz="1700" dirty="0" smtClean="0"/>
              <a:t>$130 small entity</a:t>
            </a:r>
          </a:p>
          <a:p>
            <a:pPr marL="742950" lvl="1" eaLnBrk="1" hangingPunct="1">
              <a:lnSpc>
                <a:spcPct val="90000"/>
              </a:lnSpc>
              <a:spcBef>
                <a:spcPts val="613"/>
              </a:spcBef>
            </a:pPr>
            <a:r>
              <a:rPr lang="en-US" sz="1700" dirty="0" smtClean="0"/>
              <a:t>$65 micro entity</a:t>
            </a:r>
          </a:p>
          <a:p>
            <a:pPr eaLnBrk="1" hangingPunct="1">
              <a:lnSpc>
                <a:spcPct val="90000"/>
              </a:lnSpc>
              <a:spcBef>
                <a:spcPts val="700"/>
              </a:spcBef>
            </a:pPr>
            <a:r>
              <a:rPr lang="en-US" sz="2400" dirty="0" smtClean="0"/>
              <a:t>For micro entity status, each inventor (and any assignee-applicant) certifies that he/she:</a:t>
            </a:r>
            <a:endParaRPr lang="en-US" sz="2600" dirty="0" smtClean="0"/>
          </a:p>
          <a:p>
            <a:pPr marL="742950" lvl="1" eaLnBrk="1" hangingPunct="1">
              <a:lnSpc>
                <a:spcPct val="90000"/>
              </a:lnSpc>
              <a:spcBef>
                <a:spcPts val="613"/>
              </a:spcBef>
            </a:pPr>
            <a:r>
              <a:rPr lang="en-US" sz="1700" dirty="0" smtClean="0"/>
              <a:t>Qualifies as a small entity (less than 500 employees);</a:t>
            </a:r>
          </a:p>
          <a:p>
            <a:pPr marL="742950" lvl="1" eaLnBrk="1" hangingPunct="1">
              <a:lnSpc>
                <a:spcPct val="90000"/>
              </a:lnSpc>
              <a:spcBef>
                <a:spcPts val="613"/>
              </a:spcBef>
            </a:pPr>
            <a:r>
              <a:rPr lang="en-US" sz="1700" dirty="0" smtClean="0"/>
              <a:t>Has not been named as an inventor on more than 4 previously filed patent applications;</a:t>
            </a:r>
          </a:p>
          <a:p>
            <a:pPr marL="742950" lvl="1" eaLnBrk="1" hangingPunct="1">
              <a:lnSpc>
                <a:spcPct val="90000"/>
              </a:lnSpc>
              <a:spcBef>
                <a:spcPts val="613"/>
              </a:spcBef>
            </a:pPr>
            <a:r>
              <a:rPr lang="en-US" sz="1700" dirty="0" smtClean="0"/>
              <a:t>Did not, in calendar year preceding the calendar year in which the applicable fee is paid, have a gross income exceeding 3 times median household income; and</a:t>
            </a:r>
            <a:endParaRPr lang="en-US" sz="2600" dirty="0" smtClean="0"/>
          </a:p>
          <a:p>
            <a:pPr marL="742950" lvl="1" eaLnBrk="1" hangingPunct="1">
              <a:lnSpc>
                <a:spcPct val="90000"/>
              </a:lnSpc>
              <a:spcBef>
                <a:spcPts val="613"/>
              </a:spcBef>
            </a:pPr>
            <a:r>
              <a:rPr lang="en-US" sz="1700" dirty="0" smtClean="0"/>
              <a:t>Has not assigned, granted, or conveyed (and is not under obligation to do so) a license or other ownership interest in the application concerned to an entity that, in calendar year preceding the calendar year in which applicable fee is paid, had a gross income exceeding 3 times the median household income.</a:t>
            </a:r>
          </a:p>
        </p:txBody>
      </p:sp>
    </p:spTree>
    <p:extLst>
      <p:ext uri="{BB962C8B-B14F-4D97-AF65-F5344CB8AC3E}">
        <p14:creationId xmlns:p14="http://schemas.microsoft.com/office/powerpoint/2010/main" val="2855524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895"/>
            <a:ext cx="8229600" cy="914400"/>
          </a:xfrm>
        </p:spPr>
        <p:txBody>
          <a:bodyPr>
            <a:normAutofit/>
          </a:bodyPr>
          <a:lstStyle/>
          <a:p>
            <a:r>
              <a:rPr lang="en-US" sz="4000" dirty="0" smtClean="0"/>
              <a:t>Current USPTO Fee Schedule</a:t>
            </a:r>
            <a:endParaRPr lang="en-US" sz="4000" dirty="0"/>
          </a:p>
        </p:txBody>
      </p:sp>
      <p:sp>
        <p:nvSpPr>
          <p:cNvPr id="3" name="TextBox 2"/>
          <p:cNvSpPr txBox="1"/>
          <p:nvPr/>
        </p:nvSpPr>
        <p:spPr>
          <a:xfrm>
            <a:off x="84524" y="5309667"/>
            <a:ext cx="8982636" cy="369332"/>
          </a:xfrm>
          <a:prstGeom prst="rect">
            <a:avLst/>
          </a:prstGeom>
          <a:noFill/>
        </p:spPr>
        <p:txBody>
          <a:bodyPr wrap="square" rtlCol="0">
            <a:spAutoFit/>
          </a:bodyPr>
          <a:lstStyle/>
          <a:p>
            <a:r>
              <a:rPr lang="en-US" dirty="0"/>
              <a:t>http://www.uspto.gov/learning-and-resources/fees-and-payment/uspto-fee-schedule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052" y="1353683"/>
            <a:ext cx="8421580" cy="333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453963" y="4072268"/>
            <a:ext cx="2509284" cy="489097"/>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453963" y="2380892"/>
            <a:ext cx="2509284" cy="508958"/>
          </a:xfrm>
          <a:prstGeom prst="ellipse">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450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896"/>
            <a:ext cx="8229600" cy="914400"/>
          </a:xfrm>
        </p:spPr>
        <p:txBody>
          <a:bodyPr>
            <a:normAutofit/>
          </a:bodyPr>
          <a:lstStyle/>
          <a:p>
            <a:r>
              <a:rPr lang="en-US" sz="4000" dirty="0" smtClean="0"/>
              <a:t>Current USPTO Fee Schedule</a:t>
            </a:r>
            <a:endParaRPr lang="en-US" sz="4000" dirty="0"/>
          </a:p>
        </p:txBody>
      </p:sp>
      <p:sp>
        <p:nvSpPr>
          <p:cNvPr id="3" name="TextBox 2"/>
          <p:cNvSpPr txBox="1"/>
          <p:nvPr/>
        </p:nvSpPr>
        <p:spPr>
          <a:xfrm>
            <a:off x="84524" y="5309667"/>
            <a:ext cx="8982636" cy="369332"/>
          </a:xfrm>
          <a:prstGeom prst="rect">
            <a:avLst/>
          </a:prstGeom>
          <a:noFill/>
        </p:spPr>
        <p:txBody>
          <a:bodyPr wrap="square" rtlCol="0">
            <a:spAutoFit/>
          </a:bodyPr>
          <a:lstStyle/>
          <a:p>
            <a:r>
              <a:rPr lang="en-US" dirty="0"/>
              <a:t>http://www.uspto.gov/learning-and-resources/fees-and-payment/uspto-fee-schedule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19" y="1584808"/>
            <a:ext cx="8544646"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20" y="2527783"/>
            <a:ext cx="8544646"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21" y="3470758"/>
            <a:ext cx="8544646"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6557876" y="2031596"/>
            <a:ext cx="2509284" cy="489097"/>
          </a:xfrm>
          <a:prstGeom prst="ellipse">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557876" y="2963939"/>
            <a:ext cx="2509284" cy="489097"/>
          </a:xfrm>
          <a:prstGeom prst="ellipse">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557876" y="3905691"/>
            <a:ext cx="2509284" cy="489097"/>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34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
          <p:cNvSpPr>
            <a:spLocks noGrp="1" noChangeArrowheads="1"/>
          </p:cNvSpPr>
          <p:nvPr>
            <p:ph type="title"/>
          </p:nvPr>
        </p:nvSpPr>
        <p:spPr/>
        <p:txBody>
          <a:bodyPr anchor="t">
            <a:normAutofit fontScale="90000"/>
          </a:bodyPr>
          <a:lstStyle/>
          <a:p>
            <a:pPr eaLnBrk="1" hangingPunct="1"/>
            <a:r>
              <a:rPr lang="en-US" dirty="0" smtClean="0"/>
              <a:t>Provisional Utility Applications</a:t>
            </a:r>
            <a:r>
              <a:rPr lang="en-US" sz="4000" dirty="0" smtClean="0"/>
              <a:t/>
            </a:r>
            <a:br>
              <a:rPr lang="en-US" sz="4000" dirty="0" smtClean="0"/>
            </a:br>
            <a:r>
              <a:rPr lang="en-US" sz="2700" dirty="0" smtClean="0"/>
              <a:t>(MPEP 201.04(b))</a:t>
            </a:r>
          </a:p>
        </p:txBody>
      </p:sp>
      <p:sp>
        <p:nvSpPr>
          <p:cNvPr id="7172" name="Rectangle 2"/>
          <p:cNvSpPr>
            <a:spLocks noGrp="1" noChangeArrowheads="1"/>
          </p:cNvSpPr>
          <p:nvPr>
            <p:ph type="body" idx="1"/>
          </p:nvPr>
        </p:nvSpPr>
        <p:spPr>
          <a:xfrm>
            <a:off x="457200" y="1447584"/>
            <a:ext cx="8229600" cy="3868695"/>
          </a:xfrm>
        </p:spPr>
        <p:txBody>
          <a:bodyPr>
            <a:normAutofit fontScale="92500" lnSpcReduction="10000"/>
          </a:bodyPr>
          <a:lstStyle/>
          <a:p>
            <a:pPr eaLnBrk="1" hangingPunct="1">
              <a:lnSpc>
                <a:spcPct val="90000"/>
              </a:lnSpc>
              <a:spcBef>
                <a:spcPct val="0"/>
              </a:spcBef>
            </a:pPr>
            <a:r>
              <a:rPr lang="en-US" sz="2800" dirty="0" smtClean="0">
                <a:latin typeface="+mn-lt"/>
              </a:rPr>
              <a:t>Automatic abandonment after one year</a:t>
            </a:r>
          </a:p>
          <a:p>
            <a:pPr eaLnBrk="1" hangingPunct="1">
              <a:lnSpc>
                <a:spcPct val="90000"/>
              </a:lnSpc>
              <a:spcBef>
                <a:spcPts val="750"/>
              </a:spcBef>
            </a:pPr>
            <a:r>
              <a:rPr lang="en-US" sz="2800" dirty="0" smtClean="0">
                <a:latin typeface="+mn-lt"/>
              </a:rPr>
              <a:t>Inventor given time to investigate market potential / </a:t>
            </a:r>
            <a:r>
              <a:rPr lang="en-US" sz="2800" dirty="0" smtClean="0">
                <a:solidFill>
                  <a:srgbClr val="A40800"/>
                </a:solidFill>
                <a:latin typeface="+mn-lt"/>
              </a:rPr>
              <a:t>make improvements </a:t>
            </a:r>
          </a:p>
          <a:p>
            <a:pPr marL="742950" lvl="1" eaLnBrk="1" hangingPunct="1">
              <a:lnSpc>
                <a:spcPct val="90000"/>
              </a:lnSpc>
              <a:spcBef>
                <a:spcPts val="663"/>
              </a:spcBef>
            </a:pPr>
            <a:r>
              <a:rPr lang="en-US" sz="2600" dirty="0">
                <a:solidFill>
                  <a:srgbClr val="A40800"/>
                </a:solidFill>
                <a:latin typeface="+mn-lt"/>
              </a:rPr>
              <a:t>B</a:t>
            </a:r>
            <a:r>
              <a:rPr lang="en-US" sz="2600" dirty="0" smtClean="0">
                <a:solidFill>
                  <a:srgbClr val="A40800"/>
                </a:solidFill>
                <a:latin typeface="+mn-lt"/>
              </a:rPr>
              <a:t>e careful - too much change could result in loss of provisional filing date</a:t>
            </a:r>
          </a:p>
          <a:p>
            <a:pPr marL="742950" lvl="1" eaLnBrk="1" hangingPunct="1">
              <a:lnSpc>
                <a:spcPct val="90000"/>
              </a:lnSpc>
              <a:spcBef>
                <a:spcPts val="663"/>
              </a:spcBef>
            </a:pPr>
            <a:r>
              <a:rPr lang="en-US" sz="2600" dirty="0" smtClean="0">
                <a:solidFill>
                  <a:srgbClr val="A40800"/>
                </a:solidFill>
                <a:latin typeface="+mn-lt"/>
              </a:rPr>
              <a:t>Many inventors file multiple provisional applications during the 1-year pendency of the first filed provisional to include improvements</a:t>
            </a:r>
            <a:endParaRPr lang="en-US" sz="2600" dirty="0" smtClean="0">
              <a:latin typeface="+mn-lt"/>
            </a:endParaRPr>
          </a:p>
          <a:p>
            <a:pPr eaLnBrk="1" hangingPunct="1">
              <a:lnSpc>
                <a:spcPct val="90000"/>
              </a:lnSpc>
              <a:spcBef>
                <a:spcPts val="750"/>
              </a:spcBef>
            </a:pPr>
            <a:r>
              <a:rPr lang="en-US" sz="2800" dirty="0" smtClean="0">
                <a:latin typeface="+mn-lt"/>
              </a:rPr>
              <a:t>Also provide time to obtain counsel if desired</a:t>
            </a:r>
          </a:p>
          <a:p>
            <a:pPr eaLnBrk="1" hangingPunct="1">
              <a:lnSpc>
                <a:spcPct val="90000"/>
              </a:lnSpc>
              <a:spcBef>
                <a:spcPts val="750"/>
              </a:spcBef>
            </a:pPr>
            <a:r>
              <a:rPr lang="en-US" sz="2800" b="1" dirty="0" smtClean="0">
                <a:latin typeface="+mn-lt"/>
              </a:rPr>
              <a:t>No patent issues</a:t>
            </a:r>
            <a:r>
              <a:rPr lang="en-US" sz="2800" dirty="0" smtClean="0">
                <a:latin typeface="+mn-lt"/>
              </a:rPr>
              <a:t>—not examined</a:t>
            </a:r>
          </a:p>
        </p:txBody>
      </p:sp>
    </p:spTree>
    <p:extLst>
      <p:ext uri="{BB962C8B-B14F-4D97-AF65-F5344CB8AC3E}">
        <p14:creationId xmlns:p14="http://schemas.microsoft.com/office/powerpoint/2010/main" val="566427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229600" cy="914400"/>
          </a:xfrm>
        </p:spPr>
        <p:txBody>
          <a:bodyPr>
            <a:normAutofit/>
          </a:bodyPr>
          <a:lstStyle/>
          <a:p>
            <a:pPr algn="l"/>
            <a:r>
              <a:rPr lang="en-US" sz="4000" dirty="0" smtClean="0"/>
              <a:t>Objectives</a:t>
            </a:r>
            <a:endParaRPr lang="en-US" sz="4000" dirty="0"/>
          </a:p>
        </p:txBody>
      </p:sp>
      <p:sp>
        <p:nvSpPr>
          <p:cNvPr id="3" name="Content Placeholder 2"/>
          <p:cNvSpPr>
            <a:spLocks noGrp="1"/>
          </p:cNvSpPr>
          <p:nvPr>
            <p:ph idx="1"/>
          </p:nvPr>
        </p:nvSpPr>
        <p:spPr>
          <a:xfrm>
            <a:off x="457200" y="1720983"/>
            <a:ext cx="8229600" cy="2827694"/>
          </a:xfrm>
        </p:spPr>
        <p:txBody>
          <a:bodyPr/>
          <a:lstStyle/>
          <a:p>
            <a:r>
              <a:rPr lang="en-US" dirty="0" smtClean="0"/>
              <a:t>Overview of Intellectual Property (IP)</a:t>
            </a:r>
          </a:p>
          <a:p>
            <a:r>
              <a:rPr lang="en-US" dirty="0" smtClean="0"/>
              <a:t>Process </a:t>
            </a:r>
            <a:r>
              <a:rPr lang="en-US" dirty="0"/>
              <a:t>of Filing a Patent </a:t>
            </a:r>
            <a:r>
              <a:rPr lang="en-US" dirty="0" smtClean="0"/>
              <a:t>Application</a:t>
            </a:r>
          </a:p>
          <a:p>
            <a:r>
              <a:rPr lang="en-US" dirty="0" smtClean="0"/>
              <a:t>Resources </a:t>
            </a:r>
            <a:endParaRPr lang="en-US" dirty="0"/>
          </a:p>
          <a:p>
            <a:endParaRPr lang="en-US" dirty="0"/>
          </a:p>
        </p:txBody>
      </p:sp>
    </p:spTree>
    <p:extLst>
      <p:ext uri="{BB962C8B-B14F-4D97-AF65-F5344CB8AC3E}">
        <p14:creationId xmlns:p14="http://schemas.microsoft.com/office/powerpoint/2010/main" val="611783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
          <p:cNvSpPr>
            <a:spLocks noGrp="1" noChangeArrowheads="1"/>
          </p:cNvSpPr>
          <p:nvPr>
            <p:ph type="title"/>
          </p:nvPr>
        </p:nvSpPr>
        <p:spPr>
          <a:xfrm>
            <a:off x="457200" y="309580"/>
            <a:ext cx="8229600" cy="914400"/>
          </a:xfrm>
        </p:spPr>
        <p:txBody>
          <a:bodyPr anchor="t">
            <a:normAutofit/>
          </a:bodyPr>
          <a:lstStyle/>
          <a:p>
            <a:pPr eaLnBrk="1" hangingPunct="1"/>
            <a:r>
              <a:rPr lang="en-US" sz="4000" dirty="0" smtClean="0"/>
              <a:t>Provisional Utility Applications</a:t>
            </a:r>
          </a:p>
        </p:txBody>
      </p:sp>
      <p:pic>
        <p:nvPicPr>
          <p:cNvPr id="4099" name="Picture 3" descr="C:\Users\jcabeca\AppData\Local\Microsoft\Windows\Temporary Internet Files\Content.IE5\OPBM54NJ\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328" y="2644589"/>
            <a:ext cx="2487706" cy="2487706"/>
          </a:xfrm>
          <a:prstGeom prst="rect">
            <a:avLst/>
          </a:prstGeom>
          <a:noFill/>
          <a:extLst>
            <a:ext uri="{909E8E84-426E-40DD-AFC4-6F175D3DCCD1}">
              <a14:hiddenFill xmlns:a14="http://schemas.microsoft.com/office/drawing/2010/main">
                <a:solidFill>
                  <a:srgbClr val="FFFFFF"/>
                </a:solidFill>
              </a14:hiddenFill>
            </a:ext>
          </a:extLst>
        </p:spPr>
      </p:pic>
      <p:sp>
        <p:nvSpPr>
          <p:cNvPr id="8196" name="Rectangle 2"/>
          <p:cNvSpPr>
            <a:spLocks noGrp="1" noChangeArrowheads="1"/>
          </p:cNvSpPr>
          <p:nvPr>
            <p:ph type="body" idx="1"/>
          </p:nvPr>
        </p:nvSpPr>
        <p:spPr>
          <a:xfrm>
            <a:off x="457200" y="1587405"/>
            <a:ext cx="8229600" cy="3610239"/>
          </a:xfrm>
        </p:spPr>
        <p:txBody>
          <a:bodyPr>
            <a:normAutofit lnSpcReduction="10000"/>
          </a:bodyPr>
          <a:lstStyle/>
          <a:p>
            <a:pPr marL="304800" indent="-304800" eaLnBrk="1" hangingPunct="1">
              <a:spcBef>
                <a:spcPct val="0"/>
              </a:spcBef>
            </a:pPr>
            <a:r>
              <a:rPr lang="en-US" dirty="0" smtClean="0"/>
              <a:t>Simplified filing requirements </a:t>
            </a:r>
          </a:p>
          <a:p>
            <a:pPr marL="304800" indent="-304800" eaLnBrk="1" hangingPunct="1"/>
            <a:r>
              <a:rPr lang="en-US" dirty="0" smtClean="0"/>
              <a:t>Items required:</a:t>
            </a:r>
          </a:p>
          <a:p>
            <a:pPr marL="914400" lvl="1" indent="-457200" eaLnBrk="1" hangingPunct="1">
              <a:buFont typeface="+mj-lt"/>
              <a:buAutoNum type="arabicPeriod"/>
            </a:pPr>
            <a:r>
              <a:rPr lang="en-US" sz="2400" dirty="0" smtClean="0"/>
              <a:t>Specification - CLEAR DESCRIPTION - in compliance with 35 USC 112, Paragraph (a) </a:t>
            </a:r>
          </a:p>
          <a:p>
            <a:pPr marL="1314450" lvl="2" indent="-457200"/>
            <a:r>
              <a:rPr lang="en-US" sz="2000" dirty="0" smtClean="0">
                <a:solidFill>
                  <a:srgbClr val="C00000"/>
                </a:solidFill>
              </a:rPr>
              <a:t>enablement, written description, best mode</a:t>
            </a:r>
            <a:endParaRPr lang="en-US" sz="2000" dirty="0" smtClean="0"/>
          </a:p>
          <a:p>
            <a:pPr marL="914400" lvl="1" indent="-457200" eaLnBrk="1" hangingPunct="1">
              <a:buFont typeface="+mj-lt"/>
              <a:buAutoNum type="arabicPeriod"/>
            </a:pPr>
            <a:r>
              <a:rPr lang="en-US" sz="2400" dirty="0" smtClean="0"/>
              <a:t>Drawings (needed in almost all cases) </a:t>
            </a:r>
          </a:p>
          <a:p>
            <a:pPr marL="914400" lvl="1" indent="-457200" eaLnBrk="1" hangingPunct="1">
              <a:buFont typeface="+mj-lt"/>
              <a:buAutoNum type="arabicPeriod"/>
            </a:pPr>
            <a:r>
              <a:rPr lang="en-US" sz="2400" dirty="0" smtClean="0"/>
              <a:t>Filing fees </a:t>
            </a:r>
          </a:p>
          <a:p>
            <a:pPr marL="914400" lvl="1" indent="-457200" eaLnBrk="1" hangingPunct="1">
              <a:buFont typeface="+mj-lt"/>
              <a:buAutoNum type="arabicPeriod"/>
            </a:pPr>
            <a:r>
              <a:rPr lang="en-US" sz="2400" dirty="0" smtClean="0"/>
              <a:t>Cover Sheet identifying Provisional Application</a:t>
            </a:r>
          </a:p>
        </p:txBody>
      </p:sp>
    </p:spTree>
    <p:extLst>
      <p:ext uri="{BB962C8B-B14F-4D97-AF65-F5344CB8AC3E}">
        <p14:creationId xmlns:p14="http://schemas.microsoft.com/office/powerpoint/2010/main" val="1063666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895"/>
            <a:ext cx="8229600" cy="914400"/>
          </a:xfrm>
        </p:spPr>
        <p:txBody>
          <a:bodyPr>
            <a:normAutofit fontScale="90000"/>
          </a:bodyPr>
          <a:lstStyle/>
          <a:p>
            <a:r>
              <a:rPr lang="en-US" dirty="0" smtClean="0"/>
              <a:t>Provisional Utility Applications</a:t>
            </a:r>
            <a:endParaRPr lang="en-US" dirty="0"/>
          </a:p>
        </p:txBody>
      </p:sp>
      <p:sp>
        <p:nvSpPr>
          <p:cNvPr id="3" name="Content Placeholder 2"/>
          <p:cNvSpPr txBox="1">
            <a:spLocks/>
          </p:cNvSpPr>
          <p:nvPr/>
        </p:nvSpPr>
        <p:spPr>
          <a:xfrm>
            <a:off x="457199" y="1114996"/>
            <a:ext cx="7258493" cy="404888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latin typeface="+mn-lt"/>
                <a:cs typeface="Helvetica" panose="020B0604020202020204" pitchFamily="34" charset="0"/>
              </a:rPr>
              <a:t>Use of USPTO cover sheet [PTO/SB/16] encouraged:</a:t>
            </a:r>
          </a:p>
          <a:p>
            <a:pPr marL="0" indent="0">
              <a:buFont typeface="Arial"/>
              <a:buNone/>
            </a:pPr>
            <a:r>
              <a:rPr lang="en-US" sz="2400" dirty="0" smtClean="0">
                <a:latin typeface="+mn-lt"/>
                <a:cs typeface="Helvetica" panose="020B0604020202020204" pitchFamily="34" charset="0"/>
              </a:rPr>
              <a:t>Provides a clear indication that applicant is filing a provisional application.</a:t>
            </a:r>
          </a:p>
          <a:p>
            <a:pPr marL="857250" lvl="1" indent="-457200">
              <a:buFont typeface="Arial" panose="020B0604020202020204" pitchFamily="34" charset="0"/>
              <a:buChar char="•"/>
            </a:pPr>
            <a:r>
              <a:rPr lang="en-US" sz="2400" dirty="0" smtClean="0">
                <a:latin typeface="+mn-lt"/>
                <a:cs typeface="Helvetica" panose="020B0604020202020204" pitchFamily="34" charset="0"/>
              </a:rPr>
              <a:t>Inventor name(s)</a:t>
            </a:r>
          </a:p>
          <a:p>
            <a:pPr marL="857250" lvl="1" indent="-457200">
              <a:buFont typeface="Arial" panose="020B0604020202020204" pitchFamily="34" charset="0"/>
              <a:buChar char="•"/>
            </a:pPr>
            <a:r>
              <a:rPr lang="en-US" sz="2400" dirty="0">
                <a:latin typeface="+mn-lt"/>
                <a:cs typeface="Helvetica" panose="020B0604020202020204" pitchFamily="34" charset="0"/>
              </a:rPr>
              <a:t>I</a:t>
            </a:r>
            <a:r>
              <a:rPr lang="en-US" sz="2400" dirty="0" smtClean="0">
                <a:latin typeface="+mn-lt"/>
                <a:cs typeface="Helvetica" panose="020B0604020202020204" pitchFamily="34" charset="0"/>
              </a:rPr>
              <a:t>nventor residence(s)</a:t>
            </a:r>
          </a:p>
          <a:p>
            <a:pPr marL="857250" lvl="1" indent="-457200">
              <a:buFont typeface="Arial" panose="020B0604020202020204" pitchFamily="34" charset="0"/>
              <a:buChar char="•"/>
            </a:pPr>
            <a:r>
              <a:rPr lang="en-US" sz="2400" dirty="0">
                <a:latin typeface="+mn-lt"/>
                <a:cs typeface="Helvetica" panose="020B0604020202020204" pitchFamily="34" charset="0"/>
              </a:rPr>
              <a:t>T</a:t>
            </a:r>
            <a:r>
              <a:rPr lang="en-US" sz="2400" dirty="0" smtClean="0">
                <a:latin typeface="+mn-lt"/>
                <a:cs typeface="Helvetica" panose="020B0604020202020204" pitchFamily="34" charset="0"/>
              </a:rPr>
              <a:t>itle of the invention</a:t>
            </a:r>
          </a:p>
          <a:p>
            <a:pPr marL="857250" lvl="1" indent="-457200">
              <a:buFont typeface="Arial" panose="020B0604020202020204" pitchFamily="34" charset="0"/>
              <a:buChar char="•"/>
            </a:pPr>
            <a:r>
              <a:rPr lang="en-US" sz="2400" dirty="0">
                <a:latin typeface="+mn-lt"/>
                <a:cs typeface="Helvetica" panose="020B0604020202020204" pitchFamily="34" charset="0"/>
              </a:rPr>
              <a:t>C</a:t>
            </a:r>
            <a:r>
              <a:rPr lang="en-US" sz="2400" dirty="0" smtClean="0">
                <a:latin typeface="+mn-lt"/>
                <a:cs typeface="Helvetica" panose="020B0604020202020204" pitchFamily="34" charset="0"/>
              </a:rPr>
              <a:t>orrespondence address</a:t>
            </a:r>
          </a:p>
          <a:p>
            <a:pPr marL="857250" lvl="1" indent="-457200">
              <a:buFont typeface="Arial" panose="020B0604020202020204" pitchFamily="34" charset="0"/>
              <a:buChar char="•"/>
            </a:pPr>
            <a:r>
              <a:rPr lang="en-US" sz="2400" dirty="0">
                <a:latin typeface="+mn-lt"/>
                <a:cs typeface="Helvetica" panose="020B0604020202020204" pitchFamily="34" charset="0"/>
              </a:rPr>
              <a:t>A</a:t>
            </a:r>
            <a:r>
              <a:rPr lang="en-US" sz="2400" dirty="0" smtClean="0">
                <a:latin typeface="+mn-lt"/>
                <a:cs typeface="Helvetica" panose="020B0604020202020204" pitchFamily="34" charset="0"/>
              </a:rPr>
              <a:t>ttorney information (if any)</a:t>
            </a:r>
          </a:p>
          <a:p>
            <a:pPr marL="857250" lvl="1" indent="-457200">
              <a:buFont typeface="Arial" panose="020B0604020202020204" pitchFamily="34" charset="0"/>
              <a:buChar char="•"/>
            </a:pPr>
            <a:r>
              <a:rPr lang="en-US" sz="2400" dirty="0" smtClean="0">
                <a:latin typeface="+mn-lt"/>
                <a:cs typeface="Helvetica" panose="020B0604020202020204" pitchFamily="34" charset="0"/>
              </a:rPr>
              <a:t>U.S. government interest  (if any) </a:t>
            </a:r>
          </a:p>
        </p:txBody>
      </p:sp>
    </p:spTree>
    <p:extLst>
      <p:ext uri="{BB962C8B-B14F-4D97-AF65-F5344CB8AC3E}">
        <p14:creationId xmlns:p14="http://schemas.microsoft.com/office/powerpoint/2010/main" val="15560341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895"/>
            <a:ext cx="8229600" cy="914400"/>
          </a:xfrm>
        </p:spPr>
        <p:txBody>
          <a:bodyPr>
            <a:normAutofit/>
          </a:bodyPr>
          <a:lstStyle/>
          <a:p>
            <a:r>
              <a:rPr lang="en-US" dirty="0" smtClean="0"/>
              <a:t>Electronic Filing Information</a:t>
            </a:r>
            <a:endParaRPr lang="en-US" dirty="0"/>
          </a:p>
        </p:txBody>
      </p:sp>
      <p:sp>
        <p:nvSpPr>
          <p:cNvPr id="3" name="Content Placeholder 2"/>
          <p:cNvSpPr txBox="1">
            <a:spLocks/>
          </p:cNvSpPr>
          <p:nvPr/>
        </p:nvSpPr>
        <p:spPr>
          <a:xfrm>
            <a:off x="457199" y="1114996"/>
            <a:ext cx="7258493" cy="404888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latin typeface="+mn-lt"/>
                <a:cs typeface="Helvetica" panose="020B0604020202020204" pitchFamily="34" charset="0"/>
              </a:rPr>
              <a:t>Electronic Filing </a:t>
            </a:r>
            <a:r>
              <a:rPr lang="en-US" sz="1600" dirty="0" smtClean="0">
                <a:latin typeface="+mn-lt"/>
                <a:cs typeface="Helvetica" panose="020B0604020202020204" pitchFamily="34" charset="0"/>
                <a:hlinkClick r:id="rId2"/>
              </a:rPr>
              <a:t>–</a:t>
            </a:r>
            <a:r>
              <a:rPr lang="en-US" sz="1600" dirty="0" smtClean="0">
                <a:latin typeface="+mn-lt"/>
                <a:cs typeface="Helvetica" panose="020B0604020202020204" pitchFamily="34" charset="0"/>
              </a:rPr>
              <a:t> EFS-Web Guidance and Resources</a:t>
            </a:r>
          </a:p>
          <a:p>
            <a:pPr marL="0" indent="0">
              <a:buNone/>
            </a:pPr>
            <a:r>
              <a:rPr lang="en-US" sz="1600" dirty="0">
                <a:latin typeface="+mn-lt"/>
                <a:cs typeface="Helvetica" panose="020B0604020202020204" pitchFamily="34" charset="0"/>
                <a:hlinkClick r:id="rId2"/>
              </a:rPr>
              <a:t>http://</a:t>
            </a:r>
            <a:r>
              <a:rPr lang="en-US" sz="1600" dirty="0" smtClean="0">
                <a:latin typeface="+mn-lt"/>
                <a:cs typeface="Helvetica" panose="020B0604020202020204" pitchFamily="34" charset="0"/>
                <a:hlinkClick r:id="rId2"/>
              </a:rPr>
              <a:t>www.uspto.gov/patents-application-process/applying-online/efs-web-guidance-and-resources</a:t>
            </a:r>
          </a:p>
          <a:p>
            <a:pPr marL="0" indent="0">
              <a:buNone/>
            </a:pPr>
            <a:endParaRPr lang="en-US" sz="1600" dirty="0" smtClean="0">
              <a:latin typeface="+mn-lt"/>
              <a:cs typeface="Helvetica" panose="020B0604020202020204" pitchFamily="34" charset="0"/>
              <a:hlinkClick r:id="rId2"/>
            </a:endParaRPr>
          </a:p>
          <a:p>
            <a:pPr marL="0" indent="0">
              <a:buNone/>
            </a:pPr>
            <a:r>
              <a:rPr lang="en-US" sz="1600" dirty="0" smtClean="0">
                <a:latin typeface="+mn-lt"/>
                <a:cs typeface="Helvetica" panose="020B0604020202020204" pitchFamily="34" charset="0"/>
              </a:rPr>
              <a:t>EFS Sandbox</a:t>
            </a:r>
            <a:endParaRPr lang="en-US" sz="1600" dirty="0">
              <a:latin typeface="+mn-lt"/>
              <a:cs typeface="Helvetica" panose="020B0604020202020204" pitchFamily="34" charset="0"/>
              <a:hlinkClick r:id="rId2"/>
            </a:endParaRPr>
          </a:p>
          <a:p>
            <a:pPr marL="0" indent="0">
              <a:buNone/>
            </a:pPr>
            <a:r>
              <a:rPr lang="en-US" sz="1600" dirty="0" smtClean="0">
                <a:latin typeface="+mn-lt"/>
                <a:cs typeface="Helvetica" panose="020B0604020202020204" pitchFamily="34" charset="0"/>
                <a:hlinkClick r:id="rId2"/>
              </a:rPr>
              <a:t>http</a:t>
            </a:r>
            <a:r>
              <a:rPr lang="en-US" sz="1600" dirty="0">
                <a:latin typeface="+mn-lt"/>
                <a:cs typeface="Helvetica" panose="020B0604020202020204" pitchFamily="34" charset="0"/>
                <a:hlinkClick r:id="rId2"/>
              </a:rPr>
              <a:t>://</a:t>
            </a:r>
            <a:r>
              <a:rPr lang="en-US" sz="1600" dirty="0" smtClean="0">
                <a:latin typeface="+mn-lt"/>
                <a:cs typeface="Helvetica" panose="020B0604020202020204" pitchFamily="34" charset="0"/>
                <a:hlinkClick r:id="rId2"/>
              </a:rPr>
              <a:t>www.uspto.gov/ebc/portal/sandbox/efs0-3-0.htm</a:t>
            </a:r>
            <a:endParaRPr lang="en-US" sz="1600" dirty="0" smtClean="0">
              <a:latin typeface="+mn-lt"/>
              <a:cs typeface="Helvetica" panose="020B0604020202020204" pitchFamily="34" charset="0"/>
            </a:endParaRPr>
          </a:p>
          <a:p>
            <a:pPr marL="0" indent="0">
              <a:buNone/>
            </a:pPr>
            <a:endParaRPr lang="en-US" sz="1600" dirty="0" smtClean="0">
              <a:latin typeface="+mn-lt"/>
              <a:cs typeface="Helvetica" panose="020B0604020202020204" pitchFamily="34" charset="0"/>
            </a:endParaRPr>
          </a:p>
          <a:p>
            <a:pPr marL="0" indent="0">
              <a:buNone/>
            </a:pPr>
            <a:r>
              <a:rPr lang="en-US" sz="1600" dirty="0" smtClean="0">
                <a:latin typeface="+mn-lt"/>
                <a:cs typeface="Helvetica" panose="020B0604020202020204" pitchFamily="34" charset="0"/>
              </a:rPr>
              <a:t>EFS – Process of filing online</a:t>
            </a:r>
          </a:p>
          <a:p>
            <a:pPr marL="0" indent="0">
              <a:buNone/>
            </a:pPr>
            <a:r>
              <a:rPr lang="en-US" sz="1600" dirty="0">
                <a:latin typeface="+mn-lt"/>
                <a:cs typeface="Helvetica" panose="020B0604020202020204" pitchFamily="34" charset="0"/>
                <a:hlinkClick r:id="rId3"/>
              </a:rPr>
              <a:t>http://</a:t>
            </a:r>
            <a:r>
              <a:rPr lang="en-US" sz="1600" dirty="0" smtClean="0">
                <a:latin typeface="+mn-lt"/>
                <a:cs typeface="Helvetica" panose="020B0604020202020204" pitchFamily="34" charset="0"/>
                <a:hlinkClick r:id="rId3"/>
              </a:rPr>
              <a:t>www.uspto.gov/patents-application-process/applying-online/efs-web-guidance-and-resources</a:t>
            </a:r>
            <a:endParaRPr lang="en-US" sz="1600" dirty="0" smtClean="0">
              <a:latin typeface="+mn-lt"/>
              <a:cs typeface="Helvetica" panose="020B0604020202020204" pitchFamily="34" charset="0"/>
            </a:endParaRPr>
          </a:p>
          <a:p>
            <a:pPr marL="0" indent="0">
              <a:buNone/>
            </a:pPr>
            <a:endParaRPr lang="en-US" sz="1600" dirty="0" smtClean="0">
              <a:latin typeface="+mn-lt"/>
              <a:cs typeface="Helvetica" panose="020B0604020202020204" pitchFamily="34" charset="0"/>
            </a:endParaRPr>
          </a:p>
          <a:p>
            <a:pPr marL="0" indent="0">
              <a:buNone/>
            </a:pPr>
            <a:r>
              <a:rPr lang="en-US" sz="1600" dirty="0" smtClean="0">
                <a:latin typeface="+mn-lt"/>
                <a:cs typeface="Helvetica" panose="020B0604020202020204" pitchFamily="34" charset="0"/>
              </a:rPr>
              <a:t>Fillable form – Provisional Application Cover Sheet</a:t>
            </a:r>
          </a:p>
          <a:p>
            <a:pPr marL="0" indent="0">
              <a:buNone/>
            </a:pPr>
            <a:r>
              <a:rPr lang="en-US" sz="1600" dirty="0">
                <a:latin typeface="+mn-lt"/>
                <a:cs typeface="Helvetica" panose="020B0604020202020204" pitchFamily="34" charset="0"/>
                <a:hlinkClick r:id="rId4"/>
              </a:rPr>
              <a:t>http://</a:t>
            </a:r>
            <a:r>
              <a:rPr lang="en-US" sz="1600" dirty="0" smtClean="0">
                <a:latin typeface="+mn-lt"/>
                <a:cs typeface="Helvetica" panose="020B0604020202020204" pitchFamily="34" charset="0"/>
                <a:hlinkClick r:id="rId4"/>
              </a:rPr>
              <a:t>www.uspto.gov/sites/default/files/forms/ProvisionalSB.pdf</a:t>
            </a:r>
            <a:endParaRPr lang="en-US" sz="1600" dirty="0" smtClean="0">
              <a:latin typeface="+mn-lt"/>
              <a:cs typeface="Helvetica" panose="020B0604020202020204" pitchFamily="34" charset="0"/>
            </a:endParaRPr>
          </a:p>
          <a:p>
            <a:pPr marL="0" indent="0">
              <a:buNone/>
            </a:pPr>
            <a:endParaRPr lang="en-US" sz="1600" dirty="0" smtClean="0">
              <a:latin typeface="+mn-lt"/>
              <a:cs typeface="Helvetica" panose="020B0604020202020204" pitchFamily="34" charset="0"/>
            </a:endParaRPr>
          </a:p>
        </p:txBody>
      </p:sp>
    </p:spTree>
    <p:extLst>
      <p:ext uri="{BB962C8B-B14F-4D97-AF65-F5344CB8AC3E}">
        <p14:creationId xmlns:p14="http://schemas.microsoft.com/office/powerpoint/2010/main" val="13120114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
          <p:cNvSpPr>
            <a:spLocks noGrp="1" noChangeArrowheads="1"/>
          </p:cNvSpPr>
          <p:nvPr>
            <p:ph type="title"/>
          </p:nvPr>
        </p:nvSpPr>
        <p:spPr>
          <a:xfrm>
            <a:off x="457200" y="309580"/>
            <a:ext cx="8229600" cy="914400"/>
          </a:xfrm>
        </p:spPr>
        <p:txBody>
          <a:bodyPr anchor="t">
            <a:normAutofit fontScale="90000"/>
          </a:bodyPr>
          <a:lstStyle/>
          <a:p>
            <a:pPr eaLnBrk="1" hangingPunct="1"/>
            <a:r>
              <a:rPr lang="en-US" dirty="0" smtClean="0"/>
              <a:t>Where do you go from here?</a:t>
            </a:r>
            <a:r>
              <a:rPr lang="en-US" sz="3900" dirty="0" smtClean="0"/>
              <a:t/>
            </a:r>
            <a:br>
              <a:rPr lang="en-US" sz="3900" dirty="0" smtClean="0"/>
            </a:br>
            <a:r>
              <a:rPr lang="en-US" sz="3100" dirty="0" smtClean="0"/>
              <a:t>Provisional Applications – As Basis for Priority</a:t>
            </a:r>
          </a:p>
        </p:txBody>
      </p:sp>
      <p:sp>
        <p:nvSpPr>
          <p:cNvPr id="27652" name="Rectangle 2"/>
          <p:cNvSpPr>
            <a:spLocks noGrp="1" noChangeArrowheads="1"/>
          </p:cNvSpPr>
          <p:nvPr>
            <p:ph type="body" idx="1"/>
          </p:nvPr>
        </p:nvSpPr>
        <p:spPr>
          <a:xfrm>
            <a:off x="457200" y="1569355"/>
            <a:ext cx="8229600" cy="3764645"/>
          </a:xfrm>
        </p:spPr>
        <p:txBody>
          <a:bodyPr>
            <a:normAutofit fontScale="92500" lnSpcReduction="10000"/>
          </a:bodyPr>
          <a:lstStyle/>
          <a:p>
            <a:pPr marL="304800" indent="-304800" eaLnBrk="1" hangingPunct="1">
              <a:spcBef>
                <a:spcPct val="0"/>
              </a:spcBef>
            </a:pPr>
            <a:r>
              <a:rPr lang="en-US" dirty="0" smtClean="0"/>
              <a:t>Domestic Priority</a:t>
            </a:r>
          </a:p>
          <a:p>
            <a:pPr lvl="1" eaLnBrk="1" hangingPunct="1"/>
            <a:r>
              <a:rPr lang="en-US" dirty="0" smtClean="0"/>
              <a:t>For non-provisional applications</a:t>
            </a:r>
          </a:p>
          <a:p>
            <a:pPr marL="304800" indent="-304800" eaLnBrk="1" hangingPunct="1"/>
            <a:r>
              <a:rPr lang="en-US" dirty="0" smtClean="0"/>
              <a:t>Foreign Priority </a:t>
            </a:r>
          </a:p>
          <a:p>
            <a:pPr lvl="1" eaLnBrk="1" hangingPunct="1"/>
            <a:r>
              <a:rPr lang="en-US" dirty="0" smtClean="0"/>
              <a:t>Foreign Applications can claim benefit of Provisional Application filing date if filed within 12 months of the Provisional filing date under </a:t>
            </a:r>
            <a:r>
              <a:rPr lang="en-US" b="1" dirty="0" smtClean="0"/>
              <a:t>Paris Convention Article 4</a:t>
            </a:r>
          </a:p>
          <a:p>
            <a:pPr lvl="1" eaLnBrk="1" hangingPunct="1"/>
            <a:r>
              <a:rPr lang="en-US" b="1" dirty="0" smtClean="0"/>
              <a:t>Patent Cooperation Treaty</a:t>
            </a:r>
            <a:r>
              <a:rPr lang="en-US" dirty="0" smtClean="0"/>
              <a:t> (PCT) application can claim priority to US Provisional Application </a:t>
            </a:r>
          </a:p>
        </p:txBody>
      </p:sp>
    </p:spTree>
    <p:extLst>
      <p:ext uri="{BB962C8B-B14F-4D97-AF65-F5344CB8AC3E}">
        <p14:creationId xmlns:p14="http://schemas.microsoft.com/office/powerpoint/2010/main" val="12403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229600" cy="914400"/>
          </a:xfrm>
        </p:spPr>
        <p:txBody>
          <a:bodyPr>
            <a:normAutofit/>
          </a:bodyPr>
          <a:lstStyle/>
          <a:p>
            <a:pPr algn="l"/>
            <a:r>
              <a:rPr lang="en-US" sz="4000" dirty="0" smtClean="0"/>
              <a:t>Tools and Resources</a:t>
            </a:r>
            <a:endParaRPr lang="en-US" sz="4000" dirty="0"/>
          </a:p>
        </p:txBody>
      </p:sp>
      <p:sp>
        <p:nvSpPr>
          <p:cNvPr id="3" name="Content Placeholder 2"/>
          <p:cNvSpPr>
            <a:spLocks noGrp="1"/>
          </p:cNvSpPr>
          <p:nvPr>
            <p:ph idx="1"/>
          </p:nvPr>
        </p:nvSpPr>
        <p:spPr>
          <a:xfrm>
            <a:off x="295275" y="1651000"/>
            <a:ext cx="4159768" cy="3601484"/>
          </a:xfrm>
        </p:spPr>
        <p:txBody>
          <a:bodyPr>
            <a:normAutofit fontScale="92500" lnSpcReduction="10000"/>
          </a:bodyPr>
          <a:lstStyle/>
          <a:p>
            <a:r>
              <a:rPr lang="en-US" dirty="0" smtClean="0"/>
              <a:t>The Office has a number of tools and resources to help applicants throughout the patent application filing process and beyond</a:t>
            </a:r>
          </a:p>
          <a:p>
            <a:endParaRPr lang="en-US" dirty="0"/>
          </a:p>
        </p:txBody>
      </p:sp>
      <p:pic>
        <p:nvPicPr>
          <p:cNvPr id="1027" name="Picture 3" descr="C:\Users\jclark2\AppData\Local\Microsoft\Windows\Temporary Internet Files\Content.IE5\7Q2SMQBW\1-1232472552P4L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168" y="1912470"/>
            <a:ext cx="4524949" cy="251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061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297" name="Rectangle 2"/>
          <p:cNvSpPr>
            <a:spLocks noGrp="1" noChangeArrowheads="1"/>
          </p:cNvSpPr>
          <p:nvPr>
            <p:ph type="title"/>
          </p:nvPr>
        </p:nvSpPr>
        <p:spPr>
          <a:xfrm>
            <a:off x="456247" y="310896"/>
            <a:ext cx="8188023" cy="914400"/>
          </a:xfrm>
        </p:spPr>
        <p:txBody>
          <a:bodyPr>
            <a:noAutofit/>
          </a:bodyPr>
          <a:lstStyle/>
          <a:p>
            <a:pPr algn="l"/>
            <a:r>
              <a:rPr lang="en-US" sz="4000" dirty="0" smtClean="0"/>
              <a:t>Manual of Patent Examining Procedure (MPEP)</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 y="1307354"/>
            <a:ext cx="8367713" cy="3624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14419" y="5031652"/>
            <a:ext cx="6566221" cy="400110"/>
          </a:xfrm>
          <a:prstGeom prst="rect">
            <a:avLst/>
          </a:prstGeom>
        </p:spPr>
        <p:txBody>
          <a:bodyPr wrap="none">
            <a:spAutoFit/>
          </a:bodyPr>
          <a:lstStyle/>
          <a:p>
            <a:r>
              <a:rPr lang="en-US" sz="2000" dirty="0"/>
              <a:t>http://www.uspto.gov/web/offices/pac/mpep/index.html</a:t>
            </a:r>
          </a:p>
        </p:txBody>
      </p:sp>
    </p:spTree>
    <p:extLst>
      <p:ext uri="{BB962C8B-B14F-4D97-AF65-F5344CB8AC3E}">
        <p14:creationId xmlns:p14="http://schemas.microsoft.com/office/powerpoint/2010/main" val="3262172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229600" cy="914400"/>
          </a:xfrm>
        </p:spPr>
        <p:txBody>
          <a:bodyPr>
            <a:normAutofit/>
          </a:bodyPr>
          <a:lstStyle/>
          <a:p>
            <a:pPr algn="l"/>
            <a:r>
              <a:rPr lang="en-US" sz="4000" dirty="0" smtClean="0"/>
              <a:t>Inventors Assistance Center</a:t>
            </a:r>
            <a:endParaRPr lang="en-US" sz="4000" dirty="0"/>
          </a:p>
        </p:txBody>
      </p:sp>
      <p:sp>
        <p:nvSpPr>
          <p:cNvPr id="3" name="Content Placeholder 2"/>
          <p:cNvSpPr>
            <a:spLocks noGrp="1"/>
          </p:cNvSpPr>
          <p:nvPr>
            <p:ph idx="1"/>
          </p:nvPr>
        </p:nvSpPr>
        <p:spPr>
          <a:xfrm>
            <a:off x="457200" y="1287779"/>
            <a:ext cx="8229600" cy="3273592"/>
          </a:xfrm>
        </p:spPr>
        <p:txBody>
          <a:bodyPr>
            <a:normAutofit lnSpcReduction="10000"/>
          </a:bodyPr>
          <a:lstStyle/>
          <a:p>
            <a:r>
              <a:rPr lang="en-US" dirty="0" smtClean="0"/>
              <a:t>1-800-786-9199</a:t>
            </a:r>
          </a:p>
          <a:p>
            <a:r>
              <a:rPr lang="en-US" dirty="0" smtClean="0"/>
              <a:t>Staffed by experienced former USPTO supervisors and examiners</a:t>
            </a:r>
          </a:p>
          <a:p>
            <a:r>
              <a:rPr lang="en-US" dirty="0" smtClean="0"/>
              <a:t>Will answer general questions about patent examination and procedures</a:t>
            </a:r>
          </a:p>
          <a:p>
            <a:r>
              <a:rPr lang="en-US" dirty="0" smtClean="0"/>
              <a:t>Can assist you in filling out patent forms</a:t>
            </a:r>
            <a:endParaRPr lang="en-US" dirty="0"/>
          </a:p>
        </p:txBody>
      </p:sp>
      <p:pic>
        <p:nvPicPr>
          <p:cNvPr id="3074" name="Picture 2" descr="C:\Users\jclark2\AppData\Local\Microsoft\Windows\Temporary Internet Files\Content.IE5\4QJN6DKP\shutterstock_46071859-sml-edi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274" y="4274343"/>
            <a:ext cx="1798320" cy="144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3342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77180" y="1102584"/>
            <a:ext cx="7963527" cy="3773278"/>
          </a:xfrm>
          <a:prstGeom prst="rect">
            <a:avLst/>
          </a:prstGeom>
        </p:spPr>
      </p:pic>
      <p:sp>
        <p:nvSpPr>
          <p:cNvPr id="2" name="Title 1"/>
          <p:cNvSpPr>
            <a:spLocks noGrp="1"/>
          </p:cNvSpPr>
          <p:nvPr>
            <p:ph type="title"/>
          </p:nvPr>
        </p:nvSpPr>
        <p:spPr>
          <a:xfrm>
            <a:off x="457200" y="309580"/>
            <a:ext cx="8229600" cy="914400"/>
          </a:xfrm>
        </p:spPr>
        <p:txBody>
          <a:bodyPr>
            <a:normAutofit/>
          </a:bodyPr>
          <a:lstStyle/>
          <a:p>
            <a:pPr algn="l"/>
            <a:r>
              <a:rPr lang="en-US" sz="4000" dirty="0" smtClean="0"/>
              <a:t>Patent Pro Bono Program</a:t>
            </a:r>
            <a:endParaRPr lang="en-US" sz="4000" dirty="0"/>
          </a:p>
        </p:txBody>
      </p:sp>
      <p:sp>
        <p:nvSpPr>
          <p:cNvPr id="3" name="Content Placeholder 2"/>
          <p:cNvSpPr>
            <a:spLocks noGrp="1"/>
          </p:cNvSpPr>
          <p:nvPr>
            <p:ph idx="1"/>
          </p:nvPr>
        </p:nvSpPr>
        <p:spPr>
          <a:xfrm>
            <a:off x="457200" y="1851536"/>
            <a:ext cx="8229600" cy="2298151"/>
          </a:xfrm>
        </p:spPr>
        <p:txBody>
          <a:bodyPr>
            <a:normAutofit fontScale="92500" lnSpcReduction="10000"/>
          </a:bodyPr>
          <a:lstStyle/>
          <a:p>
            <a:r>
              <a:rPr lang="en-US" dirty="0" smtClean="0"/>
              <a:t>Nationwide program to assist financially under-resourced independent inventors and small businesses</a:t>
            </a:r>
          </a:p>
          <a:p>
            <a:r>
              <a:rPr lang="en-US" dirty="0" smtClean="0"/>
              <a:t>Provides access to free legal assistance by registered patent attorneys</a:t>
            </a:r>
          </a:p>
          <a:p>
            <a:endParaRPr lang="en-US" dirty="0"/>
          </a:p>
        </p:txBody>
      </p:sp>
    </p:spTree>
    <p:extLst>
      <p:ext uri="{BB962C8B-B14F-4D97-AF65-F5344CB8AC3E}">
        <p14:creationId xmlns:p14="http://schemas.microsoft.com/office/powerpoint/2010/main" val="41122339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229600" cy="914400"/>
          </a:xfrm>
        </p:spPr>
        <p:txBody>
          <a:bodyPr>
            <a:normAutofit/>
          </a:bodyPr>
          <a:lstStyle/>
          <a:p>
            <a:pPr algn="l"/>
            <a:r>
              <a:rPr lang="en-US" sz="4000" dirty="0" smtClean="0"/>
              <a:t>Pro Se Assistance Program</a:t>
            </a:r>
            <a:endParaRPr lang="en-US" sz="4000" dirty="0"/>
          </a:p>
        </p:txBody>
      </p:sp>
      <p:sp>
        <p:nvSpPr>
          <p:cNvPr id="3" name="Content Placeholder 2"/>
          <p:cNvSpPr>
            <a:spLocks noGrp="1"/>
          </p:cNvSpPr>
          <p:nvPr>
            <p:ph idx="1"/>
          </p:nvPr>
        </p:nvSpPr>
        <p:spPr>
          <a:xfrm>
            <a:off x="545334" y="1246014"/>
            <a:ext cx="8229600" cy="3785428"/>
          </a:xfrm>
        </p:spPr>
        <p:txBody>
          <a:bodyPr>
            <a:normAutofit fontScale="77500" lnSpcReduction="20000"/>
          </a:bodyPr>
          <a:lstStyle/>
          <a:p>
            <a:pPr marL="0" indent="0">
              <a:buNone/>
            </a:pPr>
            <a:r>
              <a:rPr lang="en-US" dirty="0" smtClean="0"/>
              <a:t>Pilot program for inventors who file patent applications without the assistance of a registered patent attorney or agent</a:t>
            </a:r>
          </a:p>
          <a:p>
            <a:pPr lvl="1"/>
            <a:r>
              <a:rPr lang="en-US" dirty="0" smtClean="0"/>
              <a:t>Dedicated </a:t>
            </a:r>
            <a:r>
              <a:rPr lang="en-US" dirty="0"/>
              <a:t>personnel for assisting pro se applicants</a:t>
            </a:r>
          </a:p>
          <a:p>
            <a:pPr lvl="1"/>
            <a:r>
              <a:rPr lang="en-US" dirty="0"/>
              <a:t>In-person assistance for the general public at USPTO Headquarters</a:t>
            </a:r>
          </a:p>
          <a:p>
            <a:pPr lvl="1"/>
            <a:r>
              <a:rPr lang="en-US" dirty="0"/>
              <a:t>Targeted support to connect applicants with relevant resources and information</a:t>
            </a:r>
          </a:p>
          <a:p>
            <a:pPr lvl="1"/>
            <a:r>
              <a:rPr lang="en-US" dirty="0"/>
              <a:t>Online resources found on </a:t>
            </a:r>
            <a:r>
              <a:rPr lang="en-US" dirty="0">
                <a:hlinkClick r:id="rId3"/>
              </a:rPr>
              <a:t>http://</a:t>
            </a:r>
            <a:r>
              <a:rPr lang="en-US" dirty="0" smtClean="0">
                <a:hlinkClick r:id="rId3"/>
              </a:rPr>
              <a:t>www.uspto.gov/patents-getting-started/using-legal-services/pro-se-assistance-program</a:t>
            </a:r>
            <a:endParaRPr lang="en-US" dirty="0" smtClean="0"/>
          </a:p>
          <a:p>
            <a:pPr lvl="1"/>
            <a:r>
              <a:rPr lang="en-US" dirty="0" err="1" smtClean="0"/>
              <a:t>Nonprovisional</a:t>
            </a:r>
            <a:r>
              <a:rPr lang="en-US" dirty="0" smtClean="0"/>
              <a:t> Utility Patent Application Checklist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5568" y="2193660"/>
            <a:ext cx="1090461" cy="763323"/>
          </a:xfrm>
          <a:prstGeom prst="rect">
            <a:avLst/>
          </a:prstGeom>
        </p:spPr>
      </p:pic>
    </p:spTree>
    <p:extLst>
      <p:ext uri="{BB962C8B-B14F-4D97-AF65-F5344CB8AC3E}">
        <p14:creationId xmlns:p14="http://schemas.microsoft.com/office/powerpoint/2010/main" val="26468486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Patent and Trademark </a:t>
            </a:r>
            <a:br>
              <a:rPr lang="en-US" dirty="0" smtClean="0"/>
            </a:br>
            <a:r>
              <a:rPr lang="en-US" dirty="0" smtClean="0"/>
              <a:t>Resource Centers (PTRCs)</a:t>
            </a:r>
            <a:endParaRPr lang="en-US" dirty="0"/>
          </a:p>
        </p:txBody>
      </p:sp>
      <p:sp>
        <p:nvSpPr>
          <p:cNvPr id="3" name="Content Placeholder 2"/>
          <p:cNvSpPr>
            <a:spLocks noGrp="1"/>
          </p:cNvSpPr>
          <p:nvPr>
            <p:ph idx="1"/>
          </p:nvPr>
        </p:nvSpPr>
        <p:spPr>
          <a:xfrm>
            <a:off x="319491" y="1584252"/>
            <a:ext cx="5985616" cy="3668232"/>
          </a:xfrm>
          <a:ln>
            <a:noFill/>
          </a:ln>
        </p:spPr>
        <p:txBody>
          <a:bodyPr>
            <a:normAutofit fontScale="85000" lnSpcReduction="10000"/>
          </a:bodyPr>
          <a:lstStyle/>
          <a:p>
            <a:r>
              <a:rPr lang="en-US" sz="2000" dirty="0" smtClean="0"/>
              <a:t>Provides </a:t>
            </a:r>
            <a:r>
              <a:rPr lang="en-US" sz="2000" dirty="0"/>
              <a:t>access to </a:t>
            </a:r>
            <a:r>
              <a:rPr lang="en-US" sz="2000" dirty="0" smtClean="0"/>
              <a:t>patent search resources –</a:t>
            </a:r>
          </a:p>
          <a:p>
            <a:pPr lvl="1"/>
            <a:r>
              <a:rPr lang="en-US" sz="1200" dirty="0" err="1" smtClean="0"/>
              <a:t>PubEAST</a:t>
            </a:r>
            <a:r>
              <a:rPr lang="en-US" sz="1200" dirty="0" smtClean="0"/>
              <a:t> &amp; </a:t>
            </a:r>
            <a:r>
              <a:rPr lang="en-US" sz="1200" dirty="0" err="1" smtClean="0"/>
              <a:t>PubWEST</a:t>
            </a:r>
            <a:endParaRPr lang="en-US" sz="1200" dirty="0"/>
          </a:p>
          <a:p>
            <a:r>
              <a:rPr lang="en-US" sz="2000" dirty="0" smtClean="0"/>
              <a:t>Provides information on application process </a:t>
            </a:r>
            <a:r>
              <a:rPr lang="en-US" sz="2000" dirty="0"/>
              <a:t>and fee schedule</a:t>
            </a:r>
          </a:p>
          <a:p>
            <a:r>
              <a:rPr lang="en-US" sz="2000" dirty="0" smtClean="0"/>
              <a:t>Offers </a:t>
            </a:r>
            <a:r>
              <a:rPr lang="en-US" sz="2000" dirty="0"/>
              <a:t>assistance on how to do historical research patents and </a:t>
            </a:r>
            <a:r>
              <a:rPr lang="en-US" sz="2000" dirty="0" smtClean="0"/>
              <a:t>trademarks</a:t>
            </a:r>
            <a:endParaRPr lang="en-US" sz="2000" dirty="0"/>
          </a:p>
          <a:p>
            <a:r>
              <a:rPr lang="en-US" sz="2000" dirty="0" smtClean="0"/>
              <a:t>Shows </a:t>
            </a:r>
            <a:r>
              <a:rPr lang="en-US" sz="2000" dirty="0"/>
              <a:t>you a directory of local patent attorneys who are licensed to practice before the USPTO</a:t>
            </a:r>
          </a:p>
          <a:p>
            <a:r>
              <a:rPr lang="en-US" sz="2000" dirty="0" smtClean="0"/>
              <a:t>Offers </a:t>
            </a:r>
            <a:r>
              <a:rPr lang="en-US" sz="2000" dirty="0"/>
              <a:t>classes on intellectual property (varies by location)</a:t>
            </a:r>
          </a:p>
          <a:p>
            <a:r>
              <a:rPr lang="en-US" sz="2000" dirty="0" smtClean="0"/>
              <a:t>Help </a:t>
            </a:r>
            <a:r>
              <a:rPr lang="en-US" sz="2000" dirty="0"/>
              <a:t>you find assignee information and much </a:t>
            </a:r>
            <a:r>
              <a:rPr lang="en-US" sz="2000" dirty="0" smtClean="0"/>
              <a:t>more</a:t>
            </a:r>
          </a:p>
          <a:p>
            <a:pPr marL="0" indent="0">
              <a:buNone/>
            </a:pPr>
            <a:r>
              <a:rPr lang="en-US" sz="2000" dirty="0">
                <a:hlinkClick r:id="rId3"/>
              </a:rPr>
              <a:t>http://www.uspto.gov/learning-and-resources/support-centers/patent-and-trademark-resource-centers-ptrcs</a:t>
            </a:r>
            <a:endParaRPr lang="en-US" sz="20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7944" y="1424762"/>
            <a:ext cx="3194164" cy="1658679"/>
          </a:xfrm>
          <a:prstGeom prst="rect">
            <a:avLst/>
          </a:prstGeom>
        </p:spPr>
      </p:pic>
    </p:spTree>
    <p:extLst>
      <p:ext uri="{BB962C8B-B14F-4D97-AF65-F5344CB8AC3E}">
        <p14:creationId xmlns:p14="http://schemas.microsoft.com/office/powerpoint/2010/main" val="1967918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57200" y="310895"/>
            <a:ext cx="768985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Overview of Intellectual </a:t>
            </a:r>
            <a:r>
              <a:rPr lang="en-US" sz="3600" b="1" dirty="0"/>
              <a:t>P</a:t>
            </a:r>
            <a:r>
              <a:rPr lang="en-US" sz="3600" b="1" dirty="0" smtClean="0"/>
              <a:t>roperty</a:t>
            </a:r>
          </a:p>
        </p:txBody>
      </p:sp>
      <p:graphicFrame>
        <p:nvGraphicFramePr>
          <p:cNvPr id="3" name="Table 2"/>
          <p:cNvGraphicFramePr>
            <a:graphicFrameLocks noGrp="1"/>
          </p:cNvGraphicFramePr>
          <p:nvPr>
            <p:extLst>
              <p:ext uri="{D42A27DB-BD31-4B8C-83A1-F6EECF244321}">
                <p14:modId xmlns:p14="http://schemas.microsoft.com/office/powerpoint/2010/main" val="433064793"/>
              </p:ext>
            </p:extLst>
          </p:nvPr>
        </p:nvGraphicFramePr>
        <p:xfrm>
          <a:off x="457200" y="1188720"/>
          <a:ext cx="8153402" cy="4402447"/>
        </p:xfrm>
        <a:graphic>
          <a:graphicData uri="http://schemas.openxmlformats.org/drawingml/2006/table">
            <a:tbl>
              <a:tblPr firstRow="1" bandRow="1">
                <a:tableStyleId>{5C22544A-7EE6-4342-B048-85BDC9FD1C3A}</a:tableStyleId>
              </a:tblPr>
              <a:tblGrid>
                <a:gridCol w="1066800"/>
                <a:gridCol w="1601587"/>
                <a:gridCol w="1482437"/>
                <a:gridCol w="1408315"/>
                <a:gridCol w="1408315"/>
                <a:gridCol w="1185948"/>
              </a:tblGrid>
              <a:tr h="445741">
                <a:tc>
                  <a:txBody>
                    <a:bodyPr/>
                    <a:lstStyle/>
                    <a:p>
                      <a:pPr algn="l"/>
                      <a:endParaRPr lang="en-US" sz="1200" b="1" dirty="0"/>
                    </a:p>
                  </a:txBody>
                  <a:tcPr marT="38100" marB="38100"/>
                </a:tc>
                <a:tc>
                  <a:txBody>
                    <a:bodyPr/>
                    <a:lstStyle/>
                    <a:p>
                      <a:pPr algn="ctr"/>
                      <a:r>
                        <a:rPr lang="en-US" sz="1200" u="sng" dirty="0" smtClean="0"/>
                        <a:t>Utility/Plant Patent</a:t>
                      </a:r>
                      <a:endParaRPr lang="en-US" sz="1200" u="sng" dirty="0"/>
                    </a:p>
                  </a:txBody>
                  <a:tcPr marT="38100" marB="38100"/>
                </a:tc>
                <a:tc>
                  <a:txBody>
                    <a:bodyPr/>
                    <a:lstStyle/>
                    <a:p>
                      <a:pPr algn="ctr"/>
                      <a:r>
                        <a:rPr lang="en-US" sz="1200" u="sng" dirty="0" smtClean="0"/>
                        <a:t>Design Patent</a:t>
                      </a:r>
                      <a:endParaRPr lang="en-US" sz="1200" u="sng" dirty="0"/>
                    </a:p>
                  </a:txBody>
                  <a:tcPr marT="38100" marB="38100"/>
                </a:tc>
                <a:tc>
                  <a:txBody>
                    <a:bodyPr/>
                    <a:lstStyle/>
                    <a:p>
                      <a:pPr algn="ctr"/>
                      <a:r>
                        <a:rPr lang="en-US" sz="1200" u="sng" dirty="0" smtClean="0"/>
                        <a:t>Trade Secrets</a:t>
                      </a:r>
                      <a:endParaRPr lang="en-US" sz="1200" u="sng" dirty="0"/>
                    </a:p>
                  </a:txBody>
                  <a:tcPr marT="38100" marB="38100"/>
                </a:tc>
                <a:tc>
                  <a:txBody>
                    <a:bodyPr/>
                    <a:lstStyle/>
                    <a:p>
                      <a:pPr algn="ctr"/>
                      <a:r>
                        <a:rPr lang="en-US" sz="1200" u="sng" dirty="0" smtClean="0"/>
                        <a:t>Copyrights</a:t>
                      </a:r>
                      <a:endParaRPr lang="en-US" sz="1200" u="sng" dirty="0"/>
                    </a:p>
                  </a:txBody>
                  <a:tcPr marT="38100" marB="38100"/>
                </a:tc>
                <a:tc>
                  <a:txBody>
                    <a:bodyPr/>
                    <a:lstStyle/>
                    <a:p>
                      <a:pPr algn="ctr"/>
                      <a:r>
                        <a:rPr lang="en-US" sz="1200" u="sng" dirty="0" smtClean="0"/>
                        <a:t>Trademarks</a:t>
                      </a:r>
                      <a:endParaRPr lang="en-US" sz="1200" u="sng" dirty="0"/>
                    </a:p>
                  </a:txBody>
                  <a:tcPr marT="38100" marB="38100"/>
                </a:tc>
              </a:tr>
              <a:tr h="943922">
                <a:tc>
                  <a:txBody>
                    <a:bodyPr/>
                    <a:lstStyle/>
                    <a:p>
                      <a:pPr algn="l"/>
                      <a:r>
                        <a:rPr lang="en-US" sz="1000" b="1" i="1" dirty="0" smtClean="0"/>
                        <a:t>What is protected</a:t>
                      </a:r>
                      <a:endParaRPr lang="en-US" sz="1000" b="1" i="1" dirty="0"/>
                    </a:p>
                  </a:txBody>
                  <a:tcPr marT="38100" marB="38100"/>
                </a:tc>
                <a:tc>
                  <a:txBody>
                    <a:bodyPr/>
                    <a:lstStyle/>
                    <a:p>
                      <a:pPr algn="ctr"/>
                      <a:r>
                        <a:rPr lang="en-US" sz="900" dirty="0" smtClean="0"/>
                        <a:t>Inventions – Process, machine, manufacture, or composition of matter </a:t>
                      </a:r>
                      <a:endParaRPr lang="en-US" sz="900" dirty="0"/>
                    </a:p>
                  </a:txBody>
                  <a:tcPr marT="38100" marB="38100"/>
                </a:tc>
                <a:tc>
                  <a:txBody>
                    <a:bodyPr/>
                    <a:lstStyle/>
                    <a:p>
                      <a:pPr algn="ctr"/>
                      <a:r>
                        <a:rPr lang="en-US" sz="900" dirty="0" smtClean="0"/>
                        <a:t>Ornamental characteristics embodied in, or applied to, an article of manufacture</a:t>
                      </a:r>
                      <a:endParaRPr lang="en-US" sz="900" dirty="0"/>
                    </a:p>
                  </a:txBody>
                  <a:tcPr marT="38100" marB="38100"/>
                </a:tc>
                <a:tc>
                  <a:txBody>
                    <a:bodyPr/>
                    <a:lstStyle/>
                    <a:p>
                      <a:pPr algn="ctr"/>
                      <a:r>
                        <a:rPr lang="en-US" sz="900" dirty="0" smtClean="0"/>
                        <a:t>Commercially valuable information (e.g., formulas, techniques, processes)</a:t>
                      </a:r>
                      <a:endParaRPr lang="en-US" sz="900" dirty="0"/>
                    </a:p>
                  </a:txBody>
                  <a:tcPr marT="38100" marB="38100"/>
                </a:tc>
                <a:tc>
                  <a:txBody>
                    <a:bodyPr/>
                    <a:lstStyle/>
                    <a:p>
                      <a:pPr algn="ctr"/>
                      <a:r>
                        <a:rPr lang="en-US" sz="900" dirty="0" smtClean="0"/>
                        <a:t>Art, in an all-encompassing sense – original works fixed in a tangible medium</a:t>
                      </a:r>
                      <a:endParaRPr lang="en-US" sz="900" dirty="0"/>
                    </a:p>
                  </a:txBody>
                  <a:tcPr marT="38100" marB="38100"/>
                </a:tc>
                <a:tc>
                  <a:txBody>
                    <a:bodyPr/>
                    <a:lstStyle/>
                    <a:p>
                      <a:pPr algn="ctr"/>
                      <a:r>
                        <a:rPr lang="en-US" sz="900" dirty="0" smtClean="0"/>
                        <a:t>Marks </a:t>
                      </a:r>
                      <a:r>
                        <a:rPr lang="en-US" sz="900" smtClean="0"/>
                        <a:t>in commerce that indicate </a:t>
                      </a:r>
                      <a:r>
                        <a:rPr lang="en-US" sz="900" dirty="0" smtClean="0"/>
                        <a:t>the source or origin of goods or services</a:t>
                      </a:r>
                      <a:endParaRPr lang="en-US" sz="900" dirty="0"/>
                    </a:p>
                  </a:txBody>
                  <a:tcPr marT="38100" marB="38100"/>
                </a:tc>
              </a:tr>
              <a:tr h="663368">
                <a:tc>
                  <a:txBody>
                    <a:bodyPr/>
                    <a:lstStyle/>
                    <a:p>
                      <a:pPr algn="l"/>
                      <a:r>
                        <a:rPr lang="en-US" sz="1000" b="1" i="1" dirty="0" smtClean="0"/>
                        <a:t>Protects</a:t>
                      </a:r>
                      <a:r>
                        <a:rPr lang="en-US" sz="1000" b="1" i="1" baseline="0" dirty="0" smtClean="0"/>
                        <a:t> Against…</a:t>
                      </a:r>
                      <a:endParaRPr lang="en-US" sz="1000" b="1" i="1" dirty="0"/>
                    </a:p>
                  </a:txBody>
                  <a:tcPr marT="38100" marB="38100"/>
                </a:tc>
                <a:tc>
                  <a:txBody>
                    <a:bodyPr/>
                    <a:lstStyle/>
                    <a:p>
                      <a:pPr marL="0" marR="0" algn="ctr">
                        <a:lnSpc>
                          <a:spcPct val="115000"/>
                        </a:lnSpc>
                        <a:spcBef>
                          <a:spcPts val="0"/>
                        </a:spcBef>
                        <a:spcAft>
                          <a:spcPts val="0"/>
                        </a:spcAft>
                      </a:pPr>
                      <a:r>
                        <a:rPr lang="en-US" sz="900" dirty="0">
                          <a:effectLst/>
                          <a:latin typeface="Calibri"/>
                          <a:ea typeface="Calibri"/>
                          <a:cs typeface="Times New Roman"/>
                        </a:rPr>
                        <a:t>Making, </a:t>
                      </a:r>
                      <a:r>
                        <a:rPr lang="en-US" sz="900" dirty="0" smtClean="0">
                          <a:effectLst/>
                          <a:latin typeface="Calibri"/>
                          <a:ea typeface="Calibri"/>
                          <a:cs typeface="Times New Roman"/>
                        </a:rPr>
                        <a:t>using, selling</a:t>
                      </a:r>
                      <a:r>
                        <a:rPr lang="en-US" sz="900" dirty="0">
                          <a:effectLst/>
                          <a:latin typeface="Calibri"/>
                          <a:ea typeface="Calibri"/>
                          <a:cs typeface="Times New Roman"/>
                        </a:rPr>
                        <a:t>, offering for sale, and </a:t>
                      </a:r>
                      <a:r>
                        <a:rPr lang="en-US" sz="900" dirty="0" smtClean="0">
                          <a:effectLst/>
                          <a:latin typeface="Calibri"/>
                          <a:ea typeface="Calibri"/>
                          <a:cs typeface="Times New Roman"/>
                        </a:rPr>
                        <a:t>importing into the U.S.</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Calibri"/>
                          <a:ea typeface="Calibri"/>
                          <a:cs typeface="Times New Roman"/>
                        </a:rPr>
                        <a:t>Making, </a:t>
                      </a:r>
                      <a:r>
                        <a:rPr lang="en-US" sz="900" dirty="0" smtClean="0">
                          <a:effectLst/>
                          <a:latin typeface="Calibri"/>
                          <a:ea typeface="Calibri"/>
                          <a:cs typeface="Times New Roman"/>
                        </a:rPr>
                        <a:t>using, selling</a:t>
                      </a:r>
                      <a:r>
                        <a:rPr lang="en-US" sz="900" dirty="0">
                          <a:effectLst/>
                          <a:latin typeface="Calibri"/>
                          <a:ea typeface="Calibri"/>
                          <a:cs typeface="Times New Roman"/>
                        </a:rPr>
                        <a:t>, offering for sale, and </a:t>
                      </a:r>
                      <a:r>
                        <a:rPr lang="en-US" sz="900" dirty="0" smtClean="0">
                          <a:effectLst/>
                          <a:latin typeface="Calibri"/>
                          <a:ea typeface="Calibri"/>
                          <a:cs typeface="Times New Roman"/>
                        </a:rPr>
                        <a:t>importing into the U.S.</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Stealing or unauthorized disclosure</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Copying, performing, displaying, </a:t>
                      </a:r>
                      <a:r>
                        <a:rPr lang="en-US" sz="900" dirty="0">
                          <a:effectLst/>
                          <a:latin typeface="Calibri"/>
                          <a:ea typeface="Calibri"/>
                          <a:cs typeface="Times New Roman"/>
                        </a:rPr>
                        <a:t>and </a:t>
                      </a:r>
                      <a:r>
                        <a:rPr lang="en-US" sz="900" dirty="0" smtClean="0">
                          <a:effectLst/>
                          <a:latin typeface="Calibri"/>
                          <a:ea typeface="Calibri"/>
                          <a:cs typeface="Times New Roman"/>
                        </a:rPr>
                        <a:t>creating derivative </a:t>
                      </a:r>
                      <a:r>
                        <a:rPr lang="en-US" sz="900" dirty="0">
                          <a:effectLst/>
                          <a:latin typeface="Calibri"/>
                          <a:ea typeface="Calibri"/>
                          <a:cs typeface="Times New Roman"/>
                        </a:rPr>
                        <a:t>works</a:t>
                      </a:r>
                    </a:p>
                  </a:txBody>
                  <a:tcPr marL="68580" marR="68580" marT="0" marB="0"/>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Using </a:t>
                      </a:r>
                      <a:r>
                        <a:rPr lang="en-US" sz="900" dirty="0">
                          <a:effectLst/>
                          <a:latin typeface="Calibri"/>
                          <a:ea typeface="Calibri"/>
                          <a:cs typeface="Times New Roman"/>
                        </a:rPr>
                        <a:t>a </a:t>
                      </a:r>
                      <a:r>
                        <a:rPr lang="en-US" sz="900" dirty="0" smtClean="0">
                          <a:effectLst/>
                          <a:latin typeface="Calibri"/>
                          <a:ea typeface="Calibri"/>
                          <a:cs typeface="Times New Roman"/>
                        </a:rPr>
                        <a:t>mark in a way </a:t>
                      </a:r>
                      <a:r>
                        <a:rPr lang="en-US" sz="900" dirty="0">
                          <a:effectLst/>
                          <a:latin typeface="Calibri"/>
                          <a:ea typeface="Calibri"/>
                          <a:cs typeface="Times New Roman"/>
                        </a:rPr>
                        <a:t>that causes </a:t>
                      </a:r>
                      <a:r>
                        <a:rPr lang="en-US" sz="900" dirty="0" smtClean="0">
                          <a:effectLst/>
                          <a:latin typeface="Calibri"/>
                          <a:ea typeface="Calibri"/>
                          <a:cs typeface="Times New Roman"/>
                        </a:rPr>
                        <a:t>likelihood </a:t>
                      </a:r>
                      <a:r>
                        <a:rPr lang="en-US" sz="900" dirty="0">
                          <a:effectLst/>
                          <a:latin typeface="Calibri"/>
                          <a:ea typeface="Calibri"/>
                          <a:cs typeface="Times New Roman"/>
                        </a:rPr>
                        <a:t>of confusion</a:t>
                      </a:r>
                    </a:p>
                  </a:txBody>
                  <a:tcPr marL="68580" marR="68580" marT="0" marB="0"/>
                </a:tc>
              </a:tr>
              <a:tr h="803275">
                <a:tc>
                  <a:txBody>
                    <a:bodyPr/>
                    <a:lstStyle/>
                    <a:p>
                      <a:pPr algn="l"/>
                      <a:r>
                        <a:rPr lang="en-US" sz="1000" b="1" i="1" dirty="0" smtClean="0"/>
                        <a:t>Endures until…</a:t>
                      </a:r>
                      <a:endParaRPr lang="en-US" sz="1000" b="1" i="1" dirty="0"/>
                    </a:p>
                  </a:txBody>
                  <a:tcPr marT="38100" marB="38100"/>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Generally, from the patent</a:t>
                      </a:r>
                      <a:r>
                        <a:rPr lang="en-US" sz="900" baseline="0" dirty="0" smtClean="0">
                          <a:effectLst/>
                          <a:latin typeface="Calibri"/>
                          <a:ea typeface="Calibri"/>
                          <a:cs typeface="Times New Roman"/>
                        </a:rPr>
                        <a:t> grant date to </a:t>
                      </a:r>
                      <a:r>
                        <a:rPr lang="en-US" sz="900" dirty="0" smtClean="0">
                          <a:effectLst/>
                          <a:latin typeface="Calibri"/>
                          <a:ea typeface="Calibri"/>
                          <a:cs typeface="Times New Roman"/>
                        </a:rPr>
                        <a:t>20 </a:t>
                      </a:r>
                      <a:r>
                        <a:rPr lang="en-US" sz="900" dirty="0">
                          <a:effectLst/>
                          <a:latin typeface="Calibri"/>
                          <a:ea typeface="Calibri"/>
                          <a:cs typeface="Times New Roman"/>
                        </a:rPr>
                        <a:t>years from </a:t>
                      </a:r>
                      <a:r>
                        <a:rPr lang="en-US" sz="900" dirty="0" smtClean="0">
                          <a:effectLst/>
                          <a:latin typeface="Calibri"/>
                          <a:ea typeface="Calibri"/>
                          <a:cs typeface="Times New Roman"/>
                        </a:rPr>
                        <a:t>the earliest </a:t>
                      </a:r>
                      <a:r>
                        <a:rPr lang="en-US" sz="900" baseline="0" dirty="0" smtClean="0">
                          <a:effectLst/>
                          <a:latin typeface="Calibri"/>
                          <a:ea typeface="Calibri"/>
                          <a:cs typeface="Times New Roman"/>
                        </a:rPr>
                        <a:t> effective </a:t>
                      </a:r>
                      <a:r>
                        <a:rPr lang="en-US" sz="900" dirty="0" smtClean="0">
                          <a:effectLst/>
                          <a:latin typeface="Calibri"/>
                          <a:ea typeface="Calibri"/>
                          <a:cs typeface="Times New Roman"/>
                        </a:rPr>
                        <a:t>U.S. filing date</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15 </a:t>
                      </a:r>
                      <a:r>
                        <a:rPr lang="en-US" sz="900" dirty="0">
                          <a:effectLst/>
                          <a:latin typeface="Calibri"/>
                          <a:ea typeface="Calibri"/>
                          <a:cs typeface="Times New Roman"/>
                        </a:rPr>
                        <a:t>years from </a:t>
                      </a:r>
                      <a:r>
                        <a:rPr lang="en-US" sz="900" dirty="0" smtClean="0">
                          <a:effectLst/>
                          <a:latin typeface="Calibri"/>
                          <a:ea typeface="Calibri"/>
                          <a:cs typeface="Times New Roman"/>
                        </a:rPr>
                        <a:t>issuance of patent</a:t>
                      </a:r>
                    </a:p>
                    <a:p>
                      <a:pPr marL="0" marR="0" algn="ctr">
                        <a:lnSpc>
                          <a:spcPct val="115000"/>
                        </a:lnSpc>
                        <a:spcBef>
                          <a:spcPts val="0"/>
                        </a:spcBef>
                        <a:spcAft>
                          <a:spcPts val="0"/>
                        </a:spcAft>
                      </a:pPr>
                      <a:r>
                        <a:rPr lang="en-US" sz="900" dirty="0" smtClean="0">
                          <a:effectLst/>
                          <a:latin typeface="Calibri"/>
                          <a:ea typeface="Calibri"/>
                          <a:cs typeface="Times New Roman"/>
                        </a:rPr>
                        <a:t>for applications filed on or after May</a:t>
                      </a:r>
                      <a:r>
                        <a:rPr lang="en-US" sz="900" baseline="0" dirty="0" smtClean="0">
                          <a:effectLst/>
                          <a:latin typeface="Calibri"/>
                          <a:ea typeface="Calibri"/>
                          <a:cs typeface="Times New Roman"/>
                        </a:rPr>
                        <a:t> 13, 2015</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Publicly</a:t>
                      </a:r>
                      <a:r>
                        <a:rPr lang="en-US" sz="900" baseline="0" dirty="0" smtClean="0">
                          <a:effectLst/>
                          <a:latin typeface="Calibri"/>
                          <a:ea typeface="Calibri"/>
                          <a:cs typeface="Times New Roman"/>
                        </a:rPr>
                        <a:t> </a:t>
                      </a:r>
                      <a:r>
                        <a:rPr lang="en-US" sz="900" dirty="0" smtClean="0">
                          <a:effectLst/>
                          <a:latin typeface="Calibri"/>
                          <a:ea typeface="Calibri"/>
                          <a:cs typeface="Times New Roman"/>
                        </a:rPr>
                        <a:t>disclosed</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latin typeface="Calibri"/>
                          <a:ea typeface="Calibri"/>
                          <a:cs typeface="Times New Roman"/>
                        </a:rPr>
                        <a:t>The life of the author + 70 years</a:t>
                      </a:r>
                    </a:p>
                  </a:txBody>
                  <a:tcPr marL="68580" marR="68580" marT="0" marB="0"/>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Abandoned or loss of distinctiveness or secondary meaning</a:t>
                      </a:r>
                      <a:endParaRPr lang="en-US" sz="900" dirty="0">
                        <a:effectLst/>
                        <a:latin typeface="Calibri"/>
                        <a:ea typeface="Calibri"/>
                        <a:cs typeface="Times New Roman"/>
                      </a:endParaRPr>
                    </a:p>
                  </a:txBody>
                  <a:tcPr marL="68580" marR="68580" marT="0" marB="0"/>
                </a:tc>
              </a:tr>
              <a:tr h="838200">
                <a:tc>
                  <a:txBody>
                    <a:bodyPr/>
                    <a:lstStyle/>
                    <a:p>
                      <a:pPr algn="l"/>
                      <a:r>
                        <a:rPr lang="en-US" sz="1000" b="1" i="1" dirty="0" smtClean="0"/>
                        <a:t>Rights of Independent Third Party Creators</a:t>
                      </a:r>
                      <a:endParaRPr lang="en-US" sz="1000" b="1" i="1" dirty="0"/>
                    </a:p>
                  </a:txBody>
                  <a:tcPr marT="38100" marB="38100"/>
                </a:tc>
                <a:tc>
                  <a:txBody>
                    <a:bodyPr/>
                    <a:lstStyle/>
                    <a:p>
                      <a:pPr marL="0" marR="0" algn="ctr">
                        <a:lnSpc>
                          <a:spcPct val="115000"/>
                        </a:lnSpc>
                        <a:spcBef>
                          <a:spcPts val="0"/>
                        </a:spcBef>
                        <a:spcAft>
                          <a:spcPts val="0"/>
                        </a:spcAft>
                      </a:pPr>
                      <a:r>
                        <a:rPr lang="en-US" sz="900" dirty="0">
                          <a:effectLst/>
                          <a:latin typeface="Calibri"/>
                          <a:ea typeface="Calibri"/>
                          <a:cs typeface="Times New Roman"/>
                        </a:rPr>
                        <a:t>None</a:t>
                      </a:r>
                    </a:p>
                  </a:txBody>
                  <a:tcPr marL="68580" marR="68580" marT="0" marB="0"/>
                </a:tc>
                <a:tc>
                  <a:txBody>
                    <a:bodyPr/>
                    <a:lstStyle/>
                    <a:p>
                      <a:pPr marL="0" marR="0" algn="ctr">
                        <a:lnSpc>
                          <a:spcPct val="115000"/>
                        </a:lnSpc>
                        <a:spcBef>
                          <a:spcPts val="0"/>
                        </a:spcBef>
                        <a:spcAft>
                          <a:spcPts val="0"/>
                        </a:spcAft>
                      </a:pPr>
                      <a:r>
                        <a:rPr lang="en-US" sz="900" dirty="0">
                          <a:effectLst/>
                          <a:latin typeface="Calibri"/>
                          <a:ea typeface="Calibri"/>
                          <a:cs typeface="Times New Roman"/>
                        </a:rPr>
                        <a:t>None</a:t>
                      </a:r>
                    </a:p>
                  </a:txBody>
                  <a:tcPr marL="68580" marR="68580" marT="0" marB="0"/>
                </a:tc>
                <a:tc>
                  <a:txBody>
                    <a:bodyPr/>
                    <a:lstStyle/>
                    <a:p>
                      <a:pPr marL="0" marR="0" algn="ctr">
                        <a:lnSpc>
                          <a:spcPct val="115000"/>
                        </a:lnSpc>
                        <a:spcBef>
                          <a:spcPts val="0"/>
                        </a:spcBef>
                        <a:spcAft>
                          <a:spcPts val="0"/>
                        </a:spcAft>
                      </a:pPr>
                      <a:r>
                        <a:rPr lang="en-US" sz="900" dirty="0">
                          <a:effectLst/>
                          <a:latin typeface="Calibri"/>
                          <a:ea typeface="Calibri"/>
                          <a:cs typeface="Times New Roman"/>
                        </a:rPr>
                        <a:t>Full</a:t>
                      </a:r>
                    </a:p>
                  </a:txBody>
                  <a:tcPr marL="68580" marR="68580" marT="0" marB="0"/>
                </a:tc>
                <a:tc>
                  <a:txBody>
                    <a:bodyPr/>
                    <a:lstStyle/>
                    <a:p>
                      <a:pPr marL="0" marR="0" algn="ctr">
                        <a:lnSpc>
                          <a:spcPct val="115000"/>
                        </a:lnSpc>
                        <a:spcBef>
                          <a:spcPts val="0"/>
                        </a:spcBef>
                        <a:spcAft>
                          <a:spcPts val="0"/>
                        </a:spcAft>
                      </a:pPr>
                      <a:r>
                        <a:rPr lang="en-US" sz="900" dirty="0">
                          <a:effectLst/>
                          <a:latin typeface="Calibri"/>
                          <a:ea typeface="Calibri"/>
                          <a:cs typeface="Times New Roman"/>
                        </a:rPr>
                        <a:t>Full</a:t>
                      </a:r>
                    </a:p>
                  </a:txBody>
                  <a:tcPr marL="68580" marR="68580" marT="0" marB="0"/>
                </a:tc>
                <a:tc>
                  <a:txBody>
                    <a:bodyPr/>
                    <a:lstStyle/>
                    <a:p>
                      <a:pPr marL="0" marR="0" algn="ctr">
                        <a:lnSpc>
                          <a:spcPct val="115000"/>
                        </a:lnSpc>
                        <a:spcBef>
                          <a:spcPts val="0"/>
                        </a:spcBef>
                        <a:spcAft>
                          <a:spcPts val="0"/>
                        </a:spcAft>
                      </a:pPr>
                      <a:r>
                        <a:rPr lang="en-US" sz="900" dirty="0">
                          <a:effectLst/>
                          <a:latin typeface="Calibri"/>
                          <a:ea typeface="Calibri"/>
                          <a:cs typeface="Times New Roman"/>
                        </a:rPr>
                        <a:t>None</a:t>
                      </a:r>
                    </a:p>
                  </a:txBody>
                  <a:tcPr marL="68580" marR="68580" marT="0" marB="0"/>
                </a:tc>
              </a:tr>
              <a:tr h="707941">
                <a:tc>
                  <a:txBody>
                    <a:bodyPr/>
                    <a:lstStyle/>
                    <a:p>
                      <a:pPr algn="l"/>
                      <a:r>
                        <a:rPr lang="en-US" sz="1000" b="1" i="1" dirty="0" smtClean="0"/>
                        <a:t>Examples</a:t>
                      </a:r>
                      <a:endParaRPr lang="en-US" sz="1000" b="1" i="1" dirty="0"/>
                    </a:p>
                  </a:txBody>
                  <a:tcPr marT="38100" marB="38100"/>
                </a:tc>
                <a:tc>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       Coca</a:t>
                      </a:r>
                      <a:r>
                        <a:rPr lang="en-US" sz="900" baseline="0" dirty="0" smtClean="0">
                          <a:effectLst/>
                          <a:latin typeface="Calibri"/>
                          <a:ea typeface="Calibri"/>
                          <a:cs typeface="Times New Roman"/>
                        </a:rPr>
                        <a:t> C</a:t>
                      </a:r>
                      <a:r>
                        <a:rPr lang="en-US" sz="900" dirty="0" smtClean="0">
                          <a:effectLst/>
                          <a:latin typeface="Calibri"/>
                          <a:ea typeface="Calibri"/>
                          <a:cs typeface="Times New Roman"/>
                        </a:rPr>
                        <a:t>ola formula</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68580" marR="68580" marT="0" marB="0"/>
                </a:tc>
              </a:tr>
            </a:tbl>
          </a:graphicData>
        </a:graphic>
      </p:graphicFrame>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966608"/>
            <a:ext cx="1066800" cy="579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6091" y="5050639"/>
            <a:ext cx="1046018" cy="3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 descr="Coca Cola bot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1983" y="4713901"/>
            <a:ext cx="330200" cy="81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descr="book"/>
          <p:cNvPicPr>
            <a:picLocks noChangeAspect="1" noChangeArrowheads="1"/>
          </p:cNvPicPr>
          <p:nvPr/>
        </p:nvPicPr>
        <p:blipFill>
          <a:blip r:embed="rId6" cstate="print">
            <a:extLst>
              <a:ext uri="{28A0092B-C50C-407E-A947-70E740481C1C}">
                <a14:useLocalDpi xmlns:a14="http://schemas.microsoft.com/office/drawing/2010/main" val="0"/>
              </a:ext>
            </a:extLst>
          </a:blip>
          <a:srcRect t="33672" b="14510"/>
          <a:stretch>
            <a:fillRect/>
          </a:stretch>
        </p:blipFill>
        <p:spPr bwMode="auto">
          <a:xfrm>
            <a:off x="6172200" y="4966608"/>
            <a:ext cx="1156835" cy="49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9" descr="skd182667sdc"/>
          <p:cNvPicPr>
            <a:picLocks noChangeAspect="1" noChangeArrowheads="1"/>
          </p:cNvPicPr>
          <p:nvPr/>
        </p:nvPicPr>
        <p:blipFill>
          <a:blip r:embed="rId7" cstate="print">
            <a:extLst>
              <a:ext uri="{28A0092B-C50C-407E-A947-70E740481C1C}">
                <a14:useLocalDpi xmlns:a14="http://schemas.microsoft.com/office/drawing/2010/main" val="0"/>
              </a:ext>
            </a:extLst>
          </a:blip>
          <a:srcRect l="26945" t="30795" r="29865" b="50974"/>
          <a:stretch>
            <a:fillRect/>
          </a:stretch>
        </p:blipFill>
        <p:spPr bwMode="auto">
          <a:xfrm>
            <a:off x="4862045" y="5080000"/>
            <a:ext cx="1005355" cy="35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21182" y="4947363"/>
            <a:ext cx="673254" cy="619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973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Offices</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98106" y="1447800"/>
            <a:ext cx="5747787" cy="3348038"/>
          </a:xfrm>
        </p:spPr>
      </p:pic>
    </p:spTree>
    <p:extLst>
      <p:ext uri="{BB962C8B-B14F-4D97-AF65-F5344CB8AC3E}">
        <p14:creationId xmlns:p14="http://schemas.microsoft.com/office/powerpoint/2010/main" val="4084744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BF7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45" y="587823"/>
            <a:ext cx="4343777" cy="541067"/>
          </a:xfrm>
          <a:prstGeom prst="rect">
            <a:avLst/>
          </a:prstGeom>
        </p:spPr>
      </p:pic>
      <p:sp>
        <p:nvSpPr>
          <p:cNvPr id="8" name="TextBox 7"/>
          <p:cNvSpPr txBox="1"/>
          <p:nvPr/>
        </p:nvSpPr>
        <p:spPr>
          <a:xfrm>
            <a:off x="1822450" y="1159252"/>
            <a:ext cx="5499100" cy="1107996"/>
          </a:xfrm>
          <a:prstGeom prst="rect">
            <a:avLst/>
          </a:prstGeom>
          <a:noFill/>
        </p:spPr>
        <p:txBody>
          <a:bodyPr wrap="square" rtlCol="0">
            <a:spAutoFit/>
          </a:bodyPr>
          <a:lstStyle/>
          <a:p>
            <a:pPr algn="ctr"/>
            <a:r>
              <a:rPr lang="en-US" sz="6600" dirty="0" smtClean="0">
                <a:latin typeface="Segoe UI Semibold" panose="020B0702040204020203" pitchFamily="34" charset="0"/>
              </a:rPr>
              <a:t>Thank You!</a:t>
            </a:r>
            <a:endParaRPr lang="en-US" sz="6600" dirty="0">
              <a:latin typeface="Segoe UI Semibold" panose="020B0702040204020203" pitchFamily="34" charset="0"/>
            </a:endParaRPr>
          </a:p>
        </p:txBody>
      </p:sp>
      <p:sp>
        <p:nvSpPr>
          <p:cNvPr id="2" name="Rectangle 1"/>
          <p:cNvSpPr/>
          <p:nvPr/>
        </p:nvSpPr>
        <p:spPr>
          <a:xfrm>
            <a:off x="711843" y="3912516"/>
            <a:ext cx="5804704" cy="646331"/>
          </a:xfrm>
          <a:prstGeom prst="rect">
            <a:avLst/>
          </a:prstGeom>
        </p:spPr>
        <p:txBody>
          <a:bodyPr wrap="square">
            <a:spAutoFit/>
          </a:bodyPr>
          <a:lstStyle/>
          <a:p>
            <a:r>
              <a:rPr lang="en-US" dirty="0" smtClean="0"/>
              <a:t>Office of </a:t>
            </a:r>
            <a:r>
              <a:rPr lang="en-US" dirty="0"/>
              <a:t>Innovation Development</a:t>
            </a:r>
            <a:br>
              <a:rPr lang="en-US" dirty="0"/>
            </a:br>
            <a:r>
              <a:rPr lang="en-US" dirty="0">
                <a:hlinkClick r:id="rId4"/>
              </a:rPr>
              <a:t>innovationdevelopment@uspto.gov</a:t>
            </a:r>
            <a:r>
              <a:rPr lang="en-US" dirty="0"/>
              <a:t> </a:t>
            </a:r>
          </a:p>
        </p:txBody>
      </p:sp>
    </p:spTree>
    <p:extLst>
      <p:ext uri="{BB962C8B-B14F-4D97-AF65-F5344CB8AC3E}">
        <p14:creationId xmlns:p14="http://schemas.microsoft.com/office/powerpoint/2010/main" val="7874556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344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10896"/>
            <a:ext cx="8229600" cy="914400"/>
          </a:xfrm>
        </p:spPr>
        <p:txBody>
          <a:bodyPr>
            <a:noAutofit/>
          </a:bodyPr>
          <a:lstStyle/>
          <a:p>
            <a:pPr algn="l"/>
            <a:r>
              <a:rPr lang="en-US" sz="4000" dirty="0" smtClean="0"/>
              <a:t>Overview of IP: Types</a:t>
            </a:r>
          </a:p>
        </p:txBody>
      </p:sp>
      <p:sp>
        <p:nvSpPr>
          <p:cNvPr id="5" name="Content Placeholder 4"/>
          <p:cNvSpPr>
            <a:spLocks noGrp="1"/>
          </p:cNvSpPr>
          <p:nvPr>
            <p:ph idx="1"/>
          </p:nvPr>
        </p:nvSpPr>
        <p:spPr>
          <a:xfrm>
            <a:off x="457200" y="1447584"/>
            <a:ext cx="8229600" cy="3666676"/>
          </a:xfrm>
        </p:spPr>
        <p:txBody>
          <a:bodyPr>
            <a:normAutofit fontScale="62500" lnSpcReduction="20000"/>
          </a:bodyPr>
          <a:lstStyle/>
          <a:p>
            <a:r>
              <a:rPr lang="en-US" b="1" dirty="0" smtClean="0"/>
              <a:t>Trademarks</a:t>
            </a:r>
          </a:p>
          <a:p>
            <a:pPr lvl="1"/>
            <a:r>
              <a:rPr lang="en-US" dirty="0"/>
              <a:t>Protects marks in commerce that indicate the source or origin of goods or </a:t>
            </a:r>
            <a:r>
              <a:rPr lang="en-US" dirty="0" smtClean="0"/>
              <a:t>services</a:t>
            </a:r>
          </a:p>
          <a:p>
            <a:pPr lvl="1"/>
            <a:r>
              <a:rPr lang="en-US" dirty="0" smtClean="0"/>
              <a:t>Source: Federal, State, and Common Law</a:t>
            </a:r>
          </a:p>
          <a:p>
            <a:r>
              <a:rPr lang="en-US" b="1" dirty="0" smtClean="0"/>
              <a:t>Copyrights</a:t>
            </a:r>
          </a:p>
          <a:p>
            <a:pPr lvl="1"/>
            <a:r>
              <a:rPr lang="en-US" dirty="0" smtClean="0"/>
              <a:t>Protects original (art) works fixed in a tangible medium</a:t>
            </a:r>
          </a:p>
          <a:p>
            <a:pPr lvl="1"/>
            <a:r>
              <a:rPr lang="en-US" dirty="0" smtClean="0"/>
              <a:t>Source: U.S. Const., Art. I, Sec. 8</a:t>
            </a:r>
          </a:p>
          <a:p>
            <a:r>
              <a:rPr lang="en-US" b="1" dirty="0" smtClean="0"/>
              <a:t>Trade Secrets</a:t>
            </a:r>
          </a:p>
          <a:p>
            <a:pPr lvl="1"/>
            <a:r>
              <a:rPr lang="en-US" dirty="0" smtClean="0"/>
              <a:t>Protects commercially valuable information</a:t>
            </a:r>
          </a:p>
          <a:p>
            <a:pPr lvl="1"/>
            <a:r>
              <a:rPr lang="en-US" dirty="0" smtClean="0"/>
              <a:t>Source: State and Common law</a:t>
            </a:r>
          </a:p>
          <a:p>
            <a:r>
              <a:rPr lang="en-US" b="1" dirty="0" smtClean="0"/>
              <a:t>Patents</a:t>
            </a:r>
          </a:p>
          <a:p>
            <a:pPr lvl="1"/>
            <a:r>
              <a:rPr lang="en-US" dirty="0" smtClean="0"/>
              <a:t>Protects inventions</a:t>
            </a:r>
          </a:p>
          <a:p>
            <a:pPr lvl="1"/>
            <a:r>
              <a:rPr lang="en-US" dirty="0" smtClean="0"/>
              <a:t>Source: </a:t>
            </a:r>
            <a:r>
              <a:rPr lang="en-US" dirty="0"/>
              <a:t>U.S. Const., Art. I, Sec. </a:t>
            </a:r>
            <a:r>
              <a:rPr lang="en-US" dirty="0" smtClean="0"/>
              <a:t>8</a:t>
            </a:r>
            <a:endParaRPr lang="en-US" dirty="0"/>
          </a:p>
        </p:txBody>
      </p:sp>
    </p:spTree>
    <p:extLst>
      <p:ext uri="{BB962C8B-B14F-4D97-AF65-F5344CB8AC3E}">
        <p14:creationId xmlns:p14="http://schemas.microsoft.com/office/powerpoint/2010/main" val="4210015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fade">
                                      <p:cBhvr>
                                        <p:cTn id="40" dur="500"/>
                                        <p:tgtEl>
                                          <p:spTgt spid="5">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Effect transition="in" filter="fade">
                                      <p:cBhvr>
                                        <p:cTn id="43" dur="500"/>
                                        <p:tgtEl>
                                          <p:spTgt spid="5">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xEl>
                                              <p:pRg st="11" end="11"/>
                                            </p:txEl>
                                          </p:spTgt>
                                        </p:tgtEl>
                                        <p:attrNameLst>
                                          <p:attrName>style.visibility</p:attrName>
                                        </p:attrNameLst>
                                      </p:cBhvr>
                                      <p:to>
                                        <p:strVal val="visible"/>
                                      </p:to>
                                    </p:set>
                                    <p:animEffect transition="in" filter="fade">
                                      <p:cBhvr>
                                        <p:cTn id="46"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9580"/>
            <a:ext cx="8229600" cy="914400"/>
          </a:xfrm>
        </p:spPr>
        <p:txBody>
          <a:bodyPr>
            <a:normAutofit/>
          </a:bodyPr>
          <a:lstStyle/>
          <a:p>
            <a:pPr algn="l" eaLnBrk="1" hangingPunct="1"/>
            <a:r>
              <a:rPr lang="en-US" altLang="en-US" sz="4000" dirty="0" smtClean="0"/>
              <a:t>Overview of IP: Trademarks</a:t>
            </a:r>
          </a:p>
        </p:txBody>
      </p:sp>
      <p:sp>
        <p:nvSpPr>
          <p:cNvPr id="8195" name="Rectangle 3"/>
          <p:cNvSpPr>
            <a:spLocks noGrp="1" noChangeArrowheads="1"/>
          </p:cNvSpPr>
          <p:nvPr>
            <p:ph type="body" idx="1"/>
          </p:nvPr>
        </p:nvSpPr>
        <p:spPr>
          <a:xfrm>
            <a:off x="457200" y="1387730"/>
            <a:ext cx="6294474" cy="3429000"/>
          </a:xfrm>
        </p:spPr>
        <p:txBody>
          <a:bodyPr>
            <a:normAutofit/>
          </a:bodyPr>
          <a:lstStyle/>
          <a:p>
            <a:pPr eaLnBrk="1" hangingPunct="1"/>
            <a:r>
              <a:rPr lang="en-US" altLang="en-US" sz="2800" dirty="0" smtClean="0"/>
              <a:t>Key Purposes:</a:t>
            </a:r>
          </a:p>
          <a:p>
            <a:pPr lvl="1"/>
            <a:r>
              <a:rPr lang="en-US" altLang="en-US" sz="2400" dirty="0" smtClean="0"/>
              <a:t>Allow consumers to identify the source or producer of different products and services – helps their buying decisions</a:t>
            </a:r>
          </a:p>
          <a:p>
            <a:pPr lvl="1"/>
            <a:r>
              <a:rPr lang="en-US" altLang="en-US" sz="2400" dirty="0" smtClean="0"/>
              <a:t>Encourage trademark owners to provide goods and services of consistent quality and to build goodwill in the trademark</a:t>
            </a:r>
          </a:p>
        </p:txBody>
      </p:sp>
      <p:pic>
        <p:nvPicPr>
          <p:cNvPr id="8196" name="Picture 4" descr="C:\Users\mpressey\AppData\Local\Microsoft\Windows\Temporary Internet Files\Content.IE5\C43BWT4O\MC9000896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459" y="3094074"/>
            <a:ext cx="2027341" cy="187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234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fade">
                                      <p:cBhvr>
                                        <p:cTn id="10" dur="500"/>
                                        <p:tgtEl>
                                          <p:spTgt spid="819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fade">
                                      <p:cBhvr>
                                        <p:cTn id="15" dur="500"/>
                                        <p:tgtEl>
                                          <p:spTgt spid="819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Effect transition="in" filter="fade">
                                      <p:cBhvr>
                                        <p:cTn id="19"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896"/>
            <a:ext cx="8229600" cy="914400"/>
          </a:xfrm>
        </p:spPr>
        <p:txBody>
          <a:bodyPr>
            <a:noAutofit/>
          </a:bodyPr>
          <a:lstStyle/>
          <a:p>
            <a:pPr algn="l"/>
            <a:r>
              <a:rPr lang="en-US" sz="4000" dirty="0" smtClean="0"/>
              <a:t>Federally </a:t>
            </a:r>
            <a:r>
              <a:rPr lang="en-US" sz="4000" b="1" dirty="0" smtClean="0"/>
              <a:t>Registered Trademarks</a:t>
            </a:r>
            <a:endParaRPr lang="en-US" sz="4000" b="1" dirty="0"/>
          </a:p>
        </p:txBody>
      </p:sp>
      <p:sp>
        <p:nvSpPr>
          <p:cNvPr id="3" name="Content Placeholder 2"/>
          <p:cNvSpPr>
            <a:spLocks noGrp="1"/>
          </p:cNvSpPr>
          <p:nvPr>
            <p:ph idx="1"/>
          </p:nvPr>
        </p:nvSpPr>
        <p:spPr>
          <a:xfrm>
            <a:off x="457200" y="1534037"/>
            <a:ext cx="8351520" cy="3156858"/>
          </a:xfrm>
        </p:spPr>
        <p:txBody>
          <a:bodyPr>
            <a:normAutofit/>
          </a:bodyPr>
          <a:lstStyle/>
          <a:p>
            <a:pPr>
              <a:spcBef>
                <a:spcPts val="600"/>
              </a:spcBef>
              <a:spcAft>
                <a:spcPts val="600"/>
              </a:spcAft>
            </a:pPr>
            <a:r>
              <a:rPr lang="en-US" sz="2400" dirty="0" smtClean="0"/>
              <a:t>Right to enforce nationally and bring </a:t>
            </a:r>
            <a:r>
              <a:rPr lang="en-US" sz="2400" dirty="0"/>
              <a:t>legal </a:t>
            </a:r>
            <a:r>
              <a:rPr lang="en-US" sz="2400" dirty="0" smtClean="0"/>
              <a:t>action in federal courts</a:t>
            </a:r>
            <a:endParaRPr lang="en-US" sz="2400" dirty="0"/>
          </a:p>
          <a:p>
            <a:pPr>
              <a:spcBef>
                <a:spcPts val="600"/>
              </a:spcBef>
              <a:spcAft>
                <a:spcPts val="600"/>
              </a:spcAft>
            </a:pPr>
            <a:r>
              <a:rPr lang="en-US" sz="2400" dirty="0"/>
              <a:t>Use of federal Trademark registration </a:t>
            </a:r>
            <a:r>
              <a:rPr lang="en-US" sz="2400" dirty="0" smtClean="0"/>
              <a:t>symbol </a:t>
            </a:r>
            <a:r>
              <a:rPr lang="en-US" sz="3600" dirty="0" smtClean="0"/>
              <a:t>®</a:t>
            </a:r>
            <a:r>
              <a:rPr lang="en-US" sz="2400" dirty="0" smtClean="0"/>
              <a:t> </a:t>
            </a:r>
          </a:p>
          <a:p>
            <a:pPr>
              <a:spcBef>
                <a:spcPts val="600"/>
              </a:spcBef>
              <a:spcAft>
                <a:spcPts val="600"/>
              </a:spcAft>
            </a:pPr>
            <a:r>
              <a:rPr lang="en-US" sz="2400" dirty="0" smtClean="0"/>
              <a:t>Right </a:t>
            </a:r>
            <a:r>
              <a:rPr lang="en-US" sz="2400" dirty="0"/>
              <a:t>to record mark with Customs</a:t>
            </a:r>
          </a:p>
          <a:p>
            <a:pPr>
              <a:spcBef>
                <a:spcPts val="600"/>
              </a:spcBef>
              <a:spcAft>
                <a:spcPts val="600"/>
              </a:spcAft>
            </a:pPr>
            <a:r>
              <a:rPr lang="en-US" sz="2400" dirty="0" smtClean="0"/>
              <a:t>Serve as basis for foreign </a:t>
            </a:r>
            <a:r>
              <a:rPr lang="en-US" sz="2400" dirty="0"/>
              <a:t>filing</a:t>
            </a:r>
          </a:p>
          <a:p>
            <a:pPr>
              <a:spcBef>
                <a:spcPts val="600"/>
              </a:spcBef>
              <a:spcAft>
                <a:spcPts val="600"/>
              </a:spcAft>
            </a:pPr>
            <a:r>
              <a:rPr lang="en-US" sz="2400" dirty="0" smtClean="0"/>
              <a:t>Publication in U.S. Trademark </a:t>
            </a:r>
            <a:r>
              <a:rPr lang="en-US" sz="2400" dirty="0"/>
              <a:t>database</a:t>
            </a:r>
          </a:p>
          <a:p>
            <a:endParaRPr lang="en-US" sz="2400" dirty="0"/>
          </a:p>
        </p:txBody>
      </p:sp>
      <p:pic>
        <p:nvPicPr>
          <p:cNvPr id="1027" name="Picture 3" descr="C:\Users\jcabeca\AppData\Local\Microsoft\Windows\Temporary Internet Files\Content.IE5\C8SX0ZE9\MC9002821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874" y="3163415"/>
            <a:ext cx="1697355" cy="15891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9" descr="Starbu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286" y="4612349"/>
            <a:ext cx="990600" cy="80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6"/>
          <p:cNvGrpSpPr>
            <a:grpSpLocks/>
          </p:cNvGrpSpPr>
          <p:nvPr/>
        </p:nvGrpSpPr>
        <p:grpSpPr bwMode="auto">
          <a:xfrm>
            <a:off x="2695236" y="4752578"/>
            <a:ext cx="1898649" cy="527844"/>
            <a:chOff x="192" y="3360"/>
            <a:chExt cx="1196" cy="399"/>
          </a:xfrm>
        </p:grpSpPr>
        <p:sp>
          <p:nvSpPr>
            <p:cNvPr id="9" name="Rectangle 19"/>
            <p:cNvSpPr>
              <a:spLocks noChangeArrowheads="1"/>
            </p:cNvSpPr>
            <p:nvPr/>
          </p:nvSpPr>
          <p:spPr bwMode="auto">
            <a:xfrm>
              <a:off x="1200" y="3360"/>
              <a:ext cx="188"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a:solidFill>
                    <a:srgbClr val="273C56"/>
                  </a:solidFill>
                  <a:latin typeface="Helvetica" pitchFamily="34" charset="0"/>
                </a:defRPr>
              </a:lvl1pPr>
              <a:lvl2pPr marL="742950" indent="-285750" eaLnBrk="0" hangingPunct="0">
                <a:spcBef>
                  <a:spcPct val="20000"/>
                </a:spcBef>
                <a:buChar char="–"/>
                <a:defRPr sz="2800">
                  <a:solidFill>
                    <a:srgbClr val="273C56"/>
                  </a:solidFill>
                  <a:latin typeface="Helvetica" pitchFamily="34" charset="0"/>
                </a:defRPr>
              </a:lvl2pPr>
              <a:lvl3pPr marL="1143000" indent="-228600" eaLnBrk="0" hangingPunct="0">
                <a:spcBef>
                  <a:spcPct val="20000"/>
                </a:spcBef>
                <a:buChar char="•"/>
                <a:defRPr sz="2400">
                  <a:solidFill>
                    <a:srgbClr val="273C56"/>
                  </a:solidFill>
                  <a:latin typeface="Helvetica" pitchFamily="34" charset="0"/>
                </a:defRPr>
              </a:lvl3pPr>
              <a:lvl4pPr marL="1600200" indent="-228600" eaLnBrk="0" hangingPunct="0">
                <a:spcBef>
                  <a:spcPct val="20000"/>
                </a:spcBef>
                <a:buChar char="–"/>
                <a:defRPr sz="2000">
                  <a:solidFill>
                    <a:srgbClr val="273C56"/>
                  </a:solidFill>
                  <a:latin typeface="Helvetica" pitchFamily="34" charset="0"/>
                </a:defRPr>
              </a:lvl4pPr>
              <a:lvl5pPr marL="2057400" indent="-228600" eaLnBrk="0" hangingPunct="0">
                <a:spcBef>
                  <a:spcPct val="20000"/>
                </a:spcBef>
                <a:buChar char="»"/>
                <a:defRPr sz="2000">
                  <a:solidFill>
                    <a:srgbClr val="273C56"/>
                  </a:solidFill>
                  <a:latin typeface="Helvetica" pitchFamily="34" charset="0"/>
                </a:defRPr>
              </a:lvl5pPr>
              <a:lvl6pPr marL="2514600" indent="-228600" eaLnBrk="0" fontAlgn="base" hangingPunct="0">
                <a:spcBef>
                  <a:spcPct val="20000"/>
                </a:spcBef>
                <a:spcAft>
                  <a:spcPct val="0"/>
                </a:spcAft>
                <a:buChar char="»"/>
                <a:defRPr sz="2000">
                  <a:solidFill>
                    <a:srgbClr val="273C56"/>
                  </a:solidFill>
                  <a:latin typeface="Helvetica" pitchFamily="34" charset="0"/>
                </a:defRPr>
              </a:lvl6pPr>
              <a:lvl7pPr marL="2971800" indent="-228600" eaLnBrk="0" fontAlgn="base" hangingPunct="0">
                <a:spcBef>
                  <a:spcPct val="20000"/>
                </a:spcBef>
                <a:spcAft>
                  <a:spcPct val="0"/>
                </a:spcAft>
                <a:buChar char="»"/>
                <a:defRPr sz="2000">
                  <a:solidFill>
                    <a:srgbClr val="273C56"/>
                  </a:solidFill>
                  <a:latin typeface="Helvetica" pitchFamily="34" charset="0"/>
                </a:defRPr>
              </a:lvl7pPr>
              <a:lvl8pPr marL="3429000" indent="-228600" eaLnBrk="0" fontAlgn="base" hangingPunct="0">
                <a:spcBef>
                  <a:spcPct val="20000"/>
                </a:spcBef>
                <a:spcAft>
                  <a:spcPct val="0"/>
                </a:spcAft>
                <a:buChar char="»"/>
                <a:defRPr sz="2000">
                  <a:solidFill>
                    <a:srgbClr val="273C56"/>
                  </a:solidFill>
                  <a:latin typeface="Helvetica" pitchFamily="34" charset="0"/>
                </a:defRPr>
              </a:lvl8pPr>
              <a:lvl9pPr marL="3886200" indent="-228600" eaLnBrk="0" fontAlgn="base" hangingPunct="0">
                <a:spcBef>
                  <a:spcPct val="20000"/>
                </a:spcBef>
                <a:spcAft>
                  <a:spcPct val="0"/>
                </a:spcAft>
                <a:buChar char="»"/>
                <a:defRPr sz="2000">
                  <a:solidFill>
                    <a:srgbClr val="273C56"/>
                  </a:solidFill>
                  <a:latin typeface="Helvetica" pitchFamily="34" charset="0"/>
                </a:defRPr>
              </a:lvl9pPr>
            </a:lstStyle>
            <a:p>
              <a:pPr eaLnBrk="1" hangingPunct="1">
                <a:spcBef>
                  <a:spcPct val="0"/>
                </a:spcBef>
                <a:buFontTx/>
                <a:buNone/>
              </a:pPr>
              <a:r>
                <a:rPr lang="en-US" altLang="en-US" sz="1200">
                  <a:solidFill>
                    <a:srgbClr val="CC0000"/>
                  </a:solidFill>
                  <a:latin typeface="Arial" charset="0"/>
                </a:rPr>
                <a:t>®</a:t>
              </a:r>
            </a:p>
          </p:txBody>
        </p:sp>
        <p:pic>
          <p:nvPicPr>
            <p:cNvPr id="10" name="Picture 30" descr="Kellogg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3360"/>
              <a:ext cx="105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35"/>
          <p:cNvGrpSpPr>
            <a:grpSpLocks/>
          </p:cNvGrpSpPr>
          <p:nvPr/>
        </p:nvGrpSpPr>
        <p:grpSpPr bwMode="auto">
          <a:xfrm>
            <a:off x="4873848" y="4648068"/>
            <a:ext cx="908049" cy="784490"/>
            <a:chOff x="1728" y="3264"/>
            <a:chExt cx="572" cy="593"/>
          </a:xfrm>
        </p:grpSpPr>
        <p:sp>
          <p:nvSpPr>
            <p:cNvPr id="12" name="Rectangle 20"/>
            <p:cNvSpPr>
              <a:spLocks noChangeArrowheads="1"/>
            </p:cNvSpPr>
            <p:nvPr/>
          </p:nvSpPr>
          <p:spPr bwMode="auto">
            <a:xfrm>
              <a:off x="2112" y="3648"/>
              <a:ext cx="188"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a:solidFill>
                    <a:srgbClr val="273C56"/>
                  </a:solidFill>
                  <a:latin typeface="Helvetica" pitchFamily="34" charset="0"/>
                </a:defRPr>
              </a:lvl1pPr>
              <a:lvl2pPr marL="742950" indent="-285750" eaLnBrk="0" hangingPunct="0">
                <a:spcBef>
                  <a:spcPct val="20000"/>
                </a:spcBef>
                <a:buChar char="–"/>
                <a:defRPr sz="2800">
                  <a:solidFill>
                    <a:srgbClr val="273C56"/>
                  </a:solidFill>
                  <a:latin typeface="Helvetica" pitchFamily="34" charset="0"/>
                </a:defRPr>
              </a:lvl2pPr>
              <a:lvl3pPr marL="1143000" indent="-228600" eaLnBrk="0" hangingPunct="0">
                <a:spcBef>
                  <a:spcPct val="20000"/>
                </a:spcBef>
                <a:buChar char="•"/>
                <a:defRPr sz="2400">
                  <a:solidFill>
                    <a:srgbClr val="273C56"/>
                  </a:solidFill>
                  <a:latin typeface="Helvetica" pitchFamily="34" charset="0"/>
                </a:defRPr>
              </a:lvl3pPr>
              <a:lvl4pPr marL="1600200" indent="-228600" eaLnBrk="0" hangingPunct="0">
                <a:spcBef>
                  <a:spcPct val="20000"/>
                </a:spcBef>
                <a:buChar char="–"/>
                <a:defRPr sz="2000">
                  <a:solidFill>
                    <a:srgbClr val="273C56"/>
                  </a:solidFill>
                  <a:latin typeface="Helvetica" pitchFamily="34" charset="0"/>
                </a:defRPr>
              </a:lvl4pPr>
              <a:lvl5pPr marL="2057400" indent="-228600" eaLnBrk="0" hangingPunct="0">
                <a:spcBef>
                  <a:spcPct val="20000"/>
                </a:spcBef>
                <a:buChar char="»"/>
                <a:defRPr sz="2000">
                  <a:solidFill>
                    <a:srgbClr val="273C56"/>
                  </a:solidFill>
                  <a:latin typeface="Helvetica" pitchFamily="34" charset="0"/>
                </a:defRPr>
              </a:lvl5pPr>
              <a:lvl6pPr marL="2514600" indent="-228600" eaLnBrk="0" fontAlgn="base" hangingPunct="0">
                <a:spcBef>
                  <a:spcPct val="20000"/>
                </a:spcBef>
                <a:spcAft>
                  <a:spcPct val="0"/>
                </a:spcAft>
                <a:buChar char="»"/>
                <a:defRPr sz="2000">
                  <a:solidFill>
                    <a:srgbClr val="273C56"/>
                  </a:solidFill>
                  <a:latin typeface="Helvetica" pitchFamily="34" charset="0"/>
                </a:defRPr>
              </a:lvl6pPr>
              <a:lvl7pPr marL="2971800" indent="-228600" eaLnBrk="0" fontAlgn="base" hangingPunct="0">
                <a:spcBef>
                  <a:spcPct val="20000"/>
                </a:spcBef>
                <a:spcAft>
                  <a:spcPct val="0"/>
                </a:spcAft>
                <a:buChar char="»"/>
                <a:defRPr sz="2000">
                  <a:solidFill>
                    <a:srgbClr val="273C56"/>
                  </a:solidFill>
                  <a:latin typeface="Helvetica" pitchFamily="34" charset="0"/>
                </a:defRPr>
              </a:lvl7pPr>
              <a:lvl8pPr marL="3429000" indent="-228600" eaLnBrk="0" fontAlgn="base" hangingPunct="0">
                <a:spcBef>
                  <a:spcPct val="20000"/>
                </a:spcBef>
                <a:spcAft>
                  <a:spcPct val="0"/>
                </a:spcAft>
                <a:buChar char="»"/>
                <a:defRPr sz="2000">
                  <a:solidFill>
                    <a:srgbClr val="273C56"/>
                  </a:solidFill>
                  <a:latin typeface="Helvetica" pitchFamily="34" charset="0"/>
                </a:defRPr>
              </a:lvl8pPr>
              <a:lvl9pPr marL="3886200" indent="-228600" eaLnBrk="0" fontAlgn="base" hangingPunct="0">
                <a:spcBef>
                  <a:spcPct val="20000"/>
                </a:spcBef>
                <a:spcAft>
                  <a:spcPct val="0"/>
                </a:spcAft>
                <a:buChar char="»"/>
                <a:defRPr sz="2000">
                  <a:solidFill>
                    <a:srgbClr val="273C56"/>
                  </a:solidFill>
                  <a:latin typeface="Helvetica" pitchFamily="34" charset="0"/>
                </a:defRPr>
              </a:lvl9pPr>
            </a:lstStyle>
            <a:p>
              <a:pPr eaLnBrk="1" hangingPunct="1">
                <a:spcBef>
                  <a:spcPct val="0"/>
                </a:spcBef>
                <a:buFontTx/>
                <a:buNone/>
              </a:pPr>
              <a:r>
                <a:rPr lang="en-US" altLang="en-US" sz="1200">
                  <a:solidFill>
                    <a:srgbClr val="CC0000"/>
                  </a:solidFill>
                  <a:latin typeface="Arial" charset="0"/>
                </a:rPr>
                <a:t>®</a:t>
              </a:r>
            </a:p>
          </p:txBody>
        </p:sp>
        <p:pic>
          <p:nvPicPr>
            <p:cNvPr id="13" name="Picture 31" descr="L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8" y="3264"/>
              <a:ext cx="513"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9"/>
          <p:cNvSpPr txBox="1">
            <a:spLocks noChangeArrowheads="1"/>
          </p:cNvSpPr>
          <p:nvPr/>
        </p:nvSpPr>
        <p:spPr bwMode="auto">
          <a:xfrm>
            <a:off x="6302262" y="4949280"/>
            <a:ext cx="795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rgbClr val="273C56"/>
                </a:solidFill>
                <a:latin typeface="Helvetica" pitchFamily="34" charset="0"/>
              </a:defRPr>
            </a:lvl1pPr>
            <a:lvl2pPr marL="742950" indent="-285750" eaLnBrk="0" hangingPunct="0">
              <a:spcBef>
                <a:spcPct val="20000"/>
              </a:spcBef>
              <a:buChar char="–"/>
              <a:defRPr sz="2800">
                <a:solidFill>
                  <a:srgbClr val="273C56"/>
                </a:solidFill>
                <a:latin typeface="Helvetica" pitchFamily="34" charset="0"/>
              </a:defRPr>
            </a:lvl2pPr>
            <a:lvl3pPr marL="1143000" indent="-228600" eaLnBrk="0" hangingPunct="0">
              <a:spcBef>
                <a:spcPct val="20000"/>
              </a:spcBef>
              <a:buChar char="•"/>
              <a:defRPr sz="2400">
                <a:solidFill>
                  <a:srgbClr val="273C56"/>
                </a:solidFill>
                <a:latin typeface="Helvetica" pitchFamily="34" charset="0"/>
              </a:defRPr>
            </a:lvl3pPr>
            <a:lvl4pPr marL="1600200" indent="-228600" eaLnBrk="0" hangingPunct="0">
              <a:spcBef>
                <a:spcPct val="20000"/>
              </a:spcBef>
              <a:buChar char="–"/>
              <a:defRPr sz="2000">
                <a:solidFill>
                  <a:srgbClr val="273C56"/>
                </a:solidFill>
                <a:latin typeface="Helvetica" pitchFamily="34" charset="0"/>
              </a:defRPr>
            </a:lvl4pPr>
            <a:lvl5pPr marL="2057400" indent="-228600" eaLnBrk="0" hangingPunct="0">
              <a:spcBef>
                <a:spcPct val="20000"/>
              </a:spcBef>
              <a:buChar char="»"/>
              <a:defRPr sz="2000">
                <a:solidFill>
                  <a:srgbClr val="273C56"/>
                </a:solidFill>
                <a:latin typeface="Helvetica" pitchFamily="34" charset="0"/>
              </a:defRPr>
            </a:lvl5pPr>
            <a:lvl6pPr marL="2514600" indent="-228600" eaLnBrk="0" fontAlgn="base" hangingPunct="0">
              <a:spcBef>
                <a:spcPct val="20000"/>
              </a:spcBef>
              <a:spcAft>
                <a:spcPct val="0"/>
              </a:spcAft>
              <a:buChar char="»"/>
              <a:defRPr sz="2000">
                <a:solidFill>
                  <a:srgbClr val="273C56"/>
                </a:solidFill>
                <a:latin typeface="Helvetica" pitchFamily="34" charset="0"/>
              </a:defRPr>
            </a:lvl6pPr>
            <a:lvl7pPr marL="2971800" indent="-228600" eaLnBrk="0" fontAlgn="base" hangingPunct="0">
              <a:spcBef>
                <a:spcPct val="20000"/>
              </a:spcBef>
              <a:spcAft>
                <a:spcPct val="0"/>
              </a:spcAft>
              <a:buChar char="»"/>
              <a:defRPr sz="2000">
                <a:solidFill>
                  <a:srgbClr val="273C56"/>
                </a:solidFill>
                <a:latin typeface="Helvetica" pitchFamily="34" charset="0"/>
              </a:defRPr>
            </a:lvl7pPr>
            <a:lvl8pPr marL="3429000" indent="-228600" eaLnBrk="0" fontAlgn="base" hangingPunct="0">
              <a:spcBef>
                <a:spcPct val="20000"/>
              </a:spcBef>
              <a:spcAft>
                <a:spcPct val="0"/>
              </a:spcAft>
              <a:buChar char="»"/>
              <a:defRPr sz="2000">
                <a:solidFill>
                  <a:srgbClr val="273C56"/>
                </a:solidFill>
                <a:latin typeface="Helvetica" pitchFamily="34" charset="0"/>
              </a:defRPr>
            </a:lvl8pPr>
            <a:lvl9pPr marL="3886200" indent="-228600" eaLnBrk="0" fontAlgn="base" hangingPunct="0">
              <a:spcBef>
                <a:spcPct val="20000"/>
              </a:spcBef>
              <a:spcAft>
                <a:spcPct val="0"/>
              </a:spcAft>
              <a:buChar char="»"/>
              <a:defRPr sz="2000">
                <a:solidFill>
                  <a:srgbClr val="273C56"/>
                </a:solidFill>
                <a:latin typeface="Helvetica" pitchFamily="34" charset="0"/>
              </a:defRPr>
            </a:lvl9pPr>
          </a:lstStyle>
          <a:p>
            <a:pPr eaLnBrk="1" hangingPunct="1">
              <a:spcBef>
                <a:spcPct val="0"/>
              </a:spcBef>
              <a:buFontTx/>
              <a:buNone/>
            </a:pPr>
            <a:r>
              <a:rPr lang="en-US" altLang="en-US" sz="1200" dirty="0" smtClean="0">
                <a:solidFill>
                  <a:schemeClr val="tx1"/>
                </a:solidFill>
                <a:latin typeface="Arial" charset="0"/>
                <a:hlinkClick r:id="rId7"/>
              </a:rPr>
              <a:t>guess the mark</a:t>
            </a:r>
            <a:endParaRPr lang="en-US" altLang="en-US" sz="2400" dirty="0">
              <a:solidFill>
                <a:schemeClr val="tx1"/>
              </a:solidFill>
              <a:latin typeface="Arial" charset="0"/>
            </a:endParaRPr>
          </a:p>
        </p:txBody>
      </p:sp>
    </p:spTree>
    <p:extLst>
      <p:ext uri="{BB962C8B-B14F-4D97-AF65-F5344CB8AC3E}">
        <p14:creationId xmlns:p14="http://schemas.microsoft.com/office/powerpoint/2010/main" val="3988292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3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nodeType="withEffect">
                                  <p:stCondLst>
                                    <p:cond delay="5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prstClr val="white"/>
                </a:solidFill>
              </a:rPr>
              <a:t>Overview of IP: Registered Trademarks</a:t>
            </a:r>
            <a:endParaRPr lang="en-US" dirty="0"/>
          </a:p>
        </p:txBody>
      </p:sp>
      <p:sp>
        <p:nvSpPr>
          <p:cNvPr id="5" name="TextBox 4"/>
          <p:cNvSpPr txBox="1"/>
          <p:nvPr/>
        </p:nvSpPr>
        <p:spPr>
          <a:xfrm>
            <a:off x="324954" y="3997569"/>
            <a:ext cx="8579560" cy="984885"/>
          </a:xfrm>
          <a:prstGeom prst="rect">
            <a:avLst/>
          </a:prstGeom>
          <a:noFill/>
        </p:spPr>
        <p:txBody>
          <a:bodyPr wrap="square" rtlCol="0">
            <a:spAutoFit/>
          </a:bodyPr>
          <a:lstStyle/>
          <a:p>
            <a:pPr lvl="0" algn="l" eaLnBrk="1" hangingPunct="1">
              <a:spcBef>
                <a:spcPts val="600"/>
              </a:spcBef>
              <a:spcAft>
                <a:spcPts val="600"/>
              </a:spcAft>
            </a:pPr>
            <a:r>
              <a:rPr lang="en-US" sz="2400" dirty="0" smtClean="0">
                <a:solidFill>
                  <a:prstClr val="black"/>
                </a:solidFill>
                <a:latin typeface="Calibri"/>
              </a:rPr>
              <a:t>Word Mark: North Carolina State University</a:t>
            </a:r>
          </a:p>
          <a:p>
            <a:pPr lvl="0" algn="l" eaLnBrk="1" hangingPunct="1">
              <a:spcBef>
                <a:spcPts val="600"/>
              </a:spcBef>
              <a:spcAft>
                <a:spcPts val="600"/>
              </a:spcAft>
            </a:pPr>
            <a:r>
              <a:rPr lang="en-US" sz="2400" dirty="0" smtClean="0">
                <a:solidFill>
                  <a:prstClr val="black"/>
                </a:solidFill>
                <a:latin typeface="Calibri"/>
              </a:rPr>
              <a:t>Serial Number 2932440</a:t>
            </a:r>
            <a:endParaRPr lang="en-US" sz="2400" dirty="0">
              <a:solidFill>
                <a:prstClr val="black"/>
              </a:solidFill>
              <a:latin typeface="Calibri"/>
            </a:endParaRPr>
          </a:p>
        </p:txBody>
      </p:sp>
      <p:pic>
        <p:nvPicPr>
          <p:cNvPr id="3" name="Picture 2" descr="C:\Users\hriviere\AppData\Local\Temp\SNAGHTML11b95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730" y="637954"/>
            <a:ext cx="3880884" cy="308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516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6" name="Rectangle 4"/>
          <p:cNvSpPr>
            <a:spLocks noGrp="1" noChangeArrowheads="1"/>
          </p:cNvSpPr>
          <p:nvPr>
            <p:ph type="title"/>
          </p:nvPr>
        </p:nvSpPr>
        <p:spPr>
          <a:xfrm>
            <a:off x="457200" y="309580"/>
            <a:ext cx="8229600" cy="914400"/>
          </a:xfrm>
        </p:spPr>
        <p:txBody>
          <a:bodyPr>
            <a:normAutofit/>
          </a:bodyPr>
          <a:lstStyle/>
          <a:p>
            <a:pPr algn="l"/>
            <a:r>
              <a:rPr lang="en-US" sz="4000" b="1" dirty="0" smtClean="0"/>
              <a:t>Overview of IP: Copyright     </a:t>
            </a:r>
            <a:endParaRPr lang="en-US" sz="4000" b="1" dirty="0"/>
          </a:p>
        </p:txBody>
      </p:sp>
      <p:sp>
        <p:nvSpPr>
          <p:cNvPr id="264195" name="Rectangle 3"/>
          <p:cNvSpPr>
            <a:spLocks noGrp="1" noChangeArrowheads="1"/>
          </p:cNvSpPr>
          <p:nvPr>
            <p:ph idx="1"/>
          </p:nvPr>
        </p:nvSpPr>
        <p:spPr>
          <a:xfrm>
            <a:off x="457200" y="1235848"/>
            <a:ext cx="8392886" cy="3290187"/>
          </a:xfrm>
        </p:spPr>
        <p:txBody>
          <a:bodyPr>
            <a:normAutofit/>
          </a:bodyPr>
          <a:lstStyle/>
          <a:p>
            <a:pPr lvl="1">
              <a:lnSpc>
                <a:spcPct val="90000"/>
              </a:lnSpc>
              <a:spcBef>
                <a:spcPts val="600"/>
              </a:spcBef>
              <a:spcAft>
                <a:spcPts val="600"/>
              </a:spcAft>
            </a:pPr>
            <a:r>
              <a:rPr lang="en-US" sz="2400" dirty="0" smtClean="0"/>
              <a:t>Protects </a:t>
            </a:r>
            <a:r>
              <a:rPr lang="en-US" sz="2400" dirty="0"/>
              <a:t>“original works of authorship” including literary, dramatic, musical, artistic and </a:t>
            </a:r>
            <a:r>
              <a:rPr lang="en-US" sz="2400" dirty="0" smtClean="0"/>
              <a:t>other works </a:t>
            </a:r>
            <a:r>
              <a:rPr lang="en-US" sz="2400" dirty="0"/>
              <a:t>fixed in a tangible </a:t>
            </a:r>
            <a:r>
              <a:rPr lang="en-US" sz="2400" dirty="0" smtClean="0"/>
              <a:t>medium</a:t>
            </a:r>
          </a:p>
          <a:p>
            <a:pPr lvl="1">
              <a:lnSpc>
                <a:spcPct val="90000"/>
              </a:lnSpc>
              <a:spcBef>
                <a:spcPts val="600"/>
              </a:spcBef>
              <a:spcAft>
                <a:spcPts val="600"/>
              </a:spcAft>
            </a:pPr>
            <a:r>
              <a:rPr lang="en-US" sz="2400" dirty="0" smtClean="0"/>
              <a:t>Library </a:t>
            </a:r>
            <a:r>
              <a:rPr lang="en-US" sz="2400" dirty="0"/>
              <a:t>of Congress administers registration; USPTO advises the </a:t>
            </a:r>
            <a:r>
              <a:rPr lang="en-US" sz="2400" dirty="0" smtClean="0"/>
              <a:t>Executive branch on </a:t>
            </a:r>
            <a:r>
              <a:rPr lang="en-US" sz="2400" dirty="0"/>
              <a:t>intellectual property issues including copyright</a:t>
            </a:r>
          </a:p>
          <a:p>
            <a:pPr lvl="1">
              <a:lnSpc>
                <a:spcPct val="90000"/>
              </a:lnSpc>
              <a:spcBef>
                <a:spcPts val="600"/>
              </a:spcBef>
              <a:spcAft>
                <a:spcPts val="600"/>
              </a:spcAft>
            </a:pPr>
            <a:r>
              <a:rPr lang="en-US" sz="2400" dirty="0" smtClean="0"/>
              <a:t>© symbol can be used </a:t>
            </a:r>
            <a:r>
              <a:rPr lang="en-US" sz="2400" u="sng" dirty="0" smtClean="0"/>
              <a:t>without</a:t>
            </a:r>
            <a:r>
              <a:rPr lang="en-US" sz="2400" dirty="0" smtClean="0"/>
              <a:t> registration</a:t>
            </a:r>
            <a:endParaRPr lang="en-US" sz="2400" dirty="0"/>
          </a:p>
        </p:txBody>
      </p:sp>
      <p:pic>
        <p:nvPicPr>
          <p:cNvPr id="1026" name="Picture 2" descr="C:\Users\jclark2\AppData\Local\Microsoft\Windows\Temporary Internet Files\Content.IE5\1K8IJMGP\large-straighten-books-33.3-460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614" y="4164552"/>
            <a:ext cx="1485900" cy="90004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clark2\AppData\Local\Microsoft\Windows\Temporary Internet Files\Content.IE5\VM90Z0BH\music_notes_stock_by_bassgeisha-d3h9mpv[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1424" y="4481287"/>
            <a:ext cx="1705148" cy="4925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clark2\AppData\Local\Microsoft\Windows\Temporary Internet Files\Content.IE5\VM90Z0BH\ballet-dance-silhouette-clip-art[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6170" y="4102423"/>
            <a:ext cx="777905" cy="140607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clark2\AppData\Local\Microsoft\Windows\Temporary Internet Files\Content.IE5\4QJN6DKP\flying_buttress[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0681" y="4102424"/>
            <a:ext cx="1371603" cy="1169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jclark2\AppData\Local\Microsoft\Windows\Temporary Internet Files\Content.IE5\1K8IJMGP\movies[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7859" y="3971314"/>
            <a:ext cx="1665514" cy="83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98409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100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6" presetClass="entr" presetSubtype="16" fill="hold" nodeType="withEffect">
                                  <p:stCondLst>
                                    <p:cond delay="3000"/>
                                  </p:stCondLst>
                                  <p:childTnLst>
                                    <p:set>
                                      <p:cBhvr>
                                        <p:cTn id="9" dur="1" fill="hold">
                                          <p:stCondLst>
                                            <p:cond delay="0"/>
                                          </p:stCondLst>
                                        </p:cTn>
                                        <p:tgtEl>
                                          <p:spTgt spid="1031"/>
                                        </p:tgtEl>
                                        <p:attrNameLst>
                                          <p:attrName>style.visibility</p:attrName>
                                        </p:attrNameLst>
                                      </p:cBhvr>
                                      <p:to>
                                        <p:strVal val="visible"/>
                                      </p:to>
                                    </p:set>
                                    <p:animEffect transition="in" filter="circle(in)">
                                      <p:cBhvr>
                                        <p:cTn id="10" dur="2000"/>
                                        <p:tgtEl>
                                          <p:spTgt spid="1031"/>
                                        </p:tgtEl>
                                      </p:cBhvr>
                                    </p:animEffect>
                                  </p:childTnLst>
                                </p:cTn>
                              </p:par>
                              <p:par>
                                <p:cTn id="11" presetID="45" presetClass="entr" presetSubtype="0" fill="hold" nodeType="withEffect">
                                  <p:stCondLst>
                                    <p:cond delay="500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3000"/>
                                        <p:tgtEl>
                                          <p:spTgt spid="1028"/>
                                        </p:tgtEl>
                                      </p:cBhvr>
                                    </p:animEffect>
                                    <p:anim calcmode="lin" valueType="num">
                                      <p:cBhvr>
                                        <p:cTn id="14" dur="3000" fill="hold"/>
                                        <p:tgtEl>
                                          <p:spTgt spid="1028"/>
                                        </p:tgtEl>
                                        <p:attrNameLst>
                                          <p:attrName>ppt_w</p:attrName>
                                        </p:attrNameLst>
                                      </p:cBhvr>
                                      <p:tavLst>
                                        <p:tav tm="0" fmla="#ppt_w*sin(2.5*pi*$)">
                                          <p:val>
                                            <p:fltVal val="0"/>
                                          </p:val>
                                        </p:tav>
                                        <p:tav tm="100000">
                                          <p:val>
                                            <p:fltVal val="1"/>
                                          </p:val>
                                        </p:tav>
                                      </p:tavLst>
                                    </p:anim>
                                    <p:anim calcmode="lin" valueType="num">
                                      <p:cBhvr>
                                        <p:cTn id="15" dur="3000" fill="hold"/>
                                        <p:tgtEl>
                                          <p:spTgt spid="10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and master navy">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21297302FED245BBAA4E560BD0B7B9" ma:contentTypeVersion="0" ma:contentTypeDescription="Create a new document." ma:contentTypeScope="" ma:versionID="223c7008aa2c0b2fda2f142cd8524c2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9141288-6E44-48AE-B8C0-6303F2CB5A0F}">
  <ds:schemaRefs>
    <ds:schemaRef ds:uri="http://schemas.microsoft.com/sharepoint/v3/contenttype/forms"/>
  </ds:schemaRefs>
</ds:datastoreItem>
</file>

<file path=customXml/itemProps2.xml><?xml version="1.0" encoding="utf-8"?>
<ds:datastoreItem xmlns:ds="http://schemas.openxmlformats.org/officeDocument/2006/customXml" ds:itemID="{D8C3A2D2-568D-4CEF-AB3B-63F98933424D}">
  <ds:schemaRefs>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98008F12-7E5E-4320-BD2A-8B4F25D773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Brand master navy</Template>
  <TotalTime>938</TotalTime>
  <Words>3725</Words>
  <Application>Microsoft Office PowerPoint</Application>
  <PresentationFormat>On-screen Show (16:10)</PresentationFormat>
  <Paragraphs>404</Paragraphs>
  <Slides>42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Arial Narrow</vt:lpstr>
      <vt:lpstr>Calibri</vt:lpstr>
      <vt:lpstr>Helvetica</vt:lpstr>
      <vt:lpstr>Lucida Grande</vt:lpstr>
      <vt:lpstr>Segoe UI</vt:lpstr>
      <vt:lpstr>Segoe UI Semibold</vt:lpstr>
      <vt:lpstr>Times New Roman</vt:lpstr>
      <vt:lpstr>Brand master navy</vt:lpstr>
      <vt:lpstr>PowerPoint Presentation</vt:lpstr>
      <vt:lpstr>USPTO Office of  Innovation Development  Patent Overview</vt:lpstr>
      <vt:lpstr>Objectives</vt:lpstr>
      <vt:lpstr>PowerPoint Presentation</vt:lpstr>
      <vt:lpstr>Overview of IP: Types</vt:lpstr>
      <vt:lpstr>Overview of IP: Trademarks</vt:lpstr>
      <vt:lpstr>Federally Registered Trademarks</vt:lpstr>
      <vt:lpstr>Overview of IP: Registered Trademarks</vt:lpstr>
      <vt:lpstr>Overview of IP: Copyright     </vt:lpstr>
      <vt:lpstr>Copyright Registration</vt:lpstr>
      <vt:lpstr>Overview of IP: Trade Secrets</vt:lpstr>
      <vt:lpstr>Why are Trade Secrets useful?</vt:lpstr>
      <vt:lpstr>How to Lose a Trade Secret?</vt:lpstr>
      <vt:lpstr>Overview of IP: A Mobile Phone</vt:lpstr>
      <vt:lpstr>Overview of IP: What is a Patent?</vt:lpstr>
      <vt:lpstr>The Role of the Patent System</vt:lpstr>
      <vt:lpstr>What is a Patent?</vt:lpstr>
      <vt:lpstr>Why get a Patent?</vt:lpstr>
      <vt:lpstr>Overview of IP: Registered Trademarks</vt:lpstr>
      <vt:lpstr>What happens after I get my patent?</vt:lpstr>
      <vt:lpstr>Patent Examination Process Overview</vt:lpstr>
      <vt:lpstr>Pre-filing Decisions</vt:lpstr>
      <vt:lpstr>Provisional Utility Applications </vt:lpstr>
      <vt:lpstr>Provisional Utility Applications</vt:lpstr>
      <vt:lpstr>PowerPoint Presentation</vt:lpstr>
      <vt:lpstr>Provisional Utility Applications (MPEP 201.04(b))</vt:lpstr>
      <vt:lpstr>Current USPTO Fee Schedule</vt:lpstr>
      <vt:lpstr>Current USPTO Fee Schedule</vt:lpstr>
      <vt:lpstr>Provisional Utility Applications (MPEP 201.04(b))</vt:lpstr>
      <vt:lpstr>Provisional Utility Applications</vt:lpstr>
      <vt:lpstr>Provisional Utility Applications</vt:lpstr>
      <vt:lpstr>Electronic Filing Information</vt:lpstr>
      <vt:lpstr>Where do you go from here? Provisional Applications – As Basis for Priority</vt:lpstr>
      <vt:lpstr>Tools and Resources</vt:lpstr>
      <vt:lpstr>Manual of Patent Examining Procedure (MPEP)</vt:lpstr>
      <vt:lpstr>Inventors Assistance Center</vt:lpstr>
      <vt:lpstr>Patent Pro Bono Program</vt:lpstr>
      <vt:lpstr>Pro Se Assistance Program</vt:lpstr>
      <vt:lpstr>Patent and Trademark  Resource Centers (PTRCs)</vt:lpstr>
      <vt:lpstr>Regional Offices</vt:lpstr>
      <vt:lpstr>PowerPoint Presentation</vt:lpstr>
      <vt:lpstr>PowerPoint Presentation</vt:lpstr>
    </vt:vector>
  </TitlesOfParts>
  <Company>U.S. Patent and Trademark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Jeanne.Clark@USPTO.GOV;Sue.Purvis@USPTO.GOV;Gregory.Morse@USPTO.GOV</dc:creator>
  <cp:keywords>University Outreach Fall 2015</cp:keywords>
  <cp:lastModifiedBy>Smith, Zandra</cp:lastModifiedBy>
  <cp:revision>62</cp:revision>
  <dcterms:created xsi:type="dcterms:W3CDTF">2015-04-02T17:08:48Z</dcterms:created>
  <dcterms:modified xsi:type="dcterms:W3CDTF">2018-02-15T18:05:44Z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0x010100F321297302FED245BBAA4E560BD0B7B9</vt:lpwstr>
  </property>
</Properties>
</file>