
<file path=[Content_Types].xml><?xml version="1.0" encoding="utf-8"?>
<Types xmlns="http://schemas.openxmlformats.org/package/2006/content-types">
  <Default Extension="png" ContentType="image/png"/>
  <Default Extension="jpeg" ContentType="image/jpeg"/>
  <Default Extension="wmf" ContentType="image/x-wmf"/>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368" r:id="rId2"/>
    <p:sldId id="256" r:id="rId3"/>
    <p:sldId id="370" r:id="rId4"/>
    <p:sldId id="349" r:id="rId5"/>
    <p:sldId id="297" r:id="rId6"/>
    <p:sldId id="372" r:id="rId7"/>
    <p:sldId id="346" r:id="rId8"/>
    <p:sldId id="343" r:id="rId9"/>
    <p:sldId id="299" r:id="rId10"/>
    <p:sldId id="300" r:id="rId11"/>
    <p:sldId id="351" r:id="rId12"/>
    <p:sldId id="352" r:id="rId13"/>
    <p:sldId id="366" r:id="rId14"/>
    <p:sldId id="301" r:id="rId15"/>
    <p:sldId id="338" r:id="rId16"/>
    <p:sldId id="373" r:id="rId17"/>
    <p:sldId id="357" r:id="rId18"/>
    <p:sldId id="308" r:id="rId19"/>
    <p:sldId id="309" r:id="rId20"/>
    <p:sldId id="304" r:id="rId21"/>
    <p:sldId id="348" r:id="rId22"/>
    <p:sldId id="303" r:id="rId23"/>
    <p:sldId id="307" r:id="rId24"/>
    <p:sldId id="340" r:id="rId25"/>
    <p:sldId id="341" r:id="rId26"/>
    <p:sldId id="356" r:id="rId27"/>
    <p:sldId id="361" r:id="rId28"/>
    <p:sldId id="353" r:id="rId29"/>
    <p:sldId id="360" r:id="rId30"/>
    <p:sldId id="305" r:id="rId31"/>
    <p:sldId id="306" r:id="rId32"/>
    <p:sldId id="376" r:id="rId33"/>
    <p:sldId id="369" r:id="rId34"/>
    <p:sldId id="284" r:id="rId35"/>
    <p:sldId id="365" r:id="rId36"/>
    <p:sldId id="295" r:id="rId37"/>
    <p:sldId id="371" r:id="rId38"/>
    <p:sldId id="294" r:id="rId39"/>
    <p:sldId id="377" r:id="rId40"/>
    <p:sldId id="293" r:id="rId41"/>
    <p:sldId id="292" r:id="rId42"/>
    <p:sldId id="296" r:id="rId43"/>
    <p:sldId id="363" r:id="rId44"/>
    <p:sldId id="364" r:id="rId45"/>
    <p:sldId id="362" r:id="rId46"/>
    <p:sldId id="345" r:id="rId47"/>
    <p:sldId id="273" r:id="rId48"/>
    <p:sldId id="274" r:id="rId49"/>
    <p:sldId id="276" r:id="rId50"/>
    <p:sldId id="277" r:id="rId51"/>
    <p:sldId id="278" r:id="rId52"/>
    <p:sldId id="279" r:id="rId53"/>
    <p:sldId id="281" r:id="rId54"/>
    <p:sldId id="347" r:id="rId55"/>
    <p:sldId id="359" r:id="rId56"/>
    <p:sldId id="358" r:id="rId57"/>
    <p:sldId id="350" r:id="rId58"/>
    <p:sldId id="287" r:id="rId59"/>
    <p:sldId id="339" r:id="rId60"/>
    <p:sldId id="285" r:id="rId61"/>
    <p:sldId id="286" r:id="rId62"/>
    <p:sldId id="288" r:id="rId63"/>
    <p:sldId id="289" r:id="rId64"/>
    <p:sldId id="290" r:id="rId65"/>
    <p:sldId id="291" r:id="rId66"/>
    <p:sldId id="262" r:id="rId67"/>
    <p:sldId id="263" r:id="rId68"/>
    <p:sldId id="264" r:id="rId69"/>
    <p:sldId id="265" r:id="rId70"/>
    <p:sldId id="266" r:id="rId71"/>
    <p:sldId id="267" r:id="rId72"/>
    <p:sldId id="268" r:id="rId73"/>
    <p:sldId id="269" r:id="rId74"/>
    <p:sldId id="270" r:id="rId75"/>
    <p:sldId id="310" r:id="rId76"/>
    <p:sldId id="311" r:id="rId77"/>
    <p:sldId id="31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326" r:id="rId92"/>
    <p:sldId id="327" r:id="rId93"/>
    <p:sldId id="328" r:id="rId94"/>
    <p:sldId id="329" r:id="rId95"/>
    <p:sldId id="330" r:id="rId96"/>
    <p:sldId id="331" r:id="rId97"/>
    <p:sldId id="332" r:id="rId98"/>
    <p:sldId id="333" r:id="rId99"/>
    <p:sldId id="334" r:id="rId100"/>
    <p:sldId id="335" r:id="rId101"/>
    <p:sldId id="336" r:id="rId102"/>
    <p:sldId id="337" r:id="rId103"/>
    <p:sldId id="374" r:id="rId104"/>
    <p:sldId id="355" r:id="rId105"/>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4" autoAdjust="0"/>
    <p:restoredTop sz="94699" autoAdjust="0"/>
  </p:normalViewPr>
  <p:slideViewPr>
    <p:cSldViewPr>
      <p:cViewPr>
        <p:scale>
          <a:sx n="70" d="100"/>
          <a:sy n="70" d="100"/>
        </p:scale>
        <p:origin x="-798" y="-114"/>
      </p:cViewPr>
      <p:guideLst>
        <p:guide orient="horz" pos="2160"/>
        <p:guide pos="2880"/>
      </p:guideLst>
    </p:cSldViewPr>
  </p:slideViewPr>
  <p:outlineViewPr>
    <p:cViewPr>
      <p:scale>
        <a:sx n="33" d="100"/>
        <a:sy n="33" d="100"/>
      </p:scale>
      <p:origin x="0" y="2333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4099"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4103"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a:defRPr sz="1300"/>
            </a:lvl1pPr>
          </a:lstStyle>
          <a:p>
            <a:fld id="{6B088007-BD13-42AE-B203-01781BB9AEFF}" type="slidenum">
              <a:rPr lang="en-US"/>
              <a:pPr/>
              <a:t>‹#›</a:t>
            </a:fld>
            <a:endParaRPr lang="en-US"/>
          </a:p>
        </p:txBody>
      </p:sp>
    </p:spTree>
    <p:extLst>
      <p:ext uri="{BB962C8B-B14F-4D97-AF65-F5344CB8AC3E}">
        <p14:creationId xmlns:p14="http://schemas.microsoft.com/office/powerpoint/2010/main" val="37794687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F3B6DD-AF81-4E2B-8A93-783B4C058582}" type="slidenum">
              <a:rPr lang="en-US"/>
              <a:pPr/>
              <a:t>25</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73FB0-512E-4312-987D-93C13CE90C03}" type="slidenum">
              <a:rPr lang="en-US" smtClean="0"/>
              <a:pPr/>
              <a:t>26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73FB0-512E-4312-987D-93C13CE90C03}" type="slidenum">
              <a:rPr lang="en-US" smtClean="0"/>
              <a:pPr/>
              <a:t>28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73FB0-512E-4312-987D-93C13CE90C03}" type="slidenum">
              <a:rPr lang="en-US" smtClean="0"/>
              <a:pPr/>
              <a:t>29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33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http://www.theverge.com/2017/1/22/14353686/samsung-galaxy-note-7-recall-reason-report</a:t>
            </a:r>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37</a:t>
            </a:fld>
            <a:endParaRPr lang="en-US"/>
          </a:p>
        </p:txBody>
      </p:sp>
    </p:spTree>
    <p:extLst>
      <p:ext uri="{BB962C8B-B14F-4D97-AF65-F5344CB8AC3E}">
        <p14:creationId xmlns:p14="http://schemas.microsoft.com/office/powerpoint/2010/main" val="642456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http://www.accuratebuilding.com/services/legal/charts/hot_water_burn_scalding_graph.html</a:t>
            </a:r>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39</a:t>
            </a:fld>
            <a:endParaRPr lang="en-US"/>
          </a:p>
        </p:txBody>
      </p:sp>
    </p:spTree>
    <p:extLst>
      <p:ext uri="{BB962C8B-B14F-4D97-AF65-F5344CB8AC3E}">
        <p14:creationId xmlns:p14="http://schemas.microsoft.com/office/powerpoint/2010/main" val="2388825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54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B809A3B-3891-4F68-A6E1-B1C3A4005AA2}" type="slidenum">
              <a:rPr lang="en-US"/>
              <a:pPr/>
              <a:t>66</a:t>
            </a:fld>
            <a:endParaRPr lang="en-US"/>
          </a:p>
        </p:txBody>
      </p:sp>
      <p:sp>
        <p:nvSpPr>
          <p:cNvPr id="15362"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F65C76A0-9A11-4FA0-A51F-60BB8FFA17F8}" type="slidenum">
              <a:rPr lang="en-US" sz="1300">
                <a:latin typeface="Times New Roman" pitchFamily="18" charset="0"/>
              </a:rPr>
              <a:pPr algn="r"/>
              <a:t>66</a:t>
            </a:fld>
            <a:endParaRPr lang="en-US" sz="1300" dirty="0">
              <a:latin typeface="Times New Roman" pitchFamily="1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B3F7E3C-F8B7-4DE9-A108-54A58A80832F}" type="slidenum">
              <a:rPr lang="en-US"/>
              <a:pPr/>
              <a:t>67</a:t>
            </a:fld>
            <a:endParaRPr lang="en-US"/>
          </a:p>
        </p:txBody>
      </p:sp>
      <p:sp>
        <p:nvSpPr>
          <p:cNvPr id="17410"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DAAA649A-A1BE-4EA1-AA7D-C40958F6C128}" type="slidenum">
              <a:rPr lang="en-US" sz="1300">
                <a:latin typeface="Times New Roman" pitchFamily="18" charset="0"/>
              </a:rPr>
              <a:pPr algn="r"/>
              <a:t>67</a:t>
            </a:fld>
            <a:endParaRPr lang="en-US" sz="1300" dirty="0">
              <a:latin typeface="Times New Roman" pitchFamily="1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5</a:t>
            </a:fld>
            <a:endParaRPr lang="en-US"/>
          </a:p>
        </p:txBody>
      </p:sp>
    </p:spTree>
    <p:extLst>
      <p:ext uri="{BB962C8B-B14F-4D97-AF65-F5344CB8AC3E}">
        <p14:creationId xmlns:p14="http://schemas.microsoft.com/office/powerpoint/2010/main" val="3042472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200E2A1-03DF-44B8-89F8-844BD6BD41AC}" type="slidenum">
              <a:rPr lang="en-US"/>
              <a:pPr/>
              <a:t>68</a:t>
            </a:fld>
            <a:endParaRPr lang="en-US"/>
          </a:p>
        </p:txBody>
      </p:sp>
      <p:sp>
        <p:nvSpPr>
          <p:cNvPr id="19458"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F599BFC6-2ADE-4134-898B-9BAD39973C78}" type="slidenum">
              <a:rPr lang="en-US" sz="1300">
                <a:latin typeface="Times New Roman" pitchFamily="18" charset="0"/>
              </a:rPr>
              <a:pPr algn="r"/>
              <a:t>68</a:t>
            </a:fld>
            <a:endParaRPr lang="en-US" sz="1300" dirty="0">
              <a:latin typeface="Times New Roman"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6DDF37-4BEC-4FF8-ABB6-76EEC3CC6815}" type="slidenum">
              <a:rPr lang="en-US"/>
              <a:pPr/>
              <a:t>69</a:t>
            </a:fld>
            <a:endParaRPr lang="en-US"/>
          </a:p>
        </p:txBody>
      </p:sp>
      <p:sp>
        <p:nvSpPr>
          <p:cNvPr id="21506"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7D2FC5AB-3653-48F4-938A-EC02D251AD23}" type="slidenum">
              <a:rPr lang="en-US" sz="1300">
                <a:latin typeface="Times New Roman" pitchFamily="18" charset="0"/>
              </a:rPr>
              <a:pPr algn="r"/>
              <a:t>69</a:t>
            </a:fld>
            <a:endParaRPr lang="en-US" sz="1300" dirty="0">
              <a:latin typeface="Times New Roman" pitchFamily="18"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876D1B9-B7F1-4164-9D58-B23FAF7E4502}" type="slidenum">
              <a:rPr lang="en-US"/>
              <a:pPr/>
              <a:t>70</a:t>
            </a:fld>
            <a:endParaRPr lang="en-US"/>
          </a:p>
        </p:txBody>
      </p:sp>
      <p:sp>
        <p:nvSpPr>
          <p:cNvPr id="23554"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0FD9B725-8C63-42F4-AF5D-16BC0C647C91}" type="slidenum">
              <a:rPr lang="en-US" sz="1300">
                <a:latin typeface="Times New Roman" pitchFamily="18" charset="0"/>
              </a:rPr>
              <a:pPr algn="r"/>
              <a:t>70</a:t>
            </a:fld>
            <a:endParaRPr lang="en-US" sz="1300" dirty="0">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7F88029-4D8B-4C12-8534-8C9E4EED9F4B}" type="slidenum">
              <a:rPr lang="en-US"/>
              <a:pPr/>
              <a:t>71</a:t>
            </a:fld>
            <a:endParaRPr lang="en-US"/>
          </a:p>
        </p:txBody>
      </p:sp>
      <p:sp>
        <p:nvSpPr>
          <p:cNvPr id="25602"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C1A60712-7B5C-4607-A531-0545C031CA81}" type="slidenum">
              <a:rPr lang="en-US" sz="1300">
                <a:latin typeface="Times New Roman" pitchFamily="18" charset="0"/>
              </a:rPr>
              <a:pPr algn="r"/>
              <a:t>71</a:t>
            </a:fld>
            <a:endParaRPr lang="en-US" sz="1300" dirty="0">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1C68F23-120A-4EA9-BED0-99A760CC2882}" type="slidenum">
              <a:rPr lang="en-US"/>
              <a:pPr/>
              <a:t>72</a:t>
            </a:fld>
            <a:endParaRPr lang="en-US"/>
          </a:p>
        </p:txBody>
      </p:sp>
      <p:sp>
        <p:nvSpPr>
          <p:cNvPr id="27650"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4BC238C1-E27E-4C12-98DB-E754440115A1}" type="slidenum">
              <a:rPr lang="en-US" sz="1300">
                <a:latin typeface="Times New Roman" pitchFamily="18" charset="0"/>
              </a:rPr>
              <a:pPr algn="r"/>
              <a:t>72</a:t>
            </a:fld>
            <a:endParaRPr lang="en-US" sz="1300" dirty="0">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25E16C4-2C57-48FE-99EF-1727700466A7}" type="slidenum">
              <a:rPr lang="en-US"/>
              <a:pPr/>
              <a:t>73</a:t>
            </a:fld>
            <a:endParaRPr lang="en-US"/>
          </a:p>
        </p:txBody>
      </p:sp>
      <p:sp>
        <p:nvSpPr>
          <p:cNvPr id="29698"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CC849B4D-A299-4B57-AE31-3BB8AF3D0428}" type="slidenum">
              <a:rPr lang="en-US" sz="1300">
                <a:latin typeface="Times New Roman" pitchFamily="18" charset="0"/>
              </a:rPr>
              <a:pPr algn="r"/>
              <a:t>73</a:t>
            </a:fld>
            <a:endParaRPr lang="en-US" sz="1300" dirty="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C2FAAC0-B764-4090-8D91-5DCF4C8F002E}" type="slidenum">
              <a:rPr lang="en-US"/>
              <a:pPr/>
              <a:t>74</a:t>
            </a:fld>
            <a:endParaRPr lang="en-US"/>
          </a:p>
        </p:txBody>
      </p:sp>
      <p:sp>
        <p:nvSpPr>
          <p:cNvPr id="31746" name="Rectangle 7"/>
          <p:cNvSpPr txBox="1">
            <a:spLocks noGrp="1" noChangeArrowheads="1"/>
          </p:cNvSpPr>
          <p:nvPr/>
        </p:nvSpPr>
        <p:spPr bwMode="auto">
          <a:xfrm>
            <a:off x="4145280" y="9121140"/>
            <a:ext cx="3169920" cy="480060"/>
          </a:xfrm>
          <a:prstGeom prst="rect">
            <a:avLst/>
          </a:prstGeom>
          <a:noFill/>
          <a:ln w="9525">
            <a:noFill/>
            <a:miter lim="800000"/>
            <a:headEnd/>
            <a:tailEnd/>
          </a:ln>
        </p:spPr>
        <p:txBody>
          <a:bodyPr lIns="96661" tIns="48331" rIns="96661" bIns="48331" anchor="b"/>
          <a:lstStyle/>
          <a:p>
            <a:pPr algn="r"/>
            <a:fld id="{D513C4FC-C78F-4522-9223-5EB60EB8421C}" type="slidenum">
              <a:rPr lang="en-US" sz="1300">
                <a:latin typeface="Times New Roman" pitchFamily="18" charset="0"/>
              </a:rPr>
              <a:pPr algn="r"/>
              <a:t>74</a:t>
            </a:fld>
            <a:endParaRPr lang="en-US" sz="1300" dirty="0">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75360" y="4560570"/>
            <a:ext cx="5364480" cy="4320540"/>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05D799-8AC8-418B-B972-867283B65E0D}" type="slidenum">
              <a:rPr lang="en-US"/>
              <a:pPr/>
              <a:t>76</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731520" y="4560857"/>
            <a:ext cx="5852160" cy="4320294"/>
          </a:xfrm>
        </p:spPr>
        <p:txBody>
          <a:bodyPr/>
          <a:lstStyle/>
          <a:p>
            <a:r>
              <a:rPr lang="en-US"/>
              <a:t>FMEA is a methodology used to:</a:t>
            </a:r>
          </a:p>
          <a:p>
            <a:r>
              <a:rPr lang="en-US"/>
              <a:t> 1. Identify the possible failures that a component can have on a system.</a:t>
            </a:r>
          </a:p>
          <a:p>
            <a:r>
              <a:rPr lang="en-US"/>
              <a:t>2. Assess how these failures could affect the system.</a:t>
            </a:r>
          </a:p>
          <a:p>
            <a:r>
              <a:rPr lang="en-US"/>
              <a:t>3. Document the possible failures and the potential effects they could have on the system.</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AF3B6DD-AF81-4E2B-8A93-783B4C058582}" type="slidenum">
              <a:rPr lang="en-US"/>
              <a:pPr/>
              <a:t>77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23C388-96BA-4E9F-8648-7A3560F40D93}" type="slidenum">
              <a:rPr lang="en-US"/>
              <a:pPr/>
              <a:t>78</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6</a:t>
            </a:fld>
            <a:endParaRPr lang="en-US"/>
          </a:p>
        </p:txBody>
      </p:sp>
    </p:spTree>
    <p:extLst>
      <p:ext uri="{BB962C8B-B14F-4D97-AF65-F5344CB8AC3E}">
        <p14:creationId xmlns:p14="http://schemas.microsoft.com/office/powerpoint/2010/main" val="3042472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77D585-1910-46E4-9E29-5A87C735B744}" type="slidenum">
              <a:rPr lang="en-US"/>
              <a:pPr/>
              <a:t>80</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22A33C1-3940-4481-BA91-11EBE5ABD3F1}" type="slidenum">
              <a:rPr lang="en-US"/>
              <a:pPr/>
              <a:t>82</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3FA3F8D-12B1-40B0-93B1-4DE095E6E711}" type="slidenum">
              <a:rPr lang="en-US"/>
              <a:pPr/>
              <a:t>83</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BB3066-2208-4274-A5CB-86EC38EB91BE}" type="slidenum">
              <a:rPr lang="en-US"/>
              <a:pPr/>
              <a:t>84</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19B63AA-F6E2-40A4-AC5E-6BE5988C6272}" type="slidenum">
              <a:rPr lang="en-US"/>
              <a:pPr/>
              <a:t>85</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73528AA-5E5C-4F7C-A256-D8C57F5AA841}" type="slidenum">
              <a:rPr lang="en-US"/>
              <a:pPr/>
              <a:t>86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BEBF844-6198-4E81-BD15-FD47B80410CA}" type="slidenum">
              <a:rPr lang="en-US"/>
              <a:pPr/>
              <a:t>87</a:t>
            </a:fld>
            <a:endParaRPr 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A916ADC5-B105-4A35-9B7C-515807C21D02}" type="slidenum">
              <a:rPr lang="en-US"/>
              <a:pPr/>
              <a:t>88</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B353D1B-80E1-4492-96ED-9E6E80A62704}" type="slidenum">
              <a:rPr lang="en-US"/>
              <a:pPr/>
              <a:t>90</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D3F545E1-1432-4E27-BAD1-FDC3BAE3A799}" type="slidenum">
              <a:rPr lang="en-US"/>
              <a:pPr/>
              <a:t>91</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The McDonald's coffee case began when a 79-year-old woman went with her son to a McDonald's drive-thru and ordered a cup of hot coffee. The woman, a passenger in the vehicle, put the coffee between her legs and was attempting to remove the lid when the spill occurred. How hot was the coffee? The evidence at trial indicated that it was 180-190 degrees Fahrenheit when served and that it was between 165 and 170 degrees Fahrenheit when it was spilled. The evidence also showed that the coffee you make at home is usually about 135-140 degrees Fahrenheit. In a matter of six to seven seconds the spilled coffee caused third degree burns to the woman's inner thighs and buttocks. She claimed to have approximately $10,000.00 in medical costs, including the costs associated with the debridement and skin grafting necessitated by the injury. She also claimed to have permanent scarring as a result of the injury.</a:t>
            </a:r>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10</a:t>
            </a:fld>
            <a:endParaRPr lang="en-US"/>
          </a:p>
        </p:txBody>
      </p:sp>
    </p:spTree>
    <p:extLst>
      <p:ext uri="{BB962C8B-B14F-4D97-AF65-F5344CB8AC3E}">
        <p14:creationId xmlns:p14="http://schemas.microsoft.com/office/powerpoint/2010/main" val="21679315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673ABC1-0BC5-4EBE-B9C9-17CD15B0F9EB}" type="slidenum">
              <a:rPr lang="en-US"/>
              <a:pPr/>
              <a:t>92</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910D01-5405-4493-B037-81DDD074ABFA}" type="slidenum">
              <a:rPr lang="en-US"/>
              <a:pPr/>
              <a:t>93</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B34C46-DAA8-45E1-A5A6-B38361874AE0}" type="slidenum">
              <a:rPr lang="en-US"/>
              <a:pPr/>
              <a:t>94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25370D0-2461-4D37-9998-5FD8ECD59F9F}" type="slidenum">
              <a:rPr lang="en-US"/>
              <a:pPr/>
              <a:t>96</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2C3EF24-7700-49E3-975E-BA21D3AE0635}" type="slidenum">
              <a:rPr lang="en-US"/>
              <a:pPr/>
              <a:t>97</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088007-BD13-42AE-B203-01781BB9AEFF}"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1573FB0-512E-4312-987D-93C13CE90C03}"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ln/>
        </p:spPr>
        <p:txBody>
          <a:bodyPr/>
          <a:lstStyle/>
          <a:p>
            <a:r>
              <a:rPr lang="en-US"/>
              <a:t>© 2002 design safety engineering, inc.</a:t>
            </a:r>
          </a:p>
        </p:txBody>
      </p:sp>
      <p:sp>
        <p:nvSpPr>
          <p:cNvPr id="656386" name="Rectangle 2"/>
          <p:cNvSpPr>
            <a:spLocks noGrp="1" noRot="1" noChangeAspect="1" noChangeArrowheads="1" noTextEdit="1"/>
          </p:cNvSpPr>
          <p:nvPr>
            <p:ph type="sldImg"/>
          </p:nvPr>
        </p:nvSpPr>
        <p:spPr>
          <a:xfrm>
            <a:off x="1266825" y="727075"/>
            <a:ext cx="4781550" cy="3586163"/>
          </a:xfrm>
          <a:ln/>
        </p:spPr>
      </p:sp>
      <p:sp>
        <p:nvSpPr>
          <p:cNvPr id="656387" name="Rectangle 3"/>
          <p:cNvSpPr>
            <a:spLocks noGrp="1" noChangeArrowheads="1"/>
          </p:cNvSpPr>
          <p:nvPr>
            <p:ph type="body" idx="1"/>
          </p:nvPr>
        </p:nvSpPr>
        <p:spPr>
          <a:xfrm>
            <a:off x="975360" y="4560943"/>
            <a:ext cx="5364480" cy="432045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ftr" sz="quarter" idx="4"/>
          </p:nvPr>
        </p:nvSpPr>
        <p:spPr>
          <a:ln/>
        </p:spPr>
        <p:txBody>
          <a:bodyPr/>
          <a:lstStyle/>
          <a:p>
            <a:r>
              <a:rPr lang="en-US"/>
              <a:t>© 2002 design safety engineering, inc.</a:t>
            </a:r>
          </a:p>
        </p:txBody>
      </p:sp>
      <p:sp>
        <p:nvSpPr>
          <p:cNvPr id="656386" name="Rectangle 2"/>
          <p:cNvSpPr>
            <a:spLocks noGrp="1" noRot="1" noChangeAspect="1" noChangeArrowheads="1" noTextEdit="1"/>
          </p:cNvSpPr>
          <p:nvPr>
            <p:ph type="sldImg"/>
          </p:nvPr>
        </p:nvSpPr>
        <p:spPr>
          <a:xfrm>
            <a:off x="1266825" y="727075"/>
            <a:ext cx="4781550" cy="3586163"/>
          </a:xfrm>
          <a:ln/>
        </p:spPr>
      </p:sp>
      <p:sp>
        <p:nvSpPr>
          <p:cNvPr id="656387" name="Rectangle 3"/>
          <p:cNvSpPr>
            <a:spLocks noGrp="1" noChangeArrowheads="1"/>
          </p:cNvSpPr>
          <p:nvPr>
            <p:ph type="body" idx="1"/>
          </p:nvPr>
        </p:nvSpPr>
        <p:spPr>
          <a:xfrm>
            <a:off x="975360" y="4560943"/>
            <a:ext cx="5364480" cy="4320457"/>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705D799-8AC8-418B-B972-867283B65E0D}" type="slidenum">
              <a:rPr lang="en-US"/>
              <a:pPr/>
              <a:t>24</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731520" y="4560857"/>
            <a:ext cx="5852160" cy="4320294"/>
          </a:xfrm>
        </p:spPr>
        <p:txBody>
          <a:bodyPr/>
          <a:lstStyle/>
          <a:p>
            <a:r>
              <a:rPr lang="en-US"/>
              <a:t>FMEA is a methodology used to:</a:t>
            </a:r>
          </a:p>
          <a:p>
            <a:r>
              <a:rPr lang="en-US"/>
              <a:t> 1. Identify the possible failures that a component can have on a system.</a:t>
            </a:r>
          </a:p>
          <a:p>
            <a:r>
              <a:rPr lang="en-US"/>
              <a:t>2. Assess how these failures could affect the system.</a:t>
            </a:r>
          </a:p>
          <a:p>
            <a:r>
              <a:rPr lang="en-US"/>
              <a:t>3. Document the possible failures and the potential effects they could have on the system.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57657D-A8C1-40D0-A7CC-F29EDC2342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C46E88-DFA4-478B-A096-7CD8F229E9D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0C41A7-1064-4E0A-BAB2-EA4F2819859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09625" y="637381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32138" y="6376988"/>
            <a:ext cx="30861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89713" y="6376988"/>
            <a:ext cx="2193925" cy="457200"/>
          </a:xfrm>
        </p:spPr>
        <p:txBody>
          <a:bodyPr/>
          <a:lstStyle>
            <a:lvl1pPr>
              <a:defRPr/>
            </a:lvl1pPr>
          </a:lstStyle>
          <a:p>
            <a:fld id="{4B4F8939-304E-4A79-B96D-AD2B6C757A4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09625" y="2214563"/>
            <a:ext cx="7958138" cy="3881437"/>
          </a:xfrm>
        </p:spPr>
        <p:txBody>
          <a:bodyPr/>
          <a:lstStyle/>
          <a:p>
            <a:endParaRPr lang="en-US"/>
          </a:p>
        </p:txBody>
      </p:sp>
      <p:sp>
        <p:nvSpPr>
          <p:cNvPr id="4" name="Date Placeholder 3"/>
          <p:cNvSpPr>
            <a:spLocks noGrp="1"/>
          </p:cNvSpPr>
          <p:nvPr>
            <p:ph type="dt" sz="half" idx="10"/>
          </p:nvPr>
        </p:nvSpPr>
        <p:spPr>
          <a:xfrm>
            <a:off x="809625" y="6373813"/>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32138" y="6376988"/>
            <a:ext cx="30861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89713" y="6376988"/>
            <a:ext cx="2193925" cy="457200"/>
          </a:xfrm>
        </p:spPr>
        <p:txBody>
          <a:bodyPr/>
          <a:lstStyle>
            <a:lvl1pPr>
              <a:defRPr/>
            </a:lvl1pPr>
          </a:lstStyle>
          <a:p>
            <a:fld id="{DD21FC3E-3E32-4E4B-83B0-D239E84DFA2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15962"/>
          </a:xfrm>
        </p:spPr>
        <p:txBody>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66800"/>
            <a:ext cx="8229600" cy="5059363"/>
          </a:xfrm>
        </p:spPr>
        <p:txBody>
          <a:bodyPr/>
          <a:lstStyle>
            <a:lvl1pPr>
              <a:defRPr sz="28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1AEAEE-BE2D-49C6-8872-3927EEE067D0}" type="slidenum">
              <a:rPr lang="en-US"/>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528FE33-1C8B-4DE3-98E7-82241307082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A545E57-0017-42A3-81ED-2265B94DE1D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3365230C-451C-419B-B6EC-2433726A443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F899ED7-BB1F-4048-8A5B-CFFFAAD2778D}" type="slidenum">
              <a:rPr lang="en-US"/>
              <a:pPr/>
              <a:t>‹#›</a:t>
            </a:fld>
            <a:endParaRPr lang="en-US"/>
          </a:p>
        </p:txBody>
      </p:sp>
      <p:sp>
        <p:nvSpPr>
          <p:cNvPr id="6" name="TextBox 5"/>
          <p:cNvSpPr txBox="1"/>
          <p:nvPr userDrawn="1"/>
        </p:nvSpPr>
        <p:spPr>
          <a:xfrm>
            <a:off x="8534400" y="6611779"/>
            <a:ext cx="609600" cy="246221"/>
          </a:xfrm>
          <a:prstGeom prst="rect">
            <a:avLst/>
          </a:prstGeom>
          <a:noFill/>
        </p:spPr>
        <p:txBody>
          <a:bodyPr wrap="square" rtlCol="0">
            <a:spAutoFit/>
          </a:bodyPr>
          <a:lstStyle/>
          <a:p>
            <a:r>
              <a:rPr lang="en-US" sz="1000" dirty="0" smtClean="0">
                <a:hlinkClick r:id="rId2" action="ppaction://hlinksldjump"/>
              </a:rPr>
              <a:t>Home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649952B-7994-4D6A-82B8-CD445910E127}" type="slidenum">
              <a:rPr lang="en-US"/>
              <a:pPr/>
              <a:t>‹#›</a:t>
            </a:fld>
            <a:endParaRPr lang="en-US"/>
          </a:p>
        </p:txBody>
      </p:sp>
      <p:sp>
        <p:nvSpPr>
          <p:cNvPr id="5" name="TextBox 4"/>
          <p:cNvSpPr txBox="1"/>
          <p:nvPr userDrawn="1"/>
        </p:nvSpPr>
        <p:spPr>
          <a:xfrm>
            <a:off x="8536675" y="6645337"/>
            <a:ext cx="609600" cy="246221"/>
          </a:xfrm>
          <a:prstGeom prst="rect">
            <a:avLst/>
          </a:prstGeom>
          <a:noFill/>
        </p:spPr>
        <p:txBody>
          <a:bodyPr wrap="square" rtlCol="0">
            <a:spAutoFit/>
          </a:bodyPr>
          <a:lstStyle/>
          <a:p>
            <a:r>
              <a:rPr lang="en-US" sz="1000" dirty="0" smtClean="0">
                <a:hlinkClick r:id="rId2" action="ppaction://hlinksldjump"/>
              </a:rPr>
              <a:t>Home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683D73A-A933-49E2-A3E7-3E9FCB9963F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5747997-8DF6-46FC-AD5C-D2E3AEFD885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A828AAC-4970-4D06-87AF-0DE2A99AF271}" type="slidenum">
              <a:rPr lang="en-US"/>
              <a:pPr/>
              <a:t>‹#›</a:t>
            </a:fld>
            <a:endParaRPr lang="en-US"/>
          </a:p>
        </p:txBody>
      </p:sp>
      <p:sp>
        <p:nvSpPr>
          <p:cNvPr id="7" name="TextBox 6"/>
          <p:cNvSpPr txBox="1"/>
          <p:nvPr userDrawn="1"/>
        </p:nvSpPr>
        <p:spPr>
          <a:xfrm>
            <a:off x="8534400" y="6618042"/>
            <a:ext cx="609600" cy="246221"/>
          </a:xfrm>
          <a:prstGeom prst="rect">
            <a:avLst/>
          </a:prstGeom>
          <a:noFill/>
        </p:spPr>
        <p:txBody>
          <a:bodyPr wrap="square" rtlCol="0">
            <a:spAutoFit/>
          </a:bodyPr>
          <a:lstStyle/>
          <a:p>
            <a:r>
              <a:rPr lang="en-US" sz="1000" dirty="0" smtClean="0">
                <a:hlinkClick r:id="rId15" action="ppaction://hlinksldjump"/>
              </a:rPr>
              <a:t>Home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Liebeck_v._McDonald's_Restaurant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39.xml"/><Relationship Id="rId4" Type="http://schemas.openxmlformats.org/officeDocument/2006/relationships/hyperlink" Target="http://library.findlaw.com/2000/Mar/1/128594.html" TargetMode="External"/></Relationships>
</file>

<file path=ppt/slides/_rels/slide10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espressoitaliano.org/files/File/istituzionale_inei_hq_e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75.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oleObject" Target="../embeddings/Microsoft_Excel_97-2003_Worksheet1.xls"/><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wmf"/></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jpeg"/><Relationship Id="rId7" Type="http://schemas.openxmlformats.org/officeDocument/2006/relationships/image" Target="../media/image16.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Microsoft_Excel_97-2003_Worksheet3.xls"/><Relationship Id="rId5" Type="http://schemas.openxmlformats.org/officeDocument/2006/relationships/image" Target="../media/image15.emf"/><Relationship Id="rId4" Type="http://schemas.openxmlformats.org/officeDocument/2006/relationships/oleObject" Target="../embeddings/Microsoft_Excel_97-2003_Worksheet2.xls"/><Relationship Id="rId9"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FMEA-template.xl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library.findlaw.com/2000/Mar/1/128594.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hyperlink" Target="http://www.accuratebuilding.com/services/legal/charts/hot_water_burn_scalding_graph.html"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75.xml"/><Relationship Id="rId3" Type="http://schemas.openxmlformats.org/officeDocument/2006/relationships/slide" Target="slide14.xml"/><Relationship Id="rId7" Type="http://schemas.openxmlformats.org/officeDocument/2006/relationships/slide" Target="slide5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34.xml"/><Relationship Id="rId4" Type="http://schemas.openxmlformats.org/officeDocument/2006/relationships/slide" Target="slide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www.phillipswebster.com/blog/2010/04/graco-drop-side-crib-recall-217000-cribs-recalled-after-reports-of-99-accidents/" TargetMode="Externa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www.cpsc.gov/" TargetMode="External"/><Relationship Id="rId5" Type="http://schemas.openxmlformats.org/officeDocument/2006/relationships/hyperlink" Target="http://www.recalls.gov/recent.html" TargetMode="Externa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Word_97_-_2003_Document4.doc"/><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4.png"/><Relationship Id="rId4" Type="http://schemas.openxmlformats.org/officeDocument/2006/relationships/image" Target="../media/image33.wmf"/></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Word_97_-_2003_Document5.doc"/><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35.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Word_97_-_2003_Document6.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Word_97_-_2003_Document7.doc"/><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8.png"/><Relationship Id="rId4" Type="http://schemas.openxmlformats.org/officeDocument/2006/relationships/image" Target="../media/image40.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75.xml"/><Relationship Id="rId2" Type="http://schemas.openxmlformats.org/officeDocument/2006/relationships/slide" Target="slide34.xml"/><Relationship Id="rId1" Type="http://schemas.openxmlformats.org/officeDocument/2006/relationships/slideLayout" Target="../slideLayouts/slideLayout2.xml"/><Relationship Id="rId6" Type="http://schemas.openxmlformats.org/officeDocument/2006/relationships/slide" Target="slide59.xml"/><Relationship Id="rId5" Type="http://schemas.openxmlformats.org/officeDocument/2006/relationships/slide" Target="slide57.xml"/><Relationship Id="rId4" Type="http://schemas.openxmlformats.org/officeDocument/2006/relationships/slide" Target="slide24.xml"/></Relationships>
</file>

<file path=ppt/slides/_rels/slide57.xml.rels><?xml version="1.0" encoding="UTF-8" standalone="yes"?>
<Relationships xmlns="http://schemas.openxmlformats.org/package/2006/relationships"><Relationship Id="rId3" Type="http://schemas.openxmlformats.org/officeDocument/2006/relationships/hyperlink" Target="http://cecs.uttyler.edu/tcrippen/meng4115page.html" TargetMode="External"/><Relationship Id="rId2" Type="http://schemas.openxmlformats.org/officeDocument/2006/relationships/hyperlink" Target="http://www.materials.drexel.edu/programs/Sensors/Link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5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eadconsulting.com/publications/whitepapers/ExplodingBeerBottle.htm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19800"/>
          </a:xfrm>
        </p:spPr>
        <p:txBody>
          <a:bodyPr/>
          <a:lstStyle/>
          <a:p>
            <a:r>
              <a:rPr lang="en-US" sz="6600" b="1" dirty="0"/>
              <a:t>PLEASE SIT TOWARD THE FRONT AND CENTER</a:t>
            </a:r>
            <a:endParaRPr lang="en-US" sz="6600" dirty="0"/>
          </a:p>
        </p:txBody>
      </p:sp>
    </p:spTree>
    <p:extLst>
      <p:ext uri="{BB962C8B-B14F-4D97-AF65-F5344CB8AC3E}">
        <p14:creationId xmlns:p14="http://schemas.microsoft.com/office/powerpoint/2010/main" val="2049864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20 Steps to Reduce Risk and </a:t>
            </a:r>
            <a:r>
              <a:rPr lang="en-US" sz="3200" dirty="0"/>
              <a:t>Liability </a:t>
            </a:r>
            <a:r>
              <a:rPr lang="en-US" sz="1400" dirty="0" smtClean="0"/>
              <a:t>6</a:t>
            </a:r>
            <a:endParaRPr lang="en-US" sz="3200" dirty="0"/>
          </a:p>
        </p:txBody>
      </p:sp>
      <p:sp>
        <p:nvSpPr>
          <p:cNvPr id="3" name="Content Placeholder 2"/>
          <p:cNvSpPr>
            <a:spLocks noGrp="1"/>
          </p:cNvSpPr>
          <p:nvPr>
            <p:ph idx="1"/>
          </p:nvPr>
        </p:nvSpPr>
        <p:spPr>
          <a:xfrm>
            <a:off x="457200" y="1066800"/>
            <a:ext cx="8458200" cy="5059363"/>
          </a:xfrm>
        </p:spPr>
        <p:txBody>
          <a:bodyPr/>
          <a:lstStyle/>
          <a:p>
            <a:pPr marL="457200" lvl="0" indent="-457200">
              <a:buFont typeface="+mj-lt"/>
              <a:buAutoNum type="arabicPeriod" startAt="16"/>
            </a:pPr>
            <a:r>
              <a:rPr lang="en-US" sz="2400" dirty="0" smtClean="0">
                <a:solidFill>
                  <a:schemeClr val="tx1"/>
                </a:solidFill>
                <a:latin typeface="+mn-lt"/>
                <a:ea typeface="+mn-ea"/>
                <a:cs typeface="+mn-cs"/>
              </a:rPr>
              <a:t>Where </a:t>
            </a:r>
            <a:r>
              <a:rPr lang="en-US" sz="2400" dirty="0">
                <a:solidFill>
                  <a:schemeClr val="tx1"/>
                </a:solidFill>
                <a:latin typeface="+mn-lt"/>
                <a:ea typeface="+mn-ea"/>
                <a:cs typeface="+mn-cs"/>
              </a:rPr>
              <a:t>feasible, have all products inspected after </a:t>
            </a:r>
            <a:r>
              <a:rPr lang="en-US" sz="2400" dirty="0" smtClean="0">
                <a:solidFill>
                  <a:schemeClr val="tx1"/>
                </a:solidFill>
                <a:latin typeface="+mn-lt"/>
                <a:ea typeface="+mn-ea"/>
                <a:cs typeface="+mn-cs"/>
              </a:rPr>
              <a:t>manufacture</a:t>
            </a:r>
          </a:p>
          <a:p>
            <a:pPr marL="457200" lvl="0" indent="-457200">
              <a:buFont typeface="+mj-lt"/>
              <a:buAutoNum type="arabicPeriod" startAt="16"/>
            </a:pPr>
            <a:r>
              <a:rPr lang="en-US" sz="2400" dirty="0" smtClean="0">
                <a:solidFill>
                  <a:schemeClr val="tx1"/>
                </a:solidFill>
                <a:latin typeface="+mn-lt"/>
                <a:ea typeface="+mn-ea"/>
                <a:cs typeface="+mn-cs"/>
              </a:rPr>
              <a:t>Inform </a:t>
            </a:r>
            <a:r>
              <a:rPr lang="en-US" sz="2400" dirty="0">
                <a:solidFill>
                  <a:schemeClr val="tx1"/>
                </a:solidFill>
                <a:latin typeface="+mn-lt"/>
                <a:ea typeface="+mn-ea"/>
                <a:cs typeface="+mn-cs"/>
              </a:rPr>
              <a:t>the quality </a:t>
            </a:r>
            <a:r>
              <a:rPr lang="en-US" sz="2400" dirty="0" smtClean="0">
                <a:solidFill>
                  <a:schemeClr val="tx1"/>
                </a:solidFill>
                <a:latin typeface="+mn-lt"/>
                <a:ea typeface="+mn-ea"/>
                <a:cs typeface="+mn-cs"/>
              </a:rPr>
              <a:t>control/manufacturing of </a:t>
            </a:r>
            <a:r>
              <a:rPr lang="en-US" sz="2400" dirty="0">
                <a:solidFill>
                  <a:schemeClr val="tx1"/>
                </a:solidFill>
                <a:latin typeface="+mn-lt"/>
                <a:ea typeface="+mn-ea"/>
                <a:cs typeface="+mn-cs"/>
              </a:rPr>
              <a:t>manufacturing errors that may result in a dangerous </a:t>
            </a:r>
            <a:r>
              <a:rPr lang="en-US" sz="2400" dirty="0" smtClean="0">
                <a:solidFill>
                  <a:schemeClr val="tx1"/>
                </a:solidFill>
                <a:latin typeface="+mn-lt"/>
                <a:ea typeface="+mn-ea"/>
                <a:cs typeface="+mn-cs"/>
              </a:rPr>
              <a:t>product</a:t>
            </a:r>
          </a:p>
          <a:p>
            <a:pPr marL="457200" lvl="0" indent="-457200">
              <a:buFont typeface="+mj-lt"/>
              <a:buAutoNum type="arabicPeriod" startAt="16"/>
            </a:pPr>
            <a:r>
              <a:rPr lang="en-US" sz="2400" dirty="0" smtClean="0">
                <a:solidFill>
                  <a:schemeClr val="tx1"/>
                </a:solidFill>
                <a:latin typeface="+mn-lt"/>
                <a:ea typeface="+mn-ea"/>
                <a:cs typeface="+mn-cs"/>
              </a:rPr>
              <a:t>Test </a:t>
            </a:r>
            <a:r>
              <a:rPr lang="en-US" sz="2400" dirty="0">
                <a:solidFill>
                  <a:schemeClr val="tx1"/>
                </a:solidFill>
                <a:latin typeface="+mn-lt"/>
                <a:ea typeface="+mn-ea"/>
                <a:cs typeface="+mn-cs"/>
              </a:rPr>
              <a:t>the effects of mass manufacture on the </a:t>
            </a:r>
            <a:r>
              <a:rPr lang="en-US" sz="2400" dirty="0" smtClean="0">
                <a:solidFill>
                  <a:schemeClr val="tx1"/>
                </a:solidFill>
                <a:latin typeface="+mn-lt"/>
                <a:ea typeface="+mn-ea"/>
                <a:cs typeface="+mn-cs"/>
              </a:rPr>
              <a:t>product</a:t>
            </a:r>
          </a:p>
          <a:p>
            <a:pPr marL="457200" lvl="0" indent="-457200">
              <a:buFont typeface="+mj-lt"/>
              <a:buAutoNum type="arabicPeriod" startAt="16"/>
            </a:pPr>
            <a:r>
              <a:rPr lang="en-US" sz="2400" dirty="0" smtClean="0">
                <a:solidFill>
                  <a:schemeClr val="tx1"/>
                </a:solidFill>
                <a:latin typeface="+mn-lt"/>
                <a:ea typeface="+mn-ea"/>
                <a:cs typeface="+mn-cs"/>
              </a:rPr>
              <a:t>Work </a:t>
            </a:r>
            <a:r>
              <a:rPr lang="en-US" sz="2400" dirty="0">
                <a:solidFill>
                  <a:schemeClr val="tx1"/>
                </a:solidFill>
                <a:latin typeface="+mn-lt"/>
                <a:ea typeface="+mn-ea"/>
                <a:cs typeface="+mn-cs"/>
              </a:rPr>
              <a:t>with the </a:t>
            </a:r>
            <a:r>
              <a:rPr lang="en-US" sz="2400" dirty="0" smtClean="0">
                <a:solidFill>
                  <a:schemeClr val="tx1"/>
                </a:solidFill>
                <a:latin typeface="+mn-lt"/>
                <a:ea typeface="+mn-ea"/>
                <a:cs typeface="+mn-cs"/>
              </a:rPr>
              <a:t>advertising/marketing to </a:t>
            </a:r>
            <a:r>
              <a:rPr lang="en-US" sz="2400" dirty="0">
                <a:solidFill>
                  <a:schemeClr val="tx1"/>
                </a:solidFill>
                <a:latin typeface="+mn-lt"/>
                <a:ea typeface="+mn-ea"/>
                <a:cs typeface="+mn-cs"/>
              </a:rPr>
              <a:t>guard against overstatements of product </a:t>
            </a:r>
            <a:r>
              <a:rPr lang="en-US" sz="2400" dirty="0" smtClean="0">
                <a:solidFill>
                  <a:schemeClr val="tx1"/>
                </a:solidFill>
                <a:latin typeface="+mn-lt"/>
                <a:ea typeface="+mn-ea"/>
                <a:cs typeface="+mn-cs"/>
              </a:rPr>
              <a:t>performance</a:t>
            </a:r>
          </a:p>
          <a:p>
            <a:pPr marL="457200" lvl="0" indent="-457200">
              <a:buFont typeface="+mj-lt"/>
              <a:buAutoNum type="arabicPeriod" startAt="16"/>
            </a:pPr>
            <a:r>
              <a:rPr lang="en-US" sz="2400" dirty="0" smtClean="0">
                <a:solidFill>
                  <a:schemeClr val="tx1"/>
                </a:solidFill>
                <a:latin typeface="+mn-lt"/>
                <a:ea typeface="+mn-ea"/>
                <a:cs typeface="+mn-cs"/>
              </a:rPr>
              <a:t>Encourage </a:t>
            </a:r>
            <a:r>
              <a:rPr lang="en-US" sz="2400" dirty="0">
                <a:solidFill>
                  <a:schemeClr val="tx1"/>
                </a:solidFill>
                <a:latin typeface="+mn-lt"/>
                <a:ea typeface="+mn-ea"/>
                <a:cs typeface="+mn-cs"/>
              </a:rPr>
              <a:t>sales and service personnel and dealers to report any complaints that have to do with injury or economic </a:t>
            </a:r>
            <a:r>
              <a:rPr lang="en-US" sz="2400" dirty="0" smtClean="0">
                <a:solidFill>
                  <a:schemeClr val="tx1"/>
                </a:solidFill>
                <a:latin typeface="+mn-lt"/>
                <a:ea typeface="+mn-ea"/>
                <a:cs typeface="+mn-cs"/>
              </a:rPr>
              <a:t>loss (but should </a:t>
            </a:r>
            <a:r>
              <a:rPr lang="en-US" sz="2400" b="1" i="1" dirty="0" smtClean="0">
                <a:solidFill>
                  <a:schemeClr val="tx1"/>
                </a:solidFill>
                <a:latin typeface="+mn-lt"/>
                <a:ea typeface="+mn-ea"/>
                <a:cs typeface="+mn-cs"/>
              </a:rPr>
              <a:t>act</a:t>
            </a:r>
            <a:r>
              <a:rPr lang="en-US" sz="2400" dirty="0" smtClean="0">
                <a:solidFill>
                  <a:schemeClr val="tx1"/>
                </a:solidFill>
                <a:latin typeface="+mn-lt"/>
                <a:ea typeface="+mn-ea"/>
                <a:cs typeface="+mn-cs"/>
              </a:rPr>
              <a:t> on the data!) (McDonald’s </a:t>
            </a:r>
            <a:r>
              <a:rPr lang="en-US" sz="2400" dirty="0" smtClean="0">
                <a:solidFill>
                  <a:schemeClr val="tx1"/>
                </a:solidFill>
                <a:latin typeface="+mn-lt"/>
                <a:ea typeface="+mn-ea"/>
                <a:cs typeface="+mn-cs"/>
                <a:hlinkClick r:id="rId3"/>
              </a:rPr>
              <a:t>coffee</a:t>
            </a:r>
            <a:r>
              <a:rPr lang="en-US" sz="2400" dirty="0" smtClean="0">
                <a:solidFill>
                  <a:schemeClr val="tx1"/>
                </a:solidFill>
                <a:latin typeface="+mn-lt"/>
                <a:ea typeface="+mn-ea"/>
                <a:cs typeface="+mn-cs"/>
              </a:rPr>
              <a:t> </a:t>
            </a:r>
            <a:r>
              <a:rPr lang="en-US" sz="2400" dirty="0" smtClean="0">
                <a:solidFill>
                  <a:schemeClr val="tx1"/>
                </a:solidFill>
                <a:latin typeface="+mn-lt"/>
                <a:ea typeface="+mn-ea"/>
                <a:cs typeface="+mn-cs"/>
                <a:hlinkClick r:id="rId4"/>
              </a:rPr>
              <a:t>case</a:t>
            </a:r>
            <a:r>
              <a:rPr lang="en-US" sz="2400" dirty="0" smtClean="0"/>
              <a:t> </a:t>
            </a:r>
            <a:r>
              <a:rPr lang="en-US" sz="2400" dirty="0" smtClean="0">
                <a:hlinkClick r:id="rId5" action="ppaction://hlinksldjump"/>
              </a:rPr>
              <a:t>burn</a:t>
            </a:r>
            <a:r>
              <a:rPr lang="en-US" sz="2400" dirty="0" smtClean="0">
                <a:solidFill>
                  <a:schemeClr val="tx1"/>
                </a:solidFill>
                <a:latin typeface="+mn-lt"/>
                <a:ea typeface="+mn-ea"/>
                <a:cs typeface="+mn-cs"/>
              </a:rPr>
              <a:t>)</a:t>
            </a:r>
            <a:endParaRPr lang="en-US" sz="2400" dirty="0">
              <a:solidFill>
                <a:schemeClr val="tx1"/>
              </a:solidFill>
              <a:latin typeface="+mn-lt"/>
              <a:ea typeface="+mn-ea"/>
              <a:cs typeface="+mn-cs"/>
            </a:endParaRPr>
          </a:p>
          <a:p>
            <a:pPr marL="457200" lvl="0" indent="-457200">
              <a:buFont typeface="+mj-lt"/>
              <a:buAutoNum type="arabicPeriod" startAt="11"/>
            </a:pPr>
            <a:endParaRPr lang="en-US" sz="2400" dirty="0">
              <a:solidFill>
                <a:schemeClr val="tx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882889-1798-45CB-AC2A-C58DD2897940}" type="slidenum">
              <a:rPr lang="en-US"/>
              <a:pPr/>
              <a:t>100</a:t>
            </a:fld>
            <a:endParaRPr lang="en-US"/>
          </a:p>
        </p:txBody>
      </p:sp>
      <p:sp>
        <p:nvSpPr>
          <p:cNvPr id="172036" name="Rectangle 4"/>
          <p:cNvSpPr>
            <a:spLocks noGrp="1" noChangeArrowheads="1"/>
          </p:cNvSpPr>
          <p:nvPr>
            <p:ph type="title"/>
          </p:nvPr>
        </p:nvSpPr>
        <p:spPr/>
        <p:txBody>
          <a:bodyPr/>
          <a:lstStyle/>
          <a:p>
            <a:r>
              <a:rPr lang="en-US"/>
              <a:t>FMEA DOCUMENTATION</a:t>
            </a:r>
          </a:p>
        </p:txBody>
      </p:sp>
      <p:pic>
        <p:nvPicPr>
          <p:cNvPr id="172037" name="Picture 5"/>
          <p:cNvPicPr>
            <a:picLocks noGrp="1" noChangeAspect="1" noChangeArrowheads="1"/>
          </p:cNvPicPr>
          <p:nvPr>
            <p:ph idx="1"/>
          </p:nvPr>
        </p:nvPicPr>
        <p:blipFill>
          <a:blip r:embed="rId2" cstate="print"/>
          <a:srcRect/>
          <a:stretch>
            <a:fillRect/>
          </a:stretch>
        </p:blipFill>
        <p:spPr>
          <a:xfrm>
            <a:off x="609600" y="2117725"/>
            <a:ext cx="8158163" cy="4435475"/>
          </a:xfrm>
        </p:spPr>
      </p:pic>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17E3EC5C-16FC-4E31-919C-2E3FEC0D8390}" type="slidenum">
              <a:rPr lang="en-US"/>
              <a:pPr/>
              <a:t>101</a:t>
            </a:fld>
            <a:endParaRPr lang="en-US"/>
          </a:p>
        </p:txBody>
      </p:sp>
      <p:sp>
        <p:nvSpPr>
          <p:cNvPr id="181252" name="Rectangle 4"/>
          <p:cNvSpPr>
            <a:spLocks noGrp="1" noChangeArrowheads="1"/>
          </p:cNvSpPr>
          <p:nvPr>
            <p:ph type="title"/>
          </p:nvPr>
        </p:nvSpPr>
        <p:spPr/>
        <p:txBody>
          <a:bodyPr/>
          <a:lstStyle/>
          <a:p>
            <a:r>
              <a:rPr lang="en-US"/>
              <a:t>FMEA</a:t>
            </a:r>
          </a:p>
        </p:txBody>
      </p:sp>
      <p:sp>
        <p:nvSpPr>
          <p:cNvPr id="181253" name="Rectangle 5"/>
          <p:cNvSpPr>
            <a:spLocks noGrp="1" noChangeArrowheads="1"/>
          </p:cNvSpPr>
          <p:nvPr>
            <p:ph type="body" sz="half" idx="1"/>
          </p:nvPr>
        </p:nvSpPr>
        <p:spPr>
          <a:xfrm>
            <a:off x="381000" y="1600200"/>
            <a:ext cx="4038600" cy="4525963"/>
          </a:xfrm>
        </p:spPr>
        <p:txBody>
          <a:bodyPr/>
          <a:lstStyle/>
          <a:p>
            <a:pPr algn="ctr">
              <a:buFont typeface="Wingdings" pitchFamily="2" charset="2"/>
              <a:buNone/>
            </a:pPr>
            <a:r>
              <a:rPr lang="en-US" b="1" i="1" u="sng" dirty="0"/>
              <a:t>Benefits</a:t>
            </a:r>
          </a:p>
          <a:p>
            <a:r>
              <a:rPr lang="en-US" dirty="0"/>
              <a:t>Systematic way to manage risk</a:t>
            </a:r>
          </a:p>
          <a:p>
            <a:r>
              <a:rPr lang="en-US" dirty="0"/>
              <a:t>Comprehensive</a:t>
            </a:r>
          </a:p>
          <a:p>
            <a:r>
              <a:rPr lang="en-US" dirty="0"/>
              <a:t>Prioritizes risk management actions</a:t>
            </a:r>
          </a:p>
        </p:txBody>
      </p:sp>
      <p:sp>
        <p:nvSpPr>
          <p:cNvPr id="181254" name="Rectangle 6"/>
          <p:cNvSpPr>
            <a:spLocks noGrp="1" noChangeArrowheads="1"/>
          </p:cNvSpPr>
          <p:nvPr>
            <p:ph type="body" sz="half" idx="2"/>
          </p:nvPr>
        </p:nvSpPr>
        <p:spPr>
          <a:xfrm>
            <a:off x="4419600" y="1600200"/>
            <a:ext cx="4648200" cy="4525963"/>
          </a:xfrm>
        </p:spPr>
        <p:txBody>
          <a:bodyPr/>
          <a:lstStyle/>
          <a:p>
            <a:pPr algn="ctr">
              <a:buFont typeface="Wingdings" pitchFamily="2" charset="2"/>
              <a:buNone/>
            </a:pPr>
            <a:r>
              <a:rPr lang="en-US" b="1" i="1" u="sng" dirty="0"/>
              <a:t>Problems</a:t>
            </a:r>
          </a:p>
          <a:p>
            <a:r>
              <a:rPr lang="en-US" dirty="0"/>
              <a:t>Based on qualitative assessment</a:t>
            </a:r>
          </a:p>
          <a:p>
            <a:r>
              <a:rPr lang="en-US" dirty="0" smtClean="0"/>
              <a:t>Can be unwieldy</a:t>
            </a:r>
            <a:endParaRPr lang="en-US" dirty="0"/>
          </a:p>
          <a:p>
            <a:r>
              <a:rPr lang="en-US" dirty="0"/>
              <a:t>Hard to trace through levels</a:t>
            </a:r>
          </a:p>
          <a:p>
            <a:r>
              <a:rPr lang="en-US" dirty="0"/>
              <a:t>Not always followed up</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1253">
                                            <p:txEl>
                                              <p:pRg st="0" end="0"/>
                                            </p:txEl>
                                          </p:spTgt>
                                        </p:tgtEl>
                                        <p:attrNameLst>
                                          <p:attrName>style.visibility</p:attrName>
                                        </p:attrNameLst>
                                      </p:cBhvr>
                                      <p:to>
                                        <p:strVal val="visible"/>
                                      </p:to>
                                    </p:set>
                                    <p:animEffect transition="in" filter="wipe(left)">
                                      <p:cBhvr>
                                        <p:cTn id="7" dur="500"/>
                                        <p:tgtEl>
                                          <p:spTgt spid="18125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1253">
                                            <p:txEl>
                                              <p:pRg st="1" end="1"/>
                                            </p:txEl>
                                          </p:spTgt>
                                        </p:tgtEl>
                                        <p:attrNameLst>
                                          <p:attrName>style.visibility</p:attrName>
                                        </p:attrNameLst>
                                      </p:cBhvr>
                                      <p:to>
                                        <p:strVal val="visible"/>
                                      </p:to>
                                    </p:set>
                                    <p:animEffect transition="in" filter="wipe(left)">
                                      <p:cBhvr>
                                        <p:cTn id="11" dur="500"/>
                                        <p:tgtEl>
                                          <p:spTgt spid="18125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1253">
                                            <p:txEl>
                                              <p:pRg st="2" end="2"/>
                                            </p:txEl>
                                          </p:spTgt>
                                        </p:tgtEl>
                                        <p:attrNameLst>
                                          <p:attrName>style.visibility</p:attrName>
                                        </p:attrNameLst>
                                      </p:cBhvr>
                                      <p:to>
                                        <p:strVal val="visible"/>
                                      </p:to>
                                    </p:set>
                                    <p:animEffect transition="in" filter="wipe(left)">
                                      <p:cBhvr>
                                        <p:cTn id="15" dur="500"/>
                                        <p:tgtEl>
                                          <p:spTgt spid="18125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1253">
                                            <p:txEl>
                                              <p:pRg st="3" end="3"/>
                                            </p:txEl>
                                          </p:spTgt>
                                        </p:tgtEl>
                                        <p:attrNameLst>
                                          <p:attrName>style.visibility</p:attrName>
                                        </p:attrNameLst>
                                      </p:cBhvr>
                                      <p:to>
                                        <p:strVal val="visible"/>
                                      </p:to>
                                    </p:set>
                                    <p:animEffect transition="in" filter="wipe(left)">
                                      <p:cBhvr>
                                        <p:cTn id="19" dur="500"/>
                                        <p:tgtEl>
                                          <p:spTgt spid="18125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1254">
                                            <p:txEl>
                                              <p:pRg st="0" end="0"/>
                                            </p:txEl>
                                          </p:spTgt>
                                        </p:tgtEl>
                                        <p:attrNameLst>
                                          <p:attrName>style.visibility</p:attrName>
                                        </p:attrNameLst>
                                      </p:cBhvr>
                                      <p:to>
                                        <p:strVal val="visible"/>
                                      </p:to>
                                    </p:set>
                                    <p:animEffect transition="in" filter="wipe(left)">
                                      <p:cBhvr>
                                        <p:cTn id="24" dur="500"/>
                                        <p:tgtEl>
                                          <p:spTgt spid="181254">
                                            <p:txEl>
                                              <p:pRg st="0" end="0"/>
                                            </p:txEl>
                                          </p:spTgt>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181254">
                                            <p:txEl>
                                              <p:pRg st="1" end="1"/>
                                            </p:txEl>
                                          </p:spTgt>
                                        </p:tgtEl>
                                        <p:attrNameLst>
                                          <p:attrName>style.visibility</p:attrName>
                                        </p:attrNameLst>
                                      </p:cBhvr>
                                      <p:to>
                                        <p:strVal val="visible"/>
                                      </p:to>
                                    </p:set>
                                    <p:animEffect transition="in" filter="wipe(left)">
                                      <p:cBhvr>
                                        <p:cTn id="28" dur="500"/>
                                        <p:tgtEl>
                                          <p:spTgt spid="181254">
                                            <p:txEl>
                                              <p:pRg st="1" end="1"/>
                                            </p:txEl>
                                          </p:spTgt>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181254">
                                            <p:txEl>
                                              <p:pRg st="2" end="2"/>
                                            </p:txEl>
                                          </p:spTgt>
                                        </p:tgtEl>
                                        <p:attrNameLst>
                                          <p:attrName>style.visibility</p:attrName>
                                        </p:attrNameLst>
                                      </p:cBhvr>
                                      <p:to>
                                        <p:strVal val="visible"/>
                                      </p:to>
                                    </p:set>
                                    <p:animEffect transition="in" filter="wipe(left)">
                                      <p:cBhvr>
                                        <p:cTn id="32" dur="500"/>
                                        <p:tgtEl>
                                          <p:spTgt spid="181254">
                                            <p:txEl>
                                              <p:pRg st="2" end="2"/>
                                            </p:txEl>
                                          </p:spTgt>
                                        </p:tgtEl>
                                      </p:cBhvr>
                                    </p:animEffect>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181254">
                                            <p:txEl>
                                              <p:pRg st="3" end="3"/>
                                            </p:txEl>
                                          </p:spTgt>
                                        </p:tgtEl>
                                        <p:attrNameLst>
                                          <p:attrName>style.visibility</p:attrName>
                                        </p:attrNameLst>
                                      </p:cBhvr>
                                      <p:to>
                                        <p:strVal val="visible"/>
                                      </p:to>
                                    </p:set>
                                    <p:animEffect transition="in" filter="wipe(left)">
                                      <p:cBhvr>
                                        <p:cTn id="36" dur="500"/>
                                        <p:tgtEl>
                                          <p:spTgt spid="181254">
                                            <p:txEl>
                                              <p:pRg st="3" end="3"/>
                                            </p:txEl>
                                          </p:spTgt>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81254">
                                            <p:txEl>
                                              <p:pRg st="4" end="4"/>
                                            </p:txEl>
                                          </p:spTgt>
                                        </p:tgtEl>
                                        <p:attrNameLst>
                                          <p:attrName>style.visibility</p:attrName>
                                        </p:attrNameLst>
                                      </p:cBhvr>
                                      <p:to>
                                        <p:strVal val="visible"/>
                                      </p:to>
                                    </p:set>
                                    <p:animEffect transition="in" filter="wipe(left)">
                                      <p:cBhvr>
                                        <p:cTn id="40" dur="500"/>
                                        <p:tgtEl>
                                          <p:spTgt spid="1812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build="p"/>
      <p:bldP spid="181254"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7128A4E2-9CFF-4310-9714-329D7F3BAF7D}" type="slidenum">
              <a:rPr lang="en-US"/>
              <a:pPr/>
              <a:t>102</a:t>
            </a:fld>
            <a:endParaRPr lang="en-US"/>
          </a:p>
        </p:txBody>
      </p:sp>
      <p:sp>
        <p:nvSpPr>
          <p:cNvPr id="252932" name="Rectangle 4"/>
          <p:cNvSpPr>
            <a:spLocks noGrp="1" noChangeArrowheads="1"/>
          </p:cNvSpPr>
          <p:nvPr>
            <p:ph type="title"/>
          </p:nvPr>
        </p:nvSpPr>
        <p:spPr/>
        <p:txBody>
          <a:bodyPr/>
          <a:lstStyle/>
          <a:p>
            <a:r>
              <a:rPr lang="en-US" dirty="0">
                <a:solidFill>
                  <a:schemeClr val="tx1"/>
                </a:solidFill>
              </a:rPr>
              <a:t>Summary - FMEA Flowchart</a:t>
            </a:r>
          </a:p>
        </p:txBody>
      </p:sp>
      <p:graphicFrame>
        <p:nvGraphicFramePr>
          <p:cNvPr id="252962" name="Group 34"/>
          <p:cNvGraphicFramePr>
            <a:graphicFrameLocks noGrp="1"/>
          </p:cNvGraphicFramePr>
          <p:nvPr>
            <p:ph idx="1"/>
          </p:nvPr>
        </p:nvGraphicFramePr>
        <p:xfrm>
          <a:off x="1371600" y="2133600"/>
          <a:ext cx="6934200" cy="3959860"/>
        </p:xfrm>
        <a:graphic>
          <a:graphicData uri="http://schemas.openxmlformats.org/drawingml/2006/table">
            <a:tbl>
              <a:tblPr/>
              <a:tblGrid>
                <a:gridCol w="6934200"/>
              </a:tblGrid>
              <a:tr h="466725">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mj-lt"/>
                        </a:rPr>
                        <a:t>Identify a </a:t>
                      </a:r>
                      <a:r>
                        <a:rPr kumimoji="0" lang="en-US" sz="2600" b="0" i="1" u="sng" strike="noStrike" cap="none" normalizeH="0" baseline="0" dirty="0" smtClean="0">
                          <a:ln>
                            <a:noFill/>
                          </a:ln>
                          <a:solidFill>
                            <a:schemeClr val="tx1"/>
                          </a:solidFill>
                          <a:effectLst/>
                          <a:latin typeface="+mj-lt"/>
                        </a:rPr>
                        <a:t>failure mode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0213">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mj-lt"/>
                        </a:rPr>
                        <a:t>Determine the </a:t>
                      </a:r>
                      <a:r>
                        <a:rPr kumimoji="0" lang="en-US" sz="2600" b="0" i="1" u="sng" strike="noStrike" cap="none" normalizeH="0" baseline="0" dirty="0" smtClean="0">
                          <a:ln>
                            <a:noFill/>
                          </a:ln>
                          <a:solidFill>
                            <a:schemeClr val="tx1"/>
                          </a:solidFill>
                          <a:effectLst/>
                          <a:latin typeface="+mj-lt"/>
                        </a:rPr>
                        <a:t>possible effects</a:t>
                      </a:r>
                      <a:r>
                        <a:rPr kumimoji="0" lang="en-US" sz="2600" b="0" i="0" u="none" strike="noStrike" cap="none" normalizeH="0" baseline="0" dirty="0" smtClean="0">
                          <a:ln>
                            <a:noFill/>
                          </a:ln>
                          <a:solidFill>
                            <a:schemeClr val="tx1"/>
                          </a:solidFill>
                          <a:effectLst/>
                          <a:latin typeface="+mj-lt"/>
                        </a:rPr>
                        <a:t> of the failure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Assess the </a:t>
                      </a:r>
                      <a:r>
                        <a:rPr kumimoji="0" lang="en-US" sz="2600" b="0" i="1" u="sng" strike="noStrike" cap="none" normalizeH="0" baseline="0" smtClean="0">
                          <a:ln>
                            <a:noFill/>
                          </a:ln>
                          <a:solidFill>
                            <a:schemeClr val="tx1"/>
                          </a:solidFill>
                          <a:effectLst/>
                          <a:latin typeface="+mj-lt"/>
                        </a:rPr>
                        <a:t>potential severity</a:t>
                      </a:r>
                      <a:r>
                        <a:rPr kumimoji="0" lang="en-US" sz="2600" b="0" i="0" u="none" strike="noStrike" cap="none" normalizeH="0" baseline="0" smtClean="0">
                          <a:ln>
                            <a:noFill/>
                          </a:ln>
                          <a:solidFill>
                            <a:schemeClr val="tx1"/>
                          </a:solidFill>
                          <a:effectLst/>
                          <a:latin typeface="+mj-lt"/>
                        </a:rPr>
                        <a:t> of the effect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Identify the </a:t>
                      </a:r>
                      <a:r>
                        <a:rPr kumimoji="0" lang="en-US" sz="2600" b="0" i="1" u="sng" strike="noStrike" cap="none" normalizeH="0" baseline="0" smtClean="0">
                          <a:ln>
                            <a:noFill/>
                          </a:ln>
                          <a:solidFill>
                            <a:schemeClr val="tx1"/>
                          </a:solidFill>
                          <a:effectLst/>
                          <a:latin typeface="+mj-lt"/>
                        </a:rPr>
                        <a:t>cause of failure</a:t>
                      </a:r>
                      <a:r>
                        <a:rPr kumimoji="0" lang="en-US" sz="2600" b="0" i="0" u="sng" strike="noStrike" cap="none" normalizeH="0" baseline="0" smtClean="0">
                          <a:ln>
                            <a:noFill/>
                          </a:ln>
                          <a:solidFill>
                            <a:schemeClr val="tx1"/>
                          </a:solidFill>
                          <a:effectLst/>
                          <a:latin typeface="+mj-lt"/>
                        </a:rPr>
                        <a:t> </a:t>
                      </a:r>
                      <a:r>
                        <a:rPr kumimoji="0" lang="en-US" sz="2600" b="0" i="0" u="none" strike="noStrike" cap="none" normalizeH="0" baseline="0" smtClean="0">
                          <a:ln>
                            <a:noFill/>
                          </a:ln>
                          <a:solidFill>
                            <a:schemeClr val="tx1"/>
                          </a:solidFill>
                          <a:effectLst/>
                          <a:latin typeface="+mj-lt"/>
                        </a:rPr>
                        <a:t>(take action!)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0213">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Estimate the </a:t>
                      </a:r>
                      <a:r>
                        <a:rPr kumimoji="0" lang="en-US" sz="2600" b="0" i="1" u="sng" strike="noStrike" cap="none" normalizeH="0" baseline="0" smtClean="0">
                          <a:ln>
                            <a:noFill/>
                          </a:ln>
                          <a:solidFill>
                            <a:schemeClr val="tx1"/>
                          </a:solidFill>
                          <a:effectLst/>
                          <a:latin typeface="+mj-lt"/>
                        </a:rPr>
                        <a:t>probability of occurrence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Assess the </a:t>
                      </a:r>
                      <a:r>
                        <a:rPr kumimoji="0" lang="en-US" sz="2600" b="0" i="1" u="sng" strike="noStrike" cap="none" normalizeH="0" baseline="0" smtClean="0">
                          <a:ln>
                            <a:noFill/>
                          </a:ln>
                          <a:solidFill>
                            <a:schemeClr val="tx1"/>
                          </a:solidFill>
                          <a:effectLst/>
                          <a:latin typeface="+mj-lt"/>
                        </a:rPr>
                        <a:t>likelihood of detecting</a:t>
                      </a:r>
                      <a:r>
                        <a:rPr kumimoji="0" lang="en-US" sz="2600" b="0" i="0" u="none" strike="noStrike" cap="none" normalizeH="0" baseline="0" smtClean="0">
                          <a:ln>
                            <a:noFill/>
                          </a:ln>
                          <a:solidFill>
                            <a:schemeClr val="tx1"/>
                          </a:solidFill>
                          <a:effectLst/>
                          <a:latin typeface="+mj-lt"/>
                        </a:rPr>
                        <a:t> the failure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Assign an </a:t>
                      </a:r>
                      <a:r>
                        <a:rPr kumimoji="0" lang="en-US" sz="2600" b="0" i="1" u="none" strike="noStrike" cap="none" normalizeH="0" baseline="0" smtClean="0">
                          <a:ln>
                            <a:noFill/>
                          </a:ln>
                          <a:solidFill>
                            <a:schemeClr val="tx1"/>
                          </a:solidFill>
                          <a:effectLst/>
                          <a:latin typeface="+mj-lt"/>
                        </a:rPr>
                        <a:t>RPN (= S x O x D)</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1" u="none" strike="noStrike" cap="none" normalizeH="0" baseline="0" dirty="0" smtClean="0">
                          <a:ln>
                            <a:noFill/>
                          </a:ln>
                          <a:solidFill>
                            <a:schemeClr val="tx1"/>
                          </a:solidFill>
                          <a:effectLst/>
                          <a:latin typeface="+mj-lt"/>
                        </a:rPr>
                        <a:t>Take action</a:t>
                      </a:r>
                      <a:r>
                        <a:rPr kumimoji="0" lang="en-US" sz="2600" b="0" i="0" u="none" strike="noStrike" cap="none" normalizeH="0" baseline="0" dirty="0" smtClean="0">
                          <a:ln>
                            <a:noFill/>
                          </a:ln>
                          <a:solidFill>
                            <a:schemeClr val="tx1"/>
                          </a:solidFill>
                          <a:effectLst/>
                          <a:latin typeface="+mj-lt"/>
                        </a:rPr>
                        <a:t> to reduce highest risk; </a:t>
                      </a:r>
                      <a:r>
                        <a:rPr kumimoji="0" lang="en-US" sz="2600" b="1" i="1" u="none" strike="noStrike" cap="none" normalizeH="0" baseline="0" dirty="0" smtClean="0">
                          <a:ln>
                            <a:noFill/>
                          </a:ln>
                          <a:solidFill>
                            <a:schemeClr val="tx1"/>
                          </a:solidFill>
                          <a:effectLst/>
                          <a:latin typeface="+mj-lt"/>
                        </a:rPr>
                        <a:t>REPEAT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52961" name="AutoShape 33"/>
          <p:cNvSpPr>
            <a:spLocks noChangeArrowheads="1"/>
          </p:cNvSpPr>
          <p:nvPr/>
        </p:nvSpPr>
        <p:spPr bwMode="auto">
          <a:xfrm>
            <a:off x="609600" y="2336800"/>
            <a:ext cx="609600" cy="3789363"/>
          </a:xfrm>
          <a:prstGeom prst="downArrow">
            <a:avLst>
              <a:gd name="adj1" fmla="val 50000"/>
              <a:gd name="adj2" fmla="val 155404"/>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252963" name="Line 35"/>
          <p:cNvSpPr>
            <a:spLocks noChangeShapeType="1"/>
          </p:cNvSpPr>
          <p:nvPr/>
        </p:nvSpPr>
        <p:spPr bwMode="auto">
          <a:xfrm>
            <a:off x="8001000" y="6126163"/>
            <a:ext cx="609600" cy="0"/>
          </a:xfrm>
          <a:prstGeom prst="line">
            <a:avLst/>
          </a:prstGeom>
          <a:noFill/>
          <a:ln w="63500">
            <a:solidFill>
              <a:srgbClr val="BBB973"/>
            </a:solidFill>
            <a:round/>
            <a:headEnd type="none" w="sm" len="sm"/>
            <a:tailEnd type="none" w="sm" len="sm"/>
          </a:ln>
          <a:effectLst/>
        </p:spPr>
        <p:txBody>
          <a:bodyPr wrap="none"/>
          <a:lstStyle/>
          <a:p>
            <a:endParaRPr lang="en-US"/>
          </a:p>
        </p:txBody>
      </p:sp>
      <p:sp>
        <p:nvSpPr>
          <p:cNvPr id="252964" name="Line 36"/>
          <p:cNvSpPr>
            <a:spLocks noChangeShapeType="1"/>
          </p:cNvSpPr>
          <p:nvPr/>
        </p:nvSpPr>
        <p:spPr bwMode="auto">
          <a:xfrm flipV="1">
            <a:off x="8610600" y="2438400"/>
            <a:ext cx="0" cy="3687763"/>
          </a:xfrm>
          <a:prstGeom prst="line">
            <a:avLst/>
          </a:prstGeom>
          <a:noFill/>
          <a:ln w="63500">
            <a:solidFill>
              <a:srgbClr val="BBB973"/>
            </a:solidFill>
            <a:round/>
            <a:headEnd type="none" w="sm" len="sm"/>
            <a:tailEnd type="none" w="sm" len="sm"/>
          </a:ln>
          <a:effectLst/>
        </p:spPr>
        <p:txBody>
          <a:bodyPr wrap="none"/>
          <a:lstStyle/>
          <a:p>
            <a:endParaRPr lang="en-US"/>
          </a:p>
        </p:txBody>
      </p:sp>
      <p:sp>
        <p:nvSpPr>
          <p:cNvPr id="252965" name="Line 37"/>
          <p:cNvSpPr>
            <a:spLocks noChangeShapeType="1"/>
          </p:cNvSpPr>
          <p:nvPr/>
        </p:nvSpPr>
        <p:spPr bwMode="auto">
          <a:xfrm flipH="1">
            <a:off x="7772400" y="2438400"/>
            <a:ext cx="838200" cy="0"/>
          </a:xfrm>
          <a:prstGeom prst="line">
            <a:avLst/>
          </a:prstGeom>
          <a:noFill/>
          <a:ln w="63500">
            <a:solidFill>
              <a:srgbClr val="BBB973"/>
            </a:solidFill>
            <a:round/>
            <a:headEnd type="none" w="sm" len="sm"/>
            <a:tailEnd type="triangle" w="lg" len="lg"/>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2962"/>
                                        </p:tgtEl>
                                        <p:attrNameLst>
                                          <p:attrName>style.visibility</p:attrName>
                                        </p:attrNameLst>
                                      </p:cBhvr>
                                      <p:to>
                                        <p:strVal val="visible"/>
                                      </p:to>
                                    </p:set>
                                    <p:animEffect transition="in" filter="wipe(up)">
                                      <p:cBhvr>
                                        <p:cTn id="7" dur="500"/>
                                        <p:tgtEl>
                                          <p:spTgt spid="25296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2961"/>
                                        </p:tgtEl>
                                        <p:attrNameLst>
                                          <p:attrName>style.visibility</p:attrName>
                                        </p:attrNameLst>
                                      </p:cBhvr>
                                      <p:to>
                                        <p:strVal val="visible"/>
                                      </p:to>
                                    </p:set>
                                    <p:animEffect transition="in" filter="wipe(up)">
                                      <p:cBhvr>
                                        <p:cTn id="10" dur="500"/>
                                        <p:tgtEl>
                                          <p:spTgt spid="25296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2963"/>
                                        </p:tgtEl>
                                        <p:attrNameLst>
                                          <p:attrName>style.visibility</p:attrName>
                                        </p:attrNameLst>
                                      </p:cBhvr>
                                      <p:to>
                                        <p:strVal val="visible"/>
                                      </p:to>
                                    </p:set>
                                    <p:animEffect transition="in" filter="wipe(left)">
                                      <p:cBhvr>
                                        <p:cTn id="14" dur="500"/>
                                        <p:tgtEl>
                                          <p:spTgt spid="25296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52964"/>
                                        </p:tgtEl>
                                        <p:attrNameLst>
                                          <p:attrName>style.visibility</p:attrName>
                                        </p:attrNameLst>
                                      </p:cBhvr>
                                      <p:to>
                                        <p:strVal val="visible"/>
                                      </p:to>
                                    </p:set>
                                    <p:animEffect transition="in" filter="wipe(down)">
                                      <p:cBhvr>
                                        <p:cTn id="18" dur="500"/>
                                        <p:tgtEl>
                                          <p:spTgt spid="252964"/>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52965"/>
                                        </p:tgtEl>
                                        <p:attrNameLst>
                                          <p:attrName>style.visibility</p:attrName>
                                        </p:attrNameLst>
                                      </p:cBhvr>
                                      <p:to>
                                        <p:strVal val="visible"/>
                                      </p:to>
                                    </p:set>
                                    <p:animEffect transition="in" filter="wipe(right)">
                                      <p:cBhvr>
                                        <p:cTn id="22" dur="500"/>
                                        <p:tgtEl>
                                          <p:spTgt spid="252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61" grpId="0" animBg="1"/>
      <p:bldP spid="252963" grpId="0" animBg="1"/>
      <p:bldP spid="252964" grpId="0" animBg="1"/>
      <p:bldP spid="252965"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BACKUPS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96053424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mistakesdemotivationalposter.jpg"/>
          <p:cNvPicPr>
            <a:picLocks noChangeAspect="1"/>
          </p:cNvPicPr>
          <p:nvPr/>
        </p:nvPicPr>
        <p:blipFill>
          <a:blip r:embed="rId2" cstate="print"/>
          <a:stretch>
            <a:fillRect/>
          </a:stretch>
        </p:blipFill>
        <p:spPr>
          <a:xfrm>
            <a:off x="76200" y="28804"/>
            <a:ext cx="8924315" cy="6371996"/>
          </a:xfrm>
          <a:prstGeom prst="rect">
            <a:avLst/>
          </a:prstGeom>
        </p:spPr>
      </p:pic>
      <p:sp>
        <p:nvSpPr>
          <p:cNvPr id="3" name="Subtitle 2"/>
          <p:cNvSpPr>
            <a:spLocks noGrp="1"/>
          </p:cNvSpPr>
          <p:nvPr>
            <p:ph type="subTitle" idx="1"/>
          </p:nvPr>
        </p:nvSpPr>
        <p:spPr>
          <a:xfrm>
            <a:off x="228600" y="5715000"/>
            <a:ext cx="8686800" cy="838200"/>
          </a:xfrm>
          <a:solidFill>
            <a:schemeClr val="tx1"/>
          </a:solidFill>
        </p:spPr>
        <p:txBody>
          <a:bodyPr>
            <a:noAutofit/>
          </a:bodyPr>
          <a:lstStyle/>
          <a:p>
            <a:r>
              <a:rPr lang="en-US" sz="2400" b="1" dirty="0" smtClean="0">
                <a:solidFill>
                  <a:schemeClr val="bg1"/>
                </a:solidFill>
              </a:rPr>
              <a:t>Could It Be </a:t>
            </a:r>
            <a:r>
              <a:rPr lang="en-US" sz="2400" b="1" dirty="0">
                <a:solidFill>
                  <a:schemeClr val="bg1"/>
                </a:solidFill>
              </a:rPr>
              <a:t>t</a:t>
            </a:r>
            <a:r>
              <a:rPr lang="en-US" sz="2400" b="1" dirty="0" smtClean="0">
                <a:solidFill>
                  <a:schemeClr val="bg1"/>
                </a:solidFill>
              </a:rPr>
              <a:t>hat </a:t>
            </a:r>
            <a:r>
              <a:rPr lang="en-US" sz="2400" b="1" dirty="0">
                <a:solidFill>
                  <a:schemeClr val="bg1"/>
                </a:solidFill>
              </a:rPr>
              <a:t>t</a:t>
            </a:r>
            <a:r>
              <a:rPr lang="en-US" sz="2400" b="1" dirty="0" smtClean="0">
                <a:solidFill>
                  <a:schemeClr val="bg1"/>
                </a:solidFill>
              </a:rPr>
              <a:t>he Purpose of Your Capstone Project  </a:t>
            </a:r>
            <a:br>
              <a:rPr lang="en-US" sz="2400" b="1" dirty="0" smtClean="0">
                <a:solidFill>
                  <a:schemeClr val="bg1"/>
                </a:solidFill>
              </a:rPr>
            </a:br>
            <a:r>
              <a:rPr lang="en-US" sz="2400" b="1" dirty="0" smtClean="0">
                <a:solidFill>
                  <a:schemeClr val="bg1"/>
                </a:solidFill>
              </a:rPr>
              <a:t>Is Only To Serve As A Warning To Others? </a:t>
            </a:r>
            <a:br>
              <a:rPr lang="en-US" sz="2400" b="1" dirty="0" smtClean="0">
                <a:solidFill>
                  <a:schemeClr val="bg1"/>
                </a:solidFill>
              </a:rPr>
            </a:br>
            <a:r>
              <a:rPr lang="en-US" sz="2000" b="1" dirty="0" smtClean="0">
                <a:solidFill>
                  <a:schemeClr val="bg1"/>
                </a:solidFill>
              </a:rPr>
              <a:t>www.despair.com</a:t>
            </a:r>
            <a:endParaRPr lang="en-US" sz="2000"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4495800"/>
          </a:xfrm>
        </p:spPr>
        <p:txBody>
          <a:bodyPr/>
          <a:lstStyle/>
          <a:p>
            <a:r>
              <a:rPr lang="en-US" sz="2800" dirty="0" smtClean="0"/>
              <a:t>What are the risks and consequences?</a:t>
            </a:r>
            <a:br>
              <a:rPr lang="en-US" sz="2800" dirty="0" smtClean="0"/>
            </a:br>
            <a:r>
              <a:rPr lang="en-US" sz="2800" dirty="0" smtClean="0"/>
              <a:t/>
            </a:r>
            <a:br>
              <a:rPr lang="en-US" sz="2800" dirty="0" smtClean="0"/>
            </a:br>
            <a:r>
              <a:rPr lang="en-US" sz="2800" dirty="0" smtClean="0"/>
              <a:t> What are the failure modes for your design? </a:t>
            </a:r>
            <a:br>
              <a:rPr lang="en-US" sz="2800" dirty="0" smtClean="0"/>
            </a:br>
            <a:r>
              <a:rPr lang="en-US" sz="2800" dirty="0" smtClean="0"/>
              <a:t/>
            </a:r>
            <a:br>
              <a:rPr lang="en-US" sz="2800" dirty="0" smtClean="0"/>
            </a:br>
            <a:r>
              <a:rPr lang="en-US" sz="2800" dirty="0" smtClean="0"/>
              <a:t>What are your risk mitigation tactics?</a:t>
            </a:r>
            <a:br>
              <a:rPr lang="en-US" sz="2800" dirty="0" smtClean="0"/>
            </a:br>
            <a:r>
              <a:rPr lang="en-US" sz="2800" dirty="0"/>
              <a:t/>
            </a:r>
            <a:br>
              <a:rPr lang="en-US" sz="2800" dirty="0"/>
            </a:br>
            <a:r>
              <a:rPr lang="en-US" sz="2800" dirty="0" smtClean="0"/>
              <a:t>What Codes and Standards Apply?</a:t>
            </a:r>
            <a:br>
              <a:rPr lang="en-US" sz="2800" dirty="0" smtClean="0"/>
            </a:br>
            <a:r>
              <a:rPr lang="en-US" sz="2800" dirty="0"/>
              <a:t/>
            </a:r>
            <a:br>
              <a:rPr lang="en-US" sz="2800" dirty="0"/>
            </a:br>
            <a:r>
              <a:rPr lang="en-US" sz="2800" dirty="0" smtClean="0"/>
              <a:t>Document your findings concerning, and the process for addressing, these issues</a:t>
            </a:r>
            <a:endParaRPr lang="en-US" sz="2800" dirty="0"/>
          </a:p>
        </p:txBody>
      </p:sp>
      <p:sp>
        <p:nvSpPr>
          <p:cNvPr id="5" name="Title 1"/>
          <p:cNvSpPr txBox="1">
            <a:spLocks/>
          </p:cNvSpPr>
          <p:nvPr/>
        </p:nvSpPr>
        <p:spPr bwMode="auto">
          <a:xfrm>
            <a:off x="457200" y="76200"/>
            <a:ext cx="82296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Relevance to Capstone</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673" t="11807" r="16667" b="24232"/>
          <a:stretch/>
        </p:blipFill>
        <p:spPr>
          <a:xfrm>
            <a:off x="1199523" y="2362200"/>
            <a:ext cx="7944477" cy="4038600"/>
          </a:xfrm>
          <a:prstGeom prst="rect">
            <a:avLst/>
          </a:prstGeom>
        </p:spPr>
      </p:pic>
      <p:pic>
        <p:nvPicPr>
          <p:cNvPr id="12" name="Picture 2" descr="http://www.cycleworld.com/var/ezflow_site/storage/images/2011_buyers_guide/all/brammo/2011_brammo_enertia_-_new_bike_file/3584491-1-eng-US/2011_brammo_enertia_-_new_bike_file_image_575_346.jpg"/>
          <p:cNvPicPr>
            <a:picLocks noChangeAspect="1" noChangeArrowheads="1"/>
          </p:cNvPicPr>
          <p:nvPr/>
        </p:nvPicPr>
        <p:blipFill>
          <a:blip r:embed="rId4" cstate="print"/>
          <a:srcRect/>
          <a:stretch>
            <a:fillRect/>
          </a:stretch>
        </p:blipFill>
        <p:spPr bwMode="auto">
          <a:xfrm>
            <a:off x="7086600" y="5502218"/>
            <a:ext cx="1752600" cy="1050982"/>
          </a:xfrm>
          <a:prstGeom prst="rect">
            <a:avLst/>
          </a:prstGeom>
          <a:noFill/>
        </p:spPr>
      </p:pic>
      <p:sp>
        <p:nvSpPr>
          <p:cNvPr id="21" name="Slide Number Placeholder 20"/>
          <p:cNvSpPr>
            <a:spLocks noGrp="1"/>
          </p:cNvSpPr>
          <p:nvPr>
            <p:ph type="sldNum" sz="quarter" idx="12"/>
          </p:nvPr>
        </p:nvSpPr>
        <p:spPr/>
        <p:txBody>
          <a:bodyPr/>
          <a:lstStyle/>
          <a:p>
            <a:fld id="{51942985-7FF1-493A-A102-EDF7DFA27254}" type="slidenum">
              <a:rPr lang="en-US" smtClean="0"/>
              <a:pPr/>
              <a:t>12</a:t>
            </a:fld>
            <a:endParaRPr lang="en-US"/>
          </a:p>
        </p:txBody>
      </p:sp>
      <p:sp>
        <p:nvSpPr>
          <p:cNvPr id="72721" name="AutoShape 17"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3" name="AutoShape 19"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5" name="AutoShape 21"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itle 14"/>
          <p:cNvSpPr>
            <a:spLocks noGrp="1"/>
          </p:cNvSpPr>
          <p:nvPr>
            <p:ph type="title"/>
          </p:nvPr>
        </p:nvSpPr>
        <p:spPr/>
        <p:txBody>
          <a:bodyPr/>
          <a:lstStyle/>
          <a:p>
            <a:r>
              <a:rPr lang="en-US" dirty="0" smtClean="0"/>
              <a:t>Battery removal, storage, and recharge system</a:t>
            </a:r>
            <a:endParaRPr lang="en-US" dirty="0"/>
          </a:p>
        </p:txBody>
      </p:sp>
      <p:sp>
        <p:nvSpPr>
          <p:cNvPr id="10" name="Content Placeholder 2"/>
          <p:cNvSpPr txBox="1">
            <a:spLocks/>
          </p:cNvSpPr>
          <p:nvPr/>
        </p:nvSpPr>
        <p:spPr bwMode="auto">
          <a:xfrm>
            <a:off x="398416" y="685800"/>
            <a:ext cx="7983583" cy="23621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kern="0" dirty="0" smtClean="0"/>
              <a:t>What are the risks?</a:t>
            </a:r>
          </a:p>
          <a:p>
            <a:r>
              <a:rPr lang="en-US" kern="0" dirty="0" smtClean="0"/>
              <a:t>What are the consequences?</a:t>
            </a:r>
          </a:p>
          <a:p>
            <a:r>
              <a:rPr lang="en-US" kern="0" dirty="0" smtClean="0"/>
              <a:t>What are the applicable codes and standards? (California!)</a:t>
            </a:r>
            <a:endParaRPr lang="en-US" kern="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Stovetop Espresso Maker</a:t>
            </a:r>
            <a:endParaRPr lang="en-US" dirty="0"/>
          </a:p>
        </p:txBody>
      </p:sp>
      <p:sp>
        <p:nvSpPr>
          <p:cNvPr id="3" name="Content Placeholder 2"/>
          <p:cNvSpPr>
            <a:spLocks noGrp="1"/>
          </p:cNvSpPr>
          <p:nvPr>
            <p:ph idx="1"/>
          </p:nvPr>
        </p:nvSpPr>
        <p:spPr>
          <a:xfrm>
            <a:off x="457200" y="1066800"/>
            <a:ext cx="4038600" cy="5059363"/>
          </a:xfrm>
        </p:spPr>
        <p:txBody>
          <a:bodyPr/>
          <a:lstStyle/>
          <a:p>
            <a:r>
              <a:rPr lang="en-US" dirty="0" smtClean="0"/>
              <a:t>What are the risks?</a:t>
            </a:r>
          </a:p>
          <a:p>
            <a:r>
              <a:rPr lang="en-US" dirty="0" smtClean="0"/>
              <a:t>What are the consequences?</a:t>
            </a:r>
          </a:p>
          <a:p>
            <a:r>
              <a:rPr lang="en-US" dirty="0" smtClean="0"/>
              <a:t>What are the available codes and standards?</a:t>
            </a:r>
          </a:p>
          <a:p>
            <a:pPr lvl="1"/>
            <a:r>
              <a:rPr lang="en-US" dirty="0" smtClean="0"/>
              <a:t>Certified </a:t>
            </a:r>
            <a:r>
              <a:rPr lang="en-US" dirty="0" smtClean="0">
                <a:hlinkClick r:id="rId2"/>
              </a:rPr>
              <a:t>Espresso</a:t>
            </a:r>
            <a:endParaRPr lang="en-US" dirty="0"/>
          </a:p>
        </p:txBody>
      </p:sp>
      <p:pic>
        <p:nvPicPr>
          <p:cNvPr id="4" name="Picture 2" descr="F:\who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256270"/>
            <a:ext cx="4514042" cy="497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42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Assessment</a:t>
            </a:r>
            <a:endParaRPr lang="en-US" dirty="0"/>
          </a:p>
        </p:txBody>
      </p:sp>
      <p:sp>
        <p:nvSpPr>
          <p:cNvPr id="3" name="Content Placeholder 2"/>
          <p:cNvSpPr>
            <a:spLocks noGrp="1"/>
          </p:cNvSpPr>
          <p:nvPr>
            <p:ph idx="1"/>
          </p:nvPr>
        </p:nvSpPr>
        <p:spPr>
          <a:xfrm>
            <a:off x="76200" y="1066800"/>
            <a:ext cx="8534400" cy="5059363"/>
          </a:xfrm>
        </p:spPr>
        <p:txBody>
          <a:bodyPr/>
          <a:lstStyle/>
          <a:p>
            <a:pPr>
              <a:buClr>
                <a:srgbClr val="FFFFFF"/>
              </a:buClr>
            </a:pPr>
            <a:r>
              <a:rPr lang="en-US" dirty="0" smtClean="0">
                <a:latin typeface="Arial" charset="0"/>
              </a:rPr>
              <a:t>When do we accept risk?</a:t>
            </a:r>
          </a:p>
          <a:p>
            <a:pPr lvl="1">
              <a:buClr>
                <a:srgbClr val="FFFFFF"/>
              </a:buClr>
            </a:pPr>
            <a:r>
              <a:rPr lang="en-US" dirty="0" smtClean="0">
                <a:latin typeface="Arial" charset="0"/>
              </a:rPr>
              <a:t>When it’s insignificantly low.</a:t>
            </a:r>
          </a:p>
          <a:p>
            <a:pPr>
              <a:buClr>
                <a:srgbClr val="FFFFFF"/>
              </a:buClr>
            </a:pPr>
            <a:endParaRPr lang="en-US" sz="2000" dirty="0" smtClean="0">
              <a:latin typeface="Arial" charset="0"/>
            </a:endParaRPr>
          </a:p>
          <a:p>
            <a:pPr lvl="1">
              <a:buClr>
                <a:srgbClr val="FFFFFF"/>
              </a:buClr>
            </a:pPr>
            <a:r>
              <a:rPr lang="en-US" dirty="0" smtClean="0">
                <a:latin typeface="Arial" charset="0"/>
              </a:rPr>
              <a:t>When we are sure it is worth it.</a:t>
            </a:r>
          </a:p>
          <a:p>
            <a:pPr>
              <a:buClr>
                <a:srgbClr val="FFFFFF"/>
              </a:buClr>
            </a:pPr>
            <a:endParaRPr lang="en-US" sz="2000" u="sng" dirty="0" smtClean="0">
              <a:latin typeface="Arial" charset="0"/>
            </a:endParaRPr>
          </a:p>
          <a:p>
            <a:pPr lvl="1">
              <a:buClr>
                <a:srgbClr val="FFFFFF"/>
              </a:buClr>
            </a:pPr>
            <a:r>
              <a:rPr lang="en-US" b="1" i="1" dirty="0">
                <a:latin typeface="Arial" charset="0"/>
              </a:rPr>
              <a:t>When we do not know it is there.</a:t>
            </a:r>
          </a:p>
          <a:p>
            <a:pPr lvl="1">
              <a:buClr>
                <a:srgbClr val="FFFFFF"/>
              </a:buClr>
            </a:pPr>
            <a:endParaRPr lang="en-US" sz="1800" dirty="0" smtClean="0">
              <a:latin typeface="Arial" charset="0"/>
            </a:endParaRPr>
          </a:p>
          <a:p>
            <a:pPr lvl="1">
              <a:buClr>
                <a:srgbClr val="FFFFFF"/>
              </a:buClr>
            </a:pPr>
            <a:r>
              <a:rPr lang="en-US" dirty="0" smtClean="0">
                <a:latin typeface="Arial" charset="0"/>
              </a:rPr>
              <a:t>When it hasn’t harmed or killed us yet</a:t>
            </a:r>
          </a:p>
          <a:p>
            <a:pPr lvl="2">
              <a:buClr>
                <a:srgbClr val="FFFFFF"/>
              </a:buClr>
            </a:pPr>
            <a:r>
              <a:rPr lang="en-US" dirty="0" smtClean="0">
                <a:latin typeface="Arial" charset="0"/>
              </a:rPr>
              <a:t>Normalization of deviation – when the abnormal becomes accepted as routine</a:t>
            </a:r>
          </a:p>
          <a:p>
            <a:pPr lvl="3">
              <a:buClr>
                <a:srgbClr val="FFFFFF"/>
              </a:buClr>
            </a:pPr>
            <a:r>
              <a:rPr lang="en-US" dirty="0">
                <a:latin typeface="Arial" charset="0"/>
              </a:rPr>
              <a:t>A</a:t>
            </a:r>
            <a:r>
              <a:rPr lang="en-US" dirty="0" smtClean="0">
                <a:latin typeface="Arial" charset="0"/>
              </a:rPr>
              <a:t>ny cases spring to mind? </a:t>
            </a:r>
          </a:p>
          <a:p>
            <a:pPr lvl="3">
              <a:buClr>
                <a:srgbClr val="FFFFFF"/>
              </a:buClr>
            </a:pPr>
            <a:r>
              <a:rPr lang="en-US" dirty="0" smtClean="0">
                <a:latin typeface="Arial" charset="0"/>
              </a:rPr>
              <a:t>Space shuttles Challenger &amp; </a:t>
            </a:r>
            <a:r>
              <a:rPr lang="en-US" dirty="0">
                <a:latin typeface="Arial" charset="0"/>
              </a:rPr>
              <a:t>C</a:t>
            </a:r>
            <a:r>
              <a:rPr lang="en-US" dirty="0" smtClean="0">
                <a:latin typeface="Arial" charset="0"/>
              </a:rPr>
              <a:t>olumbia</a:t>
            </a:r>
          </a:p>
          <a:p>
            <a:pPr marL="0" indent="0">
              <a:buNone/>
            </a:pP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5908198" y="1295400"/>
            <a:ext cx="3204980" cy="213360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4"/>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Hazards and Risk Assessment</a:t>
            </a:r>
            <a:endParaRPr lang="en-US" dirty="0"/>
          </a:p>
        </p:txBody>
      </p:sp>
      <p:sp>
        <p:nvSpPr>
          <p:cNvPr id="46083" name="Rectangle 3"/>
          <p:cNvSpPr>
            <a:spLocks noGrp="1" noChangeArrowheads="1"/>
          </p:cNvSpPr>
          <p:nvPr>
            <p:ph type="body" idx="1"/>
          </p:nvPr>
        </p:nvSpPr>
        <p:spPr>
          <a:xfrm>
            <a:off x="457200" y="990600"/>
            <a:ext cx="8229600" cy="1295400"/>
          </a:xfrm>
        </p:spPr>
        <p:txBody>
          <a:bodyPr/>
          <a:lstStyle/>
          <a:p>
            <a:r>
              <a:rPr lang="en-US" dirty="0" smtClean="0"/>
              <a:t>A formalized, structured approach to identify, assess, and mitigate risk</a:t>
            </a:r>
            <a:endParaRPr lang="en-US" dirty="0"/>
          </a:p>
        </p:txBody>
      </p:sp>
      <p:sp>
        <p:nvSpPr>
          <p:cNvPr id="4" name="Rectangle 2"/>
          <p:cNvSpPr txBox="1">
            <a:spLocks noChangeArrowheads="1"/>
          </p:cNvSpPr>
          <p:nvPr/>
        </p:nvSpPr>
        <p:spPr bwMode="auto">
          <a:xfrm>
            <a:off x="609600" y="2514600"/>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Failure</a:t>
            </a:r>
            <a:r>
              <a:rPr kumimoji="0" lang="en-US" sz="2800" b="0" i="0" u="none" strike="noStrike" kern="0" cap="none" spc="0" normalizeH="0" noProof="0" dirty="0" smtClean="0">
                <a:ln>
                  <a:noFill/>
                </a:ln>
                <a:solidFill>
                  <a:schemeClr val="tx2"/>
                </a:solidFill>
                <a:effectLst/>
                <a:uLnTx/>
                <a:uFillTx/>
                <a:latin typeface="+mj-lt"/>
                <a:ea typeface="+mj-ea"/>
                <a:cs typeface="+mj-cs"/>
              </a:rPr>
              <a:t> modes and effects analysis FMEA</a:t>
            </a: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p:txBody>
      </p:sp>
      <p:sp>
        <p:nvSpPr>
          <p:cNvPr id="5" name="Rectangle 3"/>
          <p:cNvSpPr txBox="1">
            <a:spLocks noChangeArrowheads="1"/>
          </p:cNvSpPr>
          <p:nvPr/>
        </p:nvSpPr>
        <p:spPr bwMode="auto">
          <a:xfrm>
            <a:off x="609600" y="3429000"/>
            <a:ext cx="8229600" cy="129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tx1"/>
                </a:solidFill>
                <a:effectLst/>
                <a:uLnTx/>
                <a:uFillTx/>
                <a:latin typeface="+mn-lt"/>
                <a:ea typeface="+mn-ea"/>
                <a:cs typeface="+mn-cs"/>
              </a:rPr>
              <a:t>A formalized, structured approach to identify, assess, and mitigate failure modes (that lead to risk!)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Hazards and Risk Assessment</a:t>
            </a:r>
            <a:endParaRPr lang="en-US" dirty="0"/>
          </a:p>
        </p:txBody>
      </p:sp>
      <p:sp>
        <p:nvSpPr>
          <p:cNvPr id="46083" name="Rectangle 3"/>
          <p:cNvSpPr>
            <a:spLocks noGrp="1" noChangeArrowheads="1"/>
          </p:cNvSpPr>
          <p:nvPr>
            <p:ph type="body" idx="1"/>
          </p:nvPr>
        </p:nvSpPr>
        <p:spPr>
          <a:xfrm>
            <a:off x="457200" y="990600"/>
            <a:ext cx="8229600" cy="1295400"/>
          </a:xfrm>
        </p:spPr>
        <p:txBody>
          <a:bodyPr/>
          <a:lstStyle/>
          <a:p>
            <a:r>
              <a:rPr lang="en-US" dirty="0" smtClean="0"/>
              <a:t>A formalized, structured approach to identify, assess, and mitigate risk</a:t>
            </a:r>
            <a:endParaRPr lang="en-US" dirty="0"/>
          </a:p>
        </p:txBody>
      </p:sp>
    </p:spTree>
    <p:extLst>
      <p:ext uri="{BB962C8B-B14F-4D97-AF65-F5344CB8AC3E}">
        <p14:creationId xmlns:p14="http://schemas.microsoft.com/office/powerpoint/2010/main" val="735635000"/>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1371600" y="342900"/>
            <a:ext cx="7543800" cy="1143000"/>
          </a:xfrm>
        </p:spPr>
        <p:txBody>
          <a:bodyPr/>
          <a:lstStyle/>
          <a:p>
            <a:r>
              <a:rPr lang="en-US" sz="1400" b="1" dirty="0" smtClean="0">
                <a:solidFill>
                  <a:schemeClr val="tx2"/>
                </a:solidFill>
                <a:latin typeface="+mj-lt"/>
                <a:ea typeface="+mj-ea"/>
                <a:cs typeface="+mj-cs"/>
              </a:rPr>
              <a:t>DEPARTMENT OF DEFENSE</a:t>
            </a:r>
            <a:br>
              <a:rPr lang="en-US" sz="1400" b="1" dirty="0" smtClean="0">
                <a:solidFill>
                  <a:schemeClr val="tx2"/>
                </a:solidFill>
                <a:latin typeface="+mj-lt"/>
                <a:ea typeface="+mj-ea"/>
                <a:cs typeface="+mj-cs"/>
              </a:rPr>
            </a:br>
            <a:r>
              <a:rPr lang="en-US" sz="1400" b="1" dirty="0" smtClean="0">
                <a:solidFill>
                  <a:schemeClr val="tx2"/>
                </a:solidFill>
                <a:latin typeface="+mj-lt"/>
                <a:ea typeface="+mj-ea"/>
                <a:cs typeface="+mj-cs"/>
              </a:rPr>
              <a:t>STANDARD PRACTICE FOR SYSTEM SAFETY </a:t>
            </a:r>
            <a:br>
              <a:rPr lang="en-US" sz="1400" b="1" dirty="0" smtClean="0">
                <a:solidFill>
                  <a:schemeClr val="tx2"/>
                </a:solidFill>
                <a:latin typeface="+mj-lt"/>
                <a:ea typeface="+mj-ea"/>
                <a:cs typeface="+mj-cs"/>
              </a:rPr>
            </a:br>
            <a:r>
              <a:rPr lang="en-US" sz="3600" dirty="0" smtClean="0"/>
              <a:t>MIL-STD-882D Matrix</a:t>
            </a:r>
            <a:endParaRPr lang="en-US" sz="3600" dirty="0"/>
          </a:p>
        </p:txBody>
      </p:sp>
      <p:grpSp>
        <p:nvGrpSpPr>
          <p:cNvPr id="2" name="Group 3"/>
          <p:cNvGrpSpPr>
            <a:grpSpLocks/>
          </p:cNvGrpSpPr>
          <p:nvPr/>
        </p:nvGrpSpPr>
        <p:grpSpPr bwMode="auto">
          <a:xfrm>
            <a:off x="914400" y="1600200"/>
            <a:ext cx="7620000" cy="3228975"/>
            <a:chOff x="480" y="1296"/>
            <a:chExt cx="4800" cy="2034"/>
          </a:xfrm>
        </p:grpSpPr>
        <p:sp>
          <p:nvSpPr>
            <p:cNvPr id="655364" name="Rectangle 4"/>
            <p:cNvSpPr>
              <a:spLocks noChangeArrowheads="1"/>
            </p:cNvSpPr>
            <p:nvPr/>
          </p:nvSpPr>
          <p:spPr bwMode="auto">
            <a:xfrm>
              <a:off x="4320" y="3004"/>
              <a:ext cx="960" cy="326"/>
            </a:xfrm>
            <a:prstGeom prst="rect">
              <a:avLst/>
            </a:prstGeom>
            <a:solidFill>
              <a:schemeClr val="folHlink"/>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5" name="Rectangle 5"/>
            <p:cNvSpPr>
              <a:spLocks noChangeArrowheads="1"/>
            </p:cNvSpPr>
            <p:nvPr/>
          </p:nvSpPr>
          <p:spPr bwMode="auto">
            <a:xfrm>
              <a:off x="3360" y="3004"/>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6" name="Rectangle 6"/>
            <p:cNvSpPr>
              <a:spLocks noChangeArrowheads="1"/>
            </p:cNvSpPr>
            <p:nvPr/>
          </p:nvSpPr>
          <p:spPr bwMode="auto">
            <a:xfrm>
              <a:off x="2400" y="3004"/>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7" name="Rectangle 7"/>
            <p:cNvSpPr>
              <a:spLocks noChangeArrowheads="1"/>
            </p:cNvSpPr>
            <p:nvPr/>
          </p:nvSpPr>
          <p:spPr bwMode="auto">
            <a:xfrm>
              <a:off x="1440" y="3004"/>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8" name="Rectangle 8"/>
            <p:cNvSpPr>
              <a:spLocks noChangeArrowheads="1"/>
            </p:cNvSpPr>
            <p:nvPr/>
          </p:nvSpPr>
          <p:spPr bwMode="auto">
            <a:xfrm>
              <a:off x="480" y="3004"/>
              <a:ext cx="960" cy="326"/>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(E) IMPROBABLE</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-6 </a:t>
              </a:r>
              <a:r>
                <a:rPr lang="en-US" sz="1200">
                  <a:latin typeface="Times New Roman" pitchFamily="18" charset="0"/>
                </a:rPr>
                <a:t>&gt; X ) </a:t>
              </a:r>
            </a:p>
          </p:txBody>
        </p:sp>
        <p:sp>
          <p:nvSpPr>
            <p:cNvPr id="655369" name="Rectangle 9"/>
            <p:cNvSpPr>
              <a:spLocks noChangeArrowheads="1"/>
            </p:cNvSpPr>
            <p:nvPr/>
          </p:nvSpPr>
          <p:spPr bwMode="auto">
            <a:xfrm>
              <a:off x="4320" y="2678"/>
              <a:ext cx="960" cy="326"/>
            </a:xfrm>
            <a:prstGeom prst="rect">
              <a:avLst/>
            </a:prstGeom>
            <a:solidFill>
              <a:schemeClr val="folHlink"/>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0" name="Rectangle 10"/>
            <p:cNvSpPr>
              <a:spLocks noChangeArrowheads="1"/>
            </p:cNvSpPr>
            <p:nvPr/>
          </p:nvSpPr>
          <p:spPr bwMode="auto">
            <a:xfrm>
              <a:off x="3360" y="2678"/>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1" name="Rectangle 11"/>
            <p:cNvSpPr>
              <a:spLocks noChangeArrowheads="1"/>
            </p:cNvSpPr>
            <p:nvPr/>
          </p:nvSpPr>
          <p:spPr bwMode="auto">
            <a:xfrm>
              <a:off x="2400" y="2678"/>
              <a:ext cx="960" cy="326"/>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2" name="Rectangle 12"/>
            <p:cNvSpPr>
              <a:spLocks noChangeArrowheads="1"/>
            </p:cNvSpPr>
            <p:nvPr/>
          </p:nvSpPr>
          <p:spPr bwMode="auto">
            <a:xfrm>
              <a:off x="1440" y="2678"/>
              <a:ext cx="960" cy="326"/>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3" name="Rectangle 13"/>
            <p:cNvSpPr>
              <a:spLocks noChangeArrowheads="1"/>
            </p:cNvSpPr>
            <p:nvPr/>
          </p:nvSpPr>
          <p:spPr bwMode="auto">
            <a:xfrm>
              <a:off x="480" y="2678"/>
              <a:ext cx="960" cy="326"/>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(D) REMOTE</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-3 </a:t>
              </a:r>
              <a:r>
                <a:rPr lang="en-US" sz="1200">
                  <a:latin typeface="Times New Roman" pitchFamily="18" charset="0"/>
                </a:rPr>
                <a:t>&gt; X &gt; 10</a:t>
              </a:r>
              <a:r>
                <a:rPr lang="en-US" sz="1200" baseline="30000">
                  <a:latin typeface="Times New Roman" pitchFamily="18" charset="0"/>
                </a:rPr>
                <a:t>-6 </a:t>
              </a:r>
              <a:r>
                <a:rPr lang="en-US" sz="1200">
                  <a:latin typeface="Times New Roman" pitchFamily="18" charset="0"/>
                </a:rPr>
                <a:t>)</a:t>
              </a:r>
            </a:p>
          </p:txBody>
        </p:sp>
        <p:sp>
          <p:nvSpPr>
            <p:cNvPr id="655374" name="Rectangle 14"/>
            <p:cNvSpPr>
              <a:spLocks noChangeArrowheads="1"/>
            </p:cNvSpPr>
            <p:nvPr/>
          </p:nvSpPr>
          <p:spPr bwMode="auto">
            <a:xfrm>
              <a:off x="4320" y="2326"/>
              <a:ext cx="960" cy="352"/>
            </a:xfrm>
            <a:prstGeom prst="rect">
              <a:avLst/>
            </a:prstGeom>
            <a:solidFill>
              <a:schemeClr val="folHlink"/>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5" name="Rectangle 15"/>
            <p:cNvSpPr>
              <a:spLocks noChangeArrowheads="1"/>
            </p:cNvSpPr>
            <p:nvPr/>
          </p:nvSpPr>
          <p:spPr bwMode="auto">
            <a:xfrm>
              <a:off x="3360" y="2326"/>
              <a:ext cx="960" cy="352"/>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6" name="Rectangle 16"/>
            <p:cNvSpPr>
              <a:spLocks noChangeArrowheads="1"/>
            </p:cNvSpPr>
            <p:nvPr/>
          </p:nvSpPr>
          <p:spPr bwMode="auto">
            <a:xfrm>
              <a:off x="2400" y="2326"/>
              <a:ext cx="960" cy="352"/>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7" name="Rectangle 17"/>
            <p:cNvSpPr>
              <a:spLocks noChangeArrowheads="1"/>
            </p:cNvSpPr>
            <p:nvPr/>
          </p:nvSpPr>
          <p:spPr bwMode="auto">
            <a:xfrm>
              <a:off x="1440" y="2326"/>
              <a:ext cx="960" cy="352"/>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8" name="Rectangle 18"/>
            <p:cNvSpPr>
              <a:spLocks noChangeArrowheads="1"/>
            </p:cNvSpPr>
            <p:nvPr/>
          </p:nvSpPr>
          <p:spPr bwMode="auto">
            <a:xfrm>
              <a:off x="480" y="2326"/>
              <a:ext cx="960" cy="352"/>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(C) OCCASIONAL</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-2 </a:t>
              </a:r>
              <a:r>
                <a:rPr lang="en-US" sz="1200">
                  <a:latin typeface="Times New Roman" pitchFamily="18" charset="0"/>
                </a:rPr>
                <a:t>&gt; X 10</a:t>
              </a:r>
              <a:r>
                <a:rPr lang="en-US" sz="1200" baseline="30000">
                  <a:latin typeface="Times New Roman" pitchFamily="18" charset="0"/>
                </a:rPr>
                <a:t>-3 </a:t>
              </a:r>
              <a:r>
                <a:rPr lang="en-US" sz="1200">
                  <a:latin typeface="Times New Roman" pitchFamily="18" charset="0"/>
                </a:rPr>
                <a:t>)</a:t>
              </a:r>
            </a:p>
          </p:txBody>
        </p:sp>
        <p:sp>
          <p:nvSpPr>
            <p:cNvPr id="655379" name="Rectangle 19"/>
            <p:cNvSpPr>
              <a:spLocks noChangeArrowheads="1"/>
            </p:cNvSpPr>
            <p:nvPr/>
          </p:nvSpPr>
          <p:spPr bwMode="auto">
            <a:xfrm>
              <a:off x="4320" y="1974"/>
              <a:ext cx="960" cy="352"/>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0" name="Rectangle 20"/>
            <p:cNvSpPr>
              <a:spLocks noChangeArrowheads="1"/>
            </p:cNvSpPr>
            <p:nvPr/>
          </p:nvSpPr>
          <p:spPr bwMode="auto">
            <a:xfrm>
              <a:off x="3360" y="1974"/>
              <a:ext cx="960" cy="352"/>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1" name="Rectangle 21"/>
            <p:cNvSpPr>
              <a:spLocks noChangeArrowheads="1"/>
            </p:cNvSpPr>
            <p:nvPr/>
          </p:nvSpPr>
          <p:spPr bwMode="auto">
            <a:xfrm>
              <a:off x="2400" y="1974"/>
              <a:ext cx="960" cy="352"/>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2" name="Rectangle 22"/>
            <p:cNvSpPr>
              <a:spLocks noChangeArrowheads="1"/>
            </p:cNvSpPr>
            <p:nvPr/>
          </p:nvSpPr>
          <p:spPr bwMode="auto">
            <a:xfrm>
              <a:off x="1440" y="1974"/>
              <a:ext cx="960" cy="352"/>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3" name="Rectangle 23"/>
            <p:cNvSpPr>
              <a:spLocks noChangeArrowheads="1"/>
            </p:cNvSpPr>
            <p:nvPr/>
          </p:nvSpPr>
          <p:spPr bwMode="auto">
            <a:xfrm>
              <a:off x="480" y="1974"/>
              <a:ext cx="960" cy="352"/>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(B) PROBABLE</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-1 </a:t>
              </a:r>
              <a:r>
                <a:rPr lang="en-US" sz="1200">
                  <a:latin typeface="Times New Roman" pitchFamily="18" charset="0"/>
                </a:rPr>
                <a:t> &gt; X &gt; 10</a:t>
              </a:r>
              <a:r>
                <a:rPr lang="en-US" sz="1200" baseline="30000">
                  <a:latin typeface="Times New Roman" pitchFamily="18" charset="0"/>
                </a:rPr>
                <a:t>-3 </a:t>
              </a:r>
              <a:r>
                <a:rPr lang="en-US" sz="1200">
                  <a:latin typeface="Times New Roman" pitchFamily="18" charset="0"/>
                </a:rPr>
                <a:t>)</a:t>
              </a:r>
            </a:p>
          </p:txBody>
        </p:sp>
        <p:sp>
          <p:nvSpPr>
            <p:cNvPr id="655384" name="Rectangle 24"/>
            <p:cNvSpPr>
              <a:spLocks noChangeArrowheads="1"/>
            </p:cNvSpPr>
            <p:nvPr/>
          </p:nvSpPr>
          <p:spPr bwMode="auto">
            <a:xfrm>
              <a:off x="4320" y="1648"/>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5" name="Rectangle 25"/>
            <p:cNvSpPr>
              <a:spLocks noChangeArrowheads="1"/>
            </p:cNvSpPr>
            <p:nvPr/>
          </p:nvSpPr>
          <p:spPr bwMode="auto">
            <a:xfrm>
              <a:off x="3360" y="1648"/>
              <a:ext cx="960" cy="326"/>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6" name="Rectangle 26"/>
            <p:cNvSpPr>
              <a:spLocks noChangeArrowheads="1"/>
            </p:cNvSpPr>
            <p:nvPr/>
          </p:nvSpPr>
          <p:spPr bwMode="auto">
            <a:xfrm>
              <a:off x="2400" y="1648"/>
              <a:ext cx="960" cy="326"/>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7" name="Rectangle 27"/>
            <p:cNvSpPr>
              <a:spLocks noChangeArrowheads="1"/>
            </p:cNvSpPr>
            <p:nvPr/>
          </p:nvSpPr>
          <p:spPr bwMode="auto">
            <a:xfrm>
              <a:off x="1440" y="1648"/>
              <a:ext cx="960" cy="326"/>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8" name="Rectangle 28"/>
            <p:cNvSpPr>
              <a:spLocks noChangeArrowheads="1"/>
            </p:cNvSpPr>
            <p:nvPr/>
          </p:nvSpPr>
          <p:spPr bwMode="auto">
            <a:xfrm>
              <a:off x="480" y="1648"/>
              <a:ext cx="960" cy="326"/>
            </a:xfrm>
            <a:prstGeom prst="rect">
              <a:avLst/>
            </a:prstGeom>
            <a:solidFill>
              <a:schemeClr val="bg1"/>
            </a:solidFill>
            <a:ln w="9525">
              <a:noFill/>
              <a:miter lim="800000"/>
              <a:headEnd/>
              <a:tailEnd/>
            </a:ln>
            <a:effectLst/>
          </p:spPr>
          <p:txBody>
            <a:bodyPr anchor="ctr"/>
            <a:lstStyle/>
            <a:p>
              <a:pPr marL="533400" indent="-533400">
                <a:spcBef>
                  <a:spcPct val="20000"/>
                </a:spcBef>
                <a:buClr>
                  <a:schemeClr val="hlink"/>
                </a:buClr>
                <a:buSzPct val="75000"/>
                <a:buFont typeface="Monotype Sorts" pitchFamily="2" charset="2"/>
                <a:buNone/>
              </a:pPr>
              <a:r>
                <a:rPr lang="en-US" sz="1200">
                  <a:latin typeface="Times New Roman" pitchFamily="18" charset="0"/>
                </a:rPr>
                <a:t>(A) FREQUENT</a:t>
              </a:r>
            </a:p>
            <a:p>
              <a:pPr marL="533400" indent="-533400">
                <a:spcBef>
                  <a:spcPct val="20000"/>
                </a:spcBef>
                <a:buClr>
                  <a:schemeClr val="hlink"/>
                </a:buClr>
                <a:buSzPct val="75000"/>
                <a:buFont typeface="Monotype Sorts" pitchFamily="2" charset="2"/>
                <a:buNone/>
              </a:pPr>
              <a:r>
                <a:rPr lang="en-US" sz="1200">
                  <a:latin typeface="Times New Roman" pitchFamily="18" charset="0"/>
                </a:rPr>
                <a:t>( X &gt; 10</a:t>
              </a:r>
              <a:r>
                <a:rPr lang="en-US" sz="1200" baseline="30000">
                  <a:latin typeface="Times New Roman" pitchFamily="18" charset="0"/>
                </a:rPr>
                <a:t>-1 </a:t>
              </a:r>
              <a:r>
                <a:rPr lang="en-US" sz="1200">
                  <a:latin typeface="Times New Roman" pitchFamily="18" charset="0"/>
                </a:rPr>
                <a:t>)</a:t>
              </a:r>
            </a:p>
          </p:txBody>
        </p:sp>
        <p:sp>
          <p:nvSpPr>
            <p:cNvPr id="655389" name="Rectangle 29"/>
            <p:cNvSpPr>
              <a:spLocks noChangeArrowheads="1"/>
            </p:cNvSpPr>
            <p:nvPr/>
          </p:nvSpPr>
          <p:spPr bwMode="auto">
            <a:xfrm>
              <a:off x="432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rPr>
                <a:t>(4)</a:t>
              </a:r>
            </a:p>
            <a:p>
              <a:pPr algn="ctr">
                <a:spcBef>
                  <a:spcPct val="20000"/>
                </a:spcBef>
                <a:buClr>
                  <a:schemeClr val="hlink"/>
                </a:buClr>
                <a:buSzPct val="75000"/>
                <a:buFont typeface="Monotype Sorts" pitchFamily="2" charset="2"/>
                <a:buNone/>
              </a:pPr>
              <a:r>
                <a:rPr lang="en-US" sz="1200" dirty="0">
                  <a:latin typeface="Times New Roman" pitchFamily="18" charset="0"/>
                </a:rPr>
                <a:t>NEGLIGIBLE</a:t>
              </a:r>
            </a:p>
          </p:txBody>
        </p:sp>
        <p:sp>
          <p:nvSpPr>
            <p:cNvPr id="655390" name="Rectangle 30"/>
            <p:cNvSpPr>
              <a:spLocks noChangeArrowheads="1"/>
            </p:cNvSpPr>
            <p:nvPr/>
          </p:nvSpPr>
          <p:spPr bwMode="auto">
            <a:xfrm>
              <a:off x="336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rPr>
                <a:t>(3)</a:t>
              </a:r>
            </a:p>
            <a:p>
              <a:pPr algn="ctr">
                <a:spcBef>
                  <a:spcPct val="20000"/>
                </a:spcBef>
                <a:buClr>
                  <a:schemeClr val="hlink"/>
                </a:buClr>
                <a:buSzPct val="75000"/>
                <a:buFont typeface="Monotype Sorts" pitchFamily="2" charset="2"/>
                <a:buNone/>
              </a:pPr>
              <a:r>
                <a:rPr lang="en-US" sz="1200" dirty="0">
                  <a:latin typeface="Times New Roman" pitchFamily="18" charset="0"/>
                </a:rPr>
                <a:t>MARGINAL</a:t>
              </a:r>
            </a:p>
          </p:txBody>
        </p:sp>
        <p:sp>
          <p:nvSpPr>
            <p:cNvPr id="655391" name="Rectangle 31"/>
            <p:cNvSpPr>
              <a:spLocks noChangeArrowheads="1"/>
            </p:cNvSpPr>
            <p:nvPr/>
          </p:nvSpPr>
          <p:spPr bwMode="auto">
            <a:xfrm>
              <a:off x="240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rPr>
                <a:t>(2)</a:t>
              </a:r>
            </a:p>
            <a:p>
              <a:pPr algn="ctr">
                <a:spcBef>
                  <a:spcPct val="20000"/>
                </a:spcBef>
                <a:buClr>
                  <a:schemeClr val="hlink"/>
                </a:buClr>
                <a:buSzPct val="75000"/>
                <a:buFont typeface="Monotype Sorts" pitchFamily="2" charset="2"/>
                <a:buNone/>
              </a:pPr>
              <a:r>
                <a:rPr lang="en-US" sz="1200" dirty="0">
                  <a:latin typeface="Times New Roman" pitchFamily="18" charset="0"/>
                </a:rPr>
                <a:t>CRITICAL</a:t>
              </a:r>
            </a:p>
          </p:txBody>
        </p:sp>
        <p:sp>
          <p:nvSpPr>
            <p:cNvPr id="655392" name="Rectangle 32"/>
            <p:cNvSpPr>
              <a:spLocks noChangeArrowheads="1"/>
            </p:cNvSpPr>
            <p:nvPr/>
          </p:nvSpPr>
          <p:spPr bwMode="auto">
            <a:xfrm>
              <a:off x="144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cs typeface="Times New Roman" pitchFamily="18" charset="0"/>
                </a:rPr>
                <a:t>(1)</a:t>
              </a:r>
            </a:p>
            <a:p>
              <a:pPr algn="ctr">
                <a:spcBef>
                  <a:spcPct val="20000"/>
                </a:spcBef>
                <a:buClr>
                  <a:schemeClr val="hlink"/>
                </a:buClr>
                <a:buSzPct val="75000"/>
                <a:buFont typeface="Monotype Sorts" pitchFamily="2" charset="2"/>
                <a:buNone/>
              </a:pPr>
              <a:r>
                <a:rPr lang="en-US" sz="1200" dirty="0">
                  <a:latin typeface="Times New Roman" pitchFamily="18" charset="0"/>
                  <a:cs typeface="Times New Roman" pitchFamily="18" charset="0"/>
                </a:rPr>
                <a:t>CATASTROPHIC</a:t>
              </a:r>
            </a:p>
          </p:txBody>
        </p:sp>
        <p:sp>
          <p:nvSpPr>
            <p:cNvPr id="655393" name="Rectangle 33"/>
            <p:cNvSpPr>
              <a:spLocks noChangeArrowheads="1"/>
            </p:cNvSpPr>
            <p:nvPr/>
          </p:nvSpPr>
          <p:spPr bwMode="auto">
            <a:xfrm>
              <a:off x="480" y="1296"/>
              <a:ext cx="960" cy="352"/>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94" name="Line 34"/>
            <p:cNvSpPr>
              <a:spLocks noChangeShapeType="1"/>
            </p:cNvSpPr>
            <p:nvPr/>
          </p:nvSpPr>
          <p:spPr bwMode="auto">
            <a:xfrm>
              <a:off x="480" y="1296"/>
              <a:ext cx="4800" cy="0"/>
            </a:xfrm>
            <a:prstGeom prst="line">
              <a:avLst/>
            </a:prstGeom>
            <a:noFill/>
            <a:ln w="12700" cap="sq">
              <a:solidFill>
                <a:schemeClr val="tx1"/>
              </a:solidFill>
              <a:round/>
              <a:headEnd/>
              <a:tailEnd/>
            </a:ln>
            <a:effectLst/>
          </p:spPr>
          <p:txBody>
            <a:bodyPr/>
            <a:lstStyle/>
            <a:p>
              <a:endParaRPr lang="en-US"/>
            </a:p>
          </p:txBody>
        </p:sp>
        <p:sp>
          <p:nvSpPr>
            <p:cNvPr id="655395" name="Line 35"/>
            <p:cNvSpPr>
              <a:spLocks noChangeShapeType="1"/>
            </p:cNvSpPr>
            <p:nvPr/>
          </p:nvSpPr>
          <p:spPr bwMode="auto">
            <a:xfrm>
              <a:off x="480" y="1648"/>
              <a:ext cx="4800" cy="0"/>
            </a:xfrm>
            <a:prstGeom prst="line">
              <a:avLst/>
            </a:prstGeom>
            <a:noFill/>
            <a:ln w="12700">
              <a:solidFill>
                <a:schemeClr val="tx1"/>
              </a:solidFill>
              <a:round/>
              <a:headEnd/>
              <a:tailEnd/>
            </a:ln>
            <a:effectLst/>
          </p:spPr>
          <p:txBody>
            <a:bodyPr/>
            <a:lstStyle/>
            <a:p>
              <a:endParaRPr lang="en-US"/>
            </a:p>
          </p:txBody>
        </p:sp>
        <p:sp>
          <p:nvSpPr>
            <p:cNvPr id="655396" name="Line 36"/>
            <p:cNvSpPr>
              <a:spLocks noChangeShapeType="1"/>
            </p:cNvSpPr>
            <p:nvPr/>
          </p:nvSpPr>
          <p:spPr bwMode="auto">
            <a:xfrm>
              <a:off x="480" y="1974"/>
              <a:ext cx="4800" cy="0"/>
            </a:xfrm>
            <a:prstGeom prst="line">
              <a:avLst/>
            </a:prstGeom>
            <a:noFill/>
            <a:ln w="12700">
              <a:solidFill>
                <a:schemeClr val="tx1"/>
              </a:solidFill>
              <a:round/>
              <a:headEnd/>
              <a:tailEnd/>
            </a:ln>
            <a:effectLst/>
          </p:spPr>
          <p:txBody>
            <a:bodyPr/>
            <a:lstStyle/>
            <a:p>
              <a:endParaRPr lang="en-US"/>
            </a:p>
          </p:txBody>
        </p:sp>
        <p:sp>
          <p:nvSpPr>
            <p:cNvPr id="655397" name="Line 37"/>
            <p:cNvSpPr>
              <a:spLocks noChangeShapeType="1"/>
            </p:cNvSpPr>
            <p:nvPr/>
          </p:nvSpPr>
          <p:spPr bwMode="auto">
            <a:xfrm>
              <a:off x="480" y="2326"/>
              <a:ext cx="4800" cy="0"/>
            </a:xfrm>
            <a:prstGeom prst="line">
              <a:avLst/>
            </a:prstGeom>
            <a:noFill/>
            <a:ln w="12700">
              <a:solidFill>
                <a:schemeClr val="tx1"/>
              </a:solidFill>
              <a:round/>
              <a:headEnd/>
              <a:tailEnd/>
            </a:ln>
            <a:effectLst/>
          </p:spPr>
          <p:txBody>
            <a:bodyPr/>
            <a:lstStyle/>
            <a:p>
              <a:endParaRPr lang="en-US"/>
            </a:p>
          </p:txBody>
        </p:sp>
        <p:sp>
          <p:nvSpPr>
            <p:cNvPr id="655398" name="Line 38"/>
            <p:cNvSpPr>
              <a:spLocks noChangeShapeType="1"/>
            </p:cNvSpPr>
            <p:nvPr/>
          </p:nvSpPr>
          <p:spPr bwMode="auto">
            <a:xfrm>
              <a:off x="480" y="2678"/>
              <a:ext cx="4800" cy="0"/>
            </a:xfrm>
            <a:prstGeom prst="line">
              <a:avLst/>
            </a:prstGeom>
            <a:noFill/>
            <a:ln w="12700">
              <a:solidFill>
                <a:schemeClr val="tx1"/>
              </a:solidFill>
              <a:round/>
              <a:headEnd/>
              <a:tailEnd/>
            </a:ln>
            <a:effectLst/>
          </p:spPr>
          <p:txBody>
            <a:bodyPr/>
            <a:lstStyle/>
            <a:p>
              <a:endParaRPr lang="en-US"/>
            </a:p>
          </p:txBody>
        </p:sp>
        <p:sp>
          <p:nvSpPr>
            <p:cNvPr id="655399" name="Line 39"/>
            <p:cNvSpPr>
              <a:spLocks noChangeShapeType="1"/>
            </p:cNvSpPr>
            <p:nvPr/>
          </p:nvSpPr>
          <p:spPr bwMode="auto">
            <a:xfrm>
              <a:off x="480" y="3004"/>
              <a:ext cx="4800" cy="0"/>
            </a:xfrm>
            <a:prstGeom prst="line">
              <a:avLst/>
            </a:prstGeom>
            <a:noFill/>
            <a:ln w="12700">
              <a:solidFill>
                <a:schemeClr val="tx1"/>
              </a:solidFill>
              <a:round/>
              <a:headEnd/>
              <a:tailEnd/>
            </a:ln>
            <a:effectLst/>
          </p:spPr>
          <p:txBody>
            <a:bodyPr/>
            <a:lstStyle/>
            <a:p>
              <a:endParaRPr lang="en-US"/>
            </a:p>
          </p:txBody>
        </p:sp>
        <p:sp>
          <p:nvSpPr>
            <p:cNvPr id="655400" name="Line 40"/>
            <p:cNvSpPr>
              <a:spLocks noChangeShapeType="1"/>
            </p:cNvSpPr>
            <p:nvPr/>
          </p:nvSpPr>
          <p:spPr bwMode="auto">
            <a:xfrm>
              <a:off x="480" y="3330"/>
              <a:ext cx="4800" cy="0"/>
            </a:xfrm>
            <a:prstGeom prst="line">
              <a:avLst/>
            </a:prstGeom>
            <a:noFill/>
            <a:ln w="12700" cap="sq">
              <a:solidFill>
                <a:schemeClr val="tx1"/>
              </a:solidFill>
              <a:round/>
              <a:headEnd/>
              <a:tailEnd/>
            </a:ln>
            <a:effectLst/>
          </p:spPr>
          <p:txBody>
            <a:bodyPr/>
            <a:lstStyle/>
            <a:p>
              <a:endParaRPr lang="en-US"/>
            </a:p>
          </p:txBody>
        </p:sp>
        <p:sp>
          <p:nvSpPr>
            <p:cNvPr id="655401" name="Line 41"/>
            <p:cNvSpPr>
              <a:spLocks noChangeShapeType="1"/>
            </p:cNvSpPr>
            <p:nvPr/>
          </p:nvSpPr>
          <p:spPr bwMode="auto">
            <a:xfrm>
              <a:off x="480" y="1296"/>
              <a:ext cx="0" cy="2034"/>
            </a:xfrm>
            <a:prstGeom prst="line">
              <a:avLst/>
            </a:prstGeom>
            <a:noFill/>
            <a:ln w="12700" cap="sq">
              <a:solidFill>
                <a:schemeClr val="tx1"/>
              </a:solidFill>
              <a:round/>
              <a:headEnd/>
              <a:tailEnd/>
            </a:ln>
            <a:effectLst/>
          </p:spPr>
          <p:txBody>
            <a:bodyPr/>
            <a:lstStyle/>
            <a:p>
              <a:endParaRPr lang="en-US"/>
            </a:p>
          </p:txBody>
        </p:sp>
        <p:sp>
          <p:nvSpPr>
            <p:cNvPr id="655402" name="Line 42"/>
            <p:cNvSpPr>
              <a:spLocks noChangeShapeType="1"/>
            </p:cNvSpPr>
            <p:nvPr/>
          </p:nvSpPr>
          <p:spPr bwMode="auto">
            <a:xfrm>
              <a:off x="1440" y="1296"/>
              <a:ext cx="0" cy="2034"/>
            </a:xfrm>
            <a:prstGeom prst="line">
              <a:avLst/>
            </a:prstGeom>
            <a:noFill/>
            <a:ln w="12700">
              <a:solidFill>
                <a:schemeClr val="tx1"/>
              </a:solidFill>
              <a:round/>
              <a:headEnd/>
              <a:tailEnd/>
            </a:ln>
            <a:effectLst/>
          </p:spPr>
          <p:txBody>
            <a:bodyPr/>
            <a:lstStyle/>
            <a:p>
              <a:endParaRPr lang="en-US"/>
            </a:p>
          </p:txBody>
        </p:sp>
        <p:sp>
          <p:nvSpPr>
            <p:cNvPr id="655403" name="Line 43"/>
            <p:cNvSpPr>
              <a:spLocks noChangeShapeType="1"/>
            </p:cNvSpPr>
            <p:nvPr/>
          </p:nvSpPr>
          <p:spPr bwMode="auto">
            <a:xfrm>
              <a:off x="2400" y="1296"/>
              <a:ext cx="0" cy="2034"/>
            </a:xfrm>
            <a:prstGeom prst="line">
              <a:avLst/>
            </a:prstGeom>
            <a:noFill/>
            <a:ln w="12700">
              <a:solidFill>
                <a:schemeClr val="tx1"/>
              </a:solidFill>
              <a:round/>
              <a:headEnd/>
              <a:tailEnd/>
            </a:ln>
            <a:effectLst/>
          </p:spPr>
          <p:txBody>
            <a:bodyPr/>
            <a:lstStyle/>
            <a:p>
              <a:endParaRPr lang="en-US"/>
            </a:p>
          </p:txBody>
        </p:sp>
        <p:sp>
          <p:nvSpPr>
            <p:cNvPr id="655404" name="Line 44"/>
            <p:cNvSpPr>
              <a:spLocks noChangeShapeType="1"/>
            </p:cNvSpPr>
            <p:nvPr/>
          </p:nvSpPr>
          <p:spPr bwMode="auto">
            <a:xfrm>
              <a:off x="3360" y="1296"/>
              <a:ext cx="0" cy="2034"/>
            </a:xfrm>
            <a:prstGeom prst="line">
              <a:avLst/>
            </a:prstGeom>
            <a:noFill/>
            <a:ln w="12700">
              <a:solidFill>
                <a:schemeClr val="tx1"/>
              </a:solidFill>
              <a:round/>
              <a:headEnd/>
              <a:tailEnd/>
            </a:ln>
            <a:effectLst/>
          </p:spPr>
          <p:txBody>
            <a:bodyPr/>
            <a:lstStyle/>
            <a:p>
              <a:endParaRPr lang="en-US"/>
            </a:p>
          </p:txBody>
        </p:sp>
        <p:sp>
          <p:nvSpPr>
            <p:cNvPr id="655405" name="Line 45"/>
            <p:cNvSpPr>
              <a:spLocks noChangeShapeType="1"/>
            </p:cNvSpPr>
            <p:nvPr/>
          </p:nvSpPr>
          <p:spPr bwMode="auto">
            <a:xfrm>
              <a:off x="4320" y="1296"/>
              <a:ext cx="0" cy="2034"/>
            </a:xfrm>
            <a:prstGeom prst="line">
              <a:avLst/>
            </a:prstGeom>
            <a:noFill/>
            <a:ln w="12700">
              <a:solidFill>
                <a:schemeClr val="tx1"/>
              </a:solidFill>
              <a:round/>
              <a:headEnd/>
              <a:tailEnd/>
            </a:ln>
            <a:effectLst/>
          </p:spPr>
          <p:txBody>
            <a:bodyPr/>
            <a:lstStyle/>
            <a:p>
              <a:endParaRPr lang="en-US"/>
            </a:p>
          </p:txBody>
        </p:sp>
        <p:sp>
          <p:nvSpPr>
            <p:cNvPr id="655406" name="Line 46"/>
            <p:cNvSpPr>
              <a:spLocks noChangeShapeType="1"/>
            </p:cNvSpPr>
            <p:nvPr/>
          </p:nvSpPr>
          <p:spPr bwMode="auto">
            <a:xfrm>
              <a:off x="5280" y="1296"/>
              <a:ext cx="0" cy="2034"/>
            </a:xfrm>
            <a:prstGeom prst="line">
              <a:avLst/>
            </a:prstGeom>
            <a:noFill/>
            <a:ln w="12700" cap="sq">
              <a:solidFill>
                <a:schemeClr val="tx1"/>
              </a:solidFill>
              <a:round/>
              <a:headEnd/>
              <a:tailEnd/>
            </a:ln>
            <a:effectLst/>
          </p:spPr>
          <p:txBody>
            <a:bodyPr/>
            <a:lstStyle/>
            <a:p>
              <a:endParaRPr lang="en-US"/>
            </a:p>
          </p:txBody>
        </p:sp>
        <p:sp>
          <p:nvSpPr>
            <p:cNvPr id="655407" name="Line 47"/>
            <p:cNvSpPr>
              <a:spLocks noChangeShapeType="1"/>
            </p:cNvSpPr>
            <p:nvPr/>
          </p:nvSpPr>
          <p:spPr bwMode="auto">
            <a:xfrm>
              <a:off x="480" y="1296"/>
              <a:ext cx="960" cy="352"/>
            </a:xfrm>
            <a:prstGeom prst="line">
              <a:avLst/>
            </a:prstGeom>
            <a:noFill/>
            <a:ln w="12700" cap="rnd">
              <a:solidFill>
                <a:schemeClr val="tx1"/>
              </a:solidFill>
              <a:round/>
              <a:headEnd/>
              <a:tailEnd/>
            </a:ln>
            <a:effectLst/>
          </p:spPr>
          <p:txBody>
            <a:bodyPr/>
            <a:lstStyle/>
            <a:p>
              <a:endParaRPr lang="en-US"/>
            </a:p>
          </p:txBody>
        </p:sp>
      </p:grpSp>
      <p:sp>
        <p:nvSpPr>
          <p:cNvPr id="655408" name="Rectangle 48"/>
          <p:cNvSpPr>
            <a:spLocks noChangeArrowheads="1"/>
          </p:cNvSpPr>
          <p:nvPr/>
        </p:nvSpPr>
        <p:spPr bwMode="auto">
          <a:xfrm>
            <a:off x="990600" y="5181600"/>
            <a:ext cx="762000" cy="3048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655409" name="Rectangle 49"/>
          <p:cNvSpPr>
            <a:spLocks noChangeArrowheads="1"/>
          </p:cNvSpPr>
          <p:nvPr/>
        </p:nvSpPr>
        <p:spPr bwMode="auto">
          <a:xfrm>
            <a:off x="990600" y="5638800"/>
            <a:ext cx="762000" cy="3048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655410" name="Rectangle 50"/>
          <p:cNvSpPr>
            <a:spLocks noChangeArrowheads="1"/>
          </p:cNvSpPr>
          <p:nvPr/>
        </p:nvSpPr>
        <p:spPr bwMode="auto">
          <a:xfrm>
            <a:off x="4648200" y="5638800"/>
            <a:ext cx="762000" cy="3048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655411" name="Rectangle 51"/>
          <p:cNvSpPr>
            <a:spLocks noChangeArrowheads="1"/>
          </p:cNvSpPr>
          <p:nvPr/>
        </p:nvSpPr>
        <p:spPr bwMode="auto">
          <a:xfrm>
            <a:off x="4648200" y="5181600"/>
            <a:ext cx="762000" cy="304800"/>
          </a:xfrm>
          <a:prstGeom prst="rect">
            <a:avLst/>
          </a:prstGeom>
          <a:solidFill>
            <a:srgbClr val="FF9966"/>
          </a:solidFill>
          <a:ln w="9525">
            <a:solidFill>
              <a:schemeClr val="tx1"/>
            </a:solidFill>
            <a:miter lim="800000"/>
            <a:headEnd/>
            <a:tailEnd/>
          </a:ln>
          <a:effectLst/>
        </p:spPr>
        <p:txBody>
          <a:bodyPr wrap="none" anchor="ctr"/>
          <a:lstStyle/>
          <a:p>
            <a:endParaRPr lang="en-US"/>
          </a:p>
        </p:txBody>
      </p:sp>
      <p:sp>
        <p:nvSpPr>
          <p:cNvPr id="655412" name="Text Box 52"/>
          <p:cNvSpPr txBox="1">
            <a:spLocks noChangeArrowheads="1"/>
          </p:cNvSpPr>
          <p:nvPr/>
        </p:nvSpPr>
        <p:spPr bwMode="auto">
          <a:xfrm>
            <a:off x="1905000" y="51054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3" name="Text Box 53"/>
          <p:cNvSpPr txBox="1">
            <a:spLocks noChangeArrowheads="1"/>
          </p:cNvSpPr>
          <p:nvPr/>
        </p:nvSpPr>
        <p:spPr bwMode="auto">
          <a:xfrm>
            <a:off x="1295400" y="44196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4" name="Text Box 54"/>
          <p:cNvSpPr txBox="1">
            <a:spLocks noChangeArrowheads="1"/>
          </p:cNvSpPr>
          <p:nvPr/>
        </p:nvSpPr>
        <p:spPr bwMode="auto">
          <a:xfrm>
            <a:off x="5638800" y="53340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5" name="Text Box 55"/>
          <p:cNvSpPr txBox="1">
            <a:spLocks noChangeArrowheads="1"/>
          </p:cNvSpPr>
          <p:nvPr/>
        </p:nvSpPr>
        <p:spPr bwMode="auto">
          <a:xfrm>
            <a:off x="1981200" y="55626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6" name="Text Box 56"/>
          <p:cNvSpPr txBox="1">
            <a:spLocks noChangeArrowheads="1"/>
          </p:cNvSpPr>
          <p:nvPr/>
        </p:nvSpPr>
        <p:spPr bwMode="auto">
          <a:xfrm>
            <a:off x="5715000" y="51054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7" name="Text Box 57"/>
          <p:cNvSpPr txBox="1">
            <a:spLocks noChangeArrowheads="1"/>
          </p:cNvSpPr>
          <p:nvPr/>
        </p:nvSpPr>
        <p:spPr bwMode="auto">
          <a:xfrm>
            <a:off x="1447800" y="1600200"/>
            <a:ext cx="1219200" cy="274638"/>
          </a:xfrm>
          <a:prstGeom prst="rect">
            <a:avLst/>
          </a:prstGeom>
          <a:noFill/>
          <a:ln w="9525">
            <a:noFill/>
            <a:miter lim="800000"/>
            <a:headEnd/>
            <a:tailEnd/>
          </a:ln>
          <a:effectLst/>
        </p:spPr>
        <p:txBody>
          <a:bodyPr>
            <a:spAutoFit/>
          </a:bodyPr>
          <a:lstStyle/>
          <a:p>
            <a:pPr>
              <a:spcBef>
                <a:spcPct val="50000"/>
              </a:spcBef>
            </a:pPr>
            <a:r>
              <a:rPr lang="en-US" sz="1200">
                <a:effectLst/>
              </a:rPr>
              <a:t>CATEGORY</a:t>
            </a:r>
          </a:p>
        </p:txBody>
      </p:sp>
      <p:sp>
        <p:nvSpPr>
          <p:cNvPr id="655418" name="Text Box 58"/>
          <p:cNvSpPr txBox="1">
            <a:spLocks noChangeArrowheads="1"/>
          </p:cNvSpPr>
          <p:nvPr/>
        </p:nvSpPr>
        <p:spPr bwMode="auto">
          <a:xfrm>
            <a:off x="838200" y="1905000"/>
            <a:ext cx="1295400" cy="274638"/>
          </a:xfrm>
          <a:prstGeom prst="rect">
            <a:avLst/>
          </a:prstGeom>
          <a:noFill/>
          <a:ln w="9525">
            <a:noFill/>
            <a:miter lim="800000"/>
            <a:headEnd/>
            <a:tailEnd/>
          </a:ln>
          <a:effectLst/>
        </p:spPr>
        <p:txBody>
          <a:bodyPr>
            <a:spAutoFit/>
          </a:bodyPr>
          <a:lstStyle/>
          <a:p>
            <a:pPr>
              <a:spcBef>
                <a:spcPct val="50000"/>
              </a:spcBef>
            </a:pPr>
            <a:r>
              <a:rPr lang="en-US" sz="1200">
                <a:effectLst/>
              </a:rPr>
              <a:t>FREQUENCY</a:t>
            </a:r>
          </a:p>
        </p:txBody>
      </p:sp>
      <p:sp>
        <p:nvSpPr>
          <p:cNvPr id="655419" name="Text Box 59"/>
          <p:cNvSpPr txBox="1">
            <a:spLocks noChangeArrowheads="1"/>
          </p:cNvSpPr>
          <p:nvPr/>
        </p:nvSpPr>
        <p:spPr bwMode="auto">
          <a:xfrm>
            <a:off x="1905000" y="5257800"/>
            <a:ext cx="2667000" cy="274638"/>
          </a:xfrm>
          <a:prstGeom prst="rect">
            <a:avLst/>
          </a:prstGeom>
          <a:noFill/>
          <a:ln w="9525">
            <a:noFill/>
            <a:miter lim="800000"/>
            <a:headEnd/>
            <a:tailEnd/>
          </a:ln>
          <a:effectLst/>
        </p:spPr>
        <p:txBody>
          <a:bodyPr>
            <a:spAutoFit/>
          </a:bodyPr>
          <a:lstStyle/>
          <a:p>
            <a:pPr>
              <a:spcBef>
                <a:spcPct val="50000"/>
              </a:spcBef>
            </a:pPr>
            <a:r>
              <a:rPr lang="en-US" sz="1200" dirty="0" smtClean="0"/>
              <a:t>UNACCEPTABLE (must mitigate)</a:t>
            </a:r>
            <a:endParaRPr lang="en-US" sz="1200" dirty="0"/>
          </a:p>
        </p:txBody>
      </p:sp>
      <p:sp>
        <p:nvSpPr>
          <p:cNvPr id="655420" name="Text Box 60"/>
          <p:cNvSpPr txBox="1">
            <a:spLocks noChangeArrowheads="1"/>
          </p:cNvSpPr>
          <p:nvPr/>
        </p:nvSpPr>
        <p:spPr bwMode="auto">
          <a:xfrm>
            <a:off x="1905000" y="5638800"/>
            <a:ext cx="2514600" cy="276999"/>
          </a:xfrm>
          <a:prstGeom prst="rect">
            <a:avLst/>
          </a:prstGeom>
          <a:noFill/>
          <a:ln w="9525">
            <a:noFill/>
            <a:miter lim="800000"/>
            <a:headEnd/>
            <a:tailEnd/>
          </a:ln>
          <a:effectLst/>
        </p:spPr>
        <p:txBody>
          <a:bodyPr wrap="square">
            <a:spAutoFit/>
          </a:bodyPr>
          <a:lstStyle/>
          <a:p>
            <a:pPr>
              <a:spcBef>
                <a:spcPct val="50000"/>
              </a:spcBef>
            </a:pPr>
            <a:r>
              <a:rPr lang="en-US" sz="1200" dirty="0" smtClean="0"/>
              <a:t>UNDESIRABLE (should mitigate)</a:t>
            </a:r>
            <a:endParaRPr lang="en-US" sz="1200" dirty="0"/>
          </a:p>
        </p:txBody>
      </p:sp>
      <p:sp>
        <p:nvSpPr>
          <p:cNvPr id="655421" name="Text Box 61"/>
          <p:cNvSpPr txBox="1">
            <a:spLocks noChangeArrowheads="1"/>
          </p:cNvSpPr>
          <p:nvPr/>
        </p:nvSpPr>
        <p:spPr bwMode="auto">
          <a:xfrm>
            <a:off x="5486400" y="5181600"/>
            <a:ext cx="3276600" cy="276999"/>
          </a:xfrm>
          <a:prstGeom prst="rect">
            <a:avLst/>
          </a:prstGeom>
          <a:noFill/>
          <a:ln w="9525">
            <a:noFill/>
            <a:miter lim="800000"/>
            <a:headEnd/>
            <a:tailEnd/>
          </a:ln>
          <a:effectLst/>
        </p:spPr>
        <p:txBody>
          <a:bodyPr wrap="square">
            <a:spAutoFit/>
          </a:bodyPr>
          <a:lstStyle/>
          <a:p>
            <a:pPr>
              <a:spcBef>
                <a:spcPct val="50000"/>
              </a:spcBef>
            </a:pPr>
            <a:r>
              <a:rPr lang="en-US" sz="1200" dirty="0"/>
              <a:t>ACCEPTABLE WITH </a:t>
            </a:r>
            <a:r>
              <a:rPr lang="en-US" sz="1200" dirty="0" smtClean="0"/>
              <a:t>REVIEW (may mitigate)</a:t>
            </a:r>
            <a:endParaRPr lang="en-US" sz="1200" dirty="0"/>
          </a:p>
        </p:txBody>
      </p:sp>
      <p:sp>
        <p:nvSpPr>
          <p:cNvPr id="655422" name="Text Box 62"/>
          <p:cNvSpPr txBox="1">
            <a:spLocks noChangeArrowheads="1"/>
          </p:cNvSpPr>
          <p:nvPr/>
        </p:nvSpPr>
        <p:spPr bwMode="auto">
          <a:xfrm>
            <a:off x="5486400" y="5638800"/>
            <a:ext cx="2682875" cy="274638"/>
          </a:xfrm>
          <a:prstGeom prst="rect">
            <a:avLst/>
          </a:prstGeom>
          <a:noFill/>
          <a:ln w="9525">
            <a:noFill/>
            <a:miter lim="800000"/>
            <a:headEnd/>
            <a:tailEnd/>
          </a:ln>
          <a:effectLst/>
        </p:spPr>
        <p:txBody>
          <a:bodyPr>
            <a:spAutoFit/>
          </a:bodyPr>
          <a:lstStyle/>
          <a:p>
            <a:r>
              <a:rPr lang="en-US" sz="1200" dirty="0"/>
              <a:t>ACCEPTABLE WITHOUT REVIEW</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know/define/determine…</a:t>
            </a:r>
            <a:endParaRPr lang="en-US" dirty="0"/>
          </a:p>
        </p:txBody>
      </p:sp>
      <p:sp>
        <p:nvSpPr>
          <p:cNvPr id="3" name="Content Placeholder 2"/>
          <p:cNvSpPr>
            <a:spLocks noGrp="1"/>
          </p:cNvSpPr>
          <p:nvPr>
            <p:ph idx="1"/>
          </p:nvPr>
        </p:nvSpPr>
        <p:spPr>
          <a:xfrm>
            <a:off x="457200" y="838200"/>
            <a:ext cx="8229600" cy="5287963"/>
          </a:xfrm>
        </p:spPr>
        <p:txBody>
          <a:bodyPr/>
          <a:lstStyle/>
          <a:p>
            <a:pPr>
              <a:spcBef>
                <a:spcPct val="50000"/>
              </a:spcBef>
            </a:pPr>
            <a:r>
              <a:rPr lang="en-US" sz="2000" b="1" dirty="0" smtClean="0"/>
              <a:t>Risk Level</a:t>
            </a:r>
          </a:p>
          <a:p>
            <a:pPr lvl="1">
              <a:spcBef>
                <a:spcPct val="50000"/>
              </a:spcBef>
            </a:pPr>
            <a:r>
              <a:rPr lang="en-US" sz="2000" dirty="0" smtClean="0"/>
              <a:t>(1) High – Imperative to reduce risk level. </a:t>
            </a:r>
          </a:p>
          <a:p>
            <a:pPr lvl="1">
              <a:spcBef>
                <a:spcPct val="50000"/>
              </a:spcBef>
            </a:pPr>
            <a:r>
              <a:rPr lang="en-US" sz="2000" dirty="0">
                <a:solidFill>
                  <a:srgbClr val="000000"/>
                </a:solidFill>
                <a:cs typeface="Arial" charset="0"/>
              </a:rPr>
              <a:t>(2) Medium – Requires a mitigation plan.</a:t>
            </a:r>
          </a:p>
          <a:p>
            <a:pPr lvl="1">
              <a:spcBef>
                <a:spcPct val="50000"/>
              </a:spcBef>
            </a:pPr>
            <a:r>
              <a:rPr lang="en-US" sz="2000" dirty="0">
                <a:solidFill>
                  <a:srgbClr val="000000"/>
                </a:solidFill>
                <a:cs typeface="Arial" charset="0"/>
              </a:rPr>
              <a:t>(3) Low – No special risk mitigation activities are </a:t>
            </a:r>
            <a:r>
              <a:rPr lang="en-US" sz="2000" dirty="0" smtClean="0">
                <a:solidFill>
                  <a:srgbClr val="000000"/>
                </a:solidFill>
                <a:cs typeface="Arial" charset="0"/>
              </a:rPr>
              <a:t>required.</a:t>
            </a:r>
          </a:p>
          <a:p>
            <a:pPr lvl="1">
              <a:spcBef>
                <a:spcPct val="50000"/>
              </a:spcBef>
            </a:pPr>
            <a:endParaRPr lang="en-US" sz="2000" b="1" dirty="0" smtClean="0"/>
          </a:p>
          <a:p>
            <a:pPr>
              <a:spcBef>
                <a:spcPct val="50000"/>
              </a:spcBef>
            </a:pPr>
            <a:r>
              <a:rPr lang="en-US" sz="2000" b="1" dirty="0" smtClean="0"/>
              <a:t>Severity of Consequences</a:t>
            </a:r>
          </a:p>
          <a:p>
            <a:pPr lvl="1">
              <a:spcBef>
                <a:spcPct val="50000"/>
              </a:spcBef>
            </a:pPr>
            <a:r>
              <a:rPr lang="en-US" sz="2000" dirty="0" smtClean="0"/>
              <a:t>(1) Catastrophic – </a:t>
            </a:r>
            <a:r>
              <a:rPr lang="en-US" sz="2000" dirty="0">
                <a:solidFill>
                  <a:srgbClr val="000000"/>
                </a:solidFill>
                <a:cs typeface="Arial" charset="0"/>
              </a:rPr>
              <a:t>Death or system loss.</a:t>
            </a:r>
          </a:p>
          <a:p>
            <a:pPr lvl="1">
              <a:spcBef>
                <a:spcPct val="50000"/>
              </a:spcBef>
            </a:pPr>
            <a:r>
              <a:rPr lang="en-US" sz="2000" dirty="0">
                <a:solidFill>
                  <a:srgbClr val="000000"/>
                </a:solidFill>
                <a:cs typeface="Arial" charset="0"/>
              </a:rPr>
              <a:t>(2) Critical -  Severe injury or major system damage.</a:t>
            </a:r>
          </a:p>
          <a:p>
            <a:pPr lvl="1">
              <a:spcBef>
                <a:spcPct val="50000"/>
              </a:spcBef>
            </a:pPr>
            <a:r>
              <a:rPr lang="en-US" sz="2000" dirty="0">
                <a:solidFill>
                  <a:srgbClr val="000000"/>
                </a:solidFill>
                <a:cs typeface="Arial" charset="0"/>
              </a:rPr>
              <a:t>(3) Marginal - Injury requiring medical attention or system damage.</a:t>
            </a:r>
          </a:p>
          <a:p>
            <a:pPr lvl="1">
              <a:spcBef>
                <a:spcPct val="50000"/>
              </a:spcBef>
            </a:pPr>
            <a:r>
              <a:rPr lang="en-US" sz="2000" dirty="0">
                <a:solidFill>
                  <a:srgbClr val="000000"/>
                </a:solidFill>
                <a:cs typeface="Arial" charset="0"/>
              </a:rPr>
              <a:t>(4) Negligible - Possible minor injury or minor system damage</a:t>
            </a:r>
            <a:r>
              <a:rPr lang="en-US" sz="2000" dirty="0" smtClean="0">
                <a:solidFill>
                  <a:srgbClr val="000000"/>
                </a:solidFill>
                <a:cs typeface="Arial" charset="0"/>
              </a:rPr>
              <a:t>.</a:t>
            </a:r>
            <a:endParaRPr lang="en-US" sz="2000" dirty="0">
              <a:solidFill>
                <a:srgbClr val="000000"/>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know/define/determine…</a:t>
            </a:r>
            <a:endParaRPr lang="en-US" dirty="0"/>
          </a:p>
        </p:txBody>
      </p:sp>
      <p:sp>
        <p:nvSpPr>
          <p:cNvPr id="3" name="Content Placeholder 2"/>
          <p:cNvSpPr>
            <a:spLocks noGrp="1"/>
          </p:cNvSpPr>
          <p:nvPr>
            <p:ph idx="1"/>
          </p:nvPr>
        </p:nvSpPr>
        <p:spPr>
          <a:xfrm>
            <a:off x="457200" y="838200"/>
            <a:ext cx="8229600" cy="5287963"/>
          </a:xfrm>
        </p:spPr>
        <p:txBody>
          <a:bodyPr/>
          <a:lstStyle/>
          <a:p>
            <a:pPr>
              <a:spcBef>
                <a:spcPct val="50000"/>
              </a:spcBef>
            </a:pPr>
            <a:r>
              <a:rPr lang="en-US" sz="2000" b="1" dirty="0" smtClean="0">
                <a:solidFill>
                  <a:srgbClr val="000000"/>
                </a:solidFill>
                <a:cs typeface="Arial" charset="0"/>
              </a:rPr>
              <a:t>Frequency </a:t>
            </a:r>
            <a:r>
              <a:rPr lang="en-US" sz="2000" b="1" dirty="0">
                <a:solidFill>
                  <a:srgbClr val="000000"/>
                </a:solidFill>
                <a:cs typeface="Arial" charset="0"/>
              </a:rPr>
              <a:t>of Exposure</a:t>
            </a:r>
          </a:p>
          <a:p>
            <a:pPr lvl="1">
              <a:spcBef>
                <a:spcPct val="50000"/>
              </a:spcBef>
            </a:pPr>
            <a:r>
              <a:rPr lang="en-US" sz="2000" dirty="0">
                <a:solidFill>
                  <a:srgbClr val="000000"/>
                </a:solidFill>
                <a:cs typeface="Arial" charset="0"/>
              </a:rPr>
              <a:t>(A) Frequent - Expected to occur frequently.</a:t>
            </a:r>
          </a:p>
          <a:p>
            <a:pPr lvl="1">
              <a:spcBef>
                <a:spcPct val="50000"/>
              </a:spcBef>
            </a:pPr>
            <a:r>
              <a:rPr lang="en-US" sz="2000" dirty="0">
                <a:solidFill>
                  <a:srgbClr val="000000"/>
                </a:solidFill>
                <a:cs typeface="Arial" charset="0"/>
              </a:rPr>
              <a:t>(B) Probable - Will occur several times in the life of an item.</a:t>
            </a:r>
          </a:p>
          <a:p>
            <a:pPr lvl="1">
              <a:spcBef>
                <a:spcPct val="50000"/>
              </a:spcBef>
            </a:pPr>
            <a:r>
              <a:rPr lang="en-US" sz="2000" dirty="0">
                <a:solidFill>
                  <a:srgbClr val="000000"/>
                </a:solidFill>
                <a:cs typeface="Arial" charset="0"/>
              </a:rPr>
              <a:t>(C) Occasional - Likely to occur sometime in the life of an item.</a:t>
            </a:r>
          </a:p>
          <a:p>
            <a:pPr lvl="1">
              <a:spcBef>
                <a:spcPct val="50000"/>
              </a:spcBef>
            </a:pPr>
            <a:r>
              <a:rPr lang="en-US" sz="2000" dirty="0">
                <a:solidFill>
                  <a:srgbClr val="000000"/>
                </a:solidFill>
                <a:cs typeface="Arial" charset="0"/>
              </a:rPr>
              <a:t>(D) Remote - Unlikely, but possible to occur in the life of an item.</a:t>
            </a:r>
          </a:p>
          <a:p>
            <a:pPr lvl="1">
              <a:spcBef>
                <a:spcPct val="50000"/>
              </a:spcBef>
            </a:pPr>
            <a:r>
              <a:rPr lang="en-US" sz="2000" dirty="0">
                <a:solidFill>
                  <a:srgbClr val="000000"/>
                </a:solidFill>
                <a:cs typeface="Arial" charset="0"/>
              </a:rPr>
              <a:t>(E) Improbable - So unlikely, it can be assumed occurrence may not be experienced.</a:t>
            </a:r>
            <a:endParaRPr lang="en-US" sz="20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838200"/>
            <a:ext cx="8610600" cy="1470025"/>
          </a:xfrm>
        </p:spPr>
        <p:txBody>
          <a:bodyPr/>
          <a:lstStyle/>
          <a:p>
            <a:r>
              <a:rPr lang="en-US" dirty="0" smtClean="0"/>
              <a:t>Safety &amp; Liability</a:t>
            </a:r>
            <a:br>
              <a:rPr lang="en-US" dirty="0" smtClean="0"/>
            </a:br>
            <a:r>
              <a:rPr lang="en-US" dirty="0" smtClean="0"/>
              <a:t>Risk Assessment &amp; Management</a:t>
            </a:r>
            <a:endParaRPr lang="en-US" dirty="0"/>
          </a:p>
        </p:txBody>
      </p:sp>
      <p:sp>
        <p:nvSpPr>
          <p:cNvPr id="2051" name="Rectangle 3"/>
          <p:cNvSpPr>
            <a:spLocks noGrp="1" noChangeArrowheads="1"/>
          </p:cNvSpPr>
          <p:nvPr>
            <p:ph type="subTitle" idx="1"/>
          </p:nvPr>
        </p:nvSpPr>
        <p:spPr>
          <a:xfrm>
            <a:off x="1371600" y="2593975"/>
            <a:ext cx="6400800" cy="1752600"/>
          </a:xfrm>
        </p:spPr>
        <p:txBody>
          <a:bodyPr/>
          <a:lstStyle/>
          <a:p>
            <a:r>
              <a:rPr lang="en-US" dirty="0" smtClean="0"/>
              <a:t>ME 4182</a:t>
            </a:r>
          </a:p>
          <a:p>
            <a:r>
              <a:rPr lang="en-US" dirty="0" smtClean="0"/>
              <a:t>Capstone Design</a:t>
            </a:r>
          </a:p>
          <a:p>
            <a:r>
              <a:rPr lang="en-US" dirty="0" smtClean="0"/>
              <a:t>Dr. Ken Cunefare</a:t>
            </a:r>
          </a:p>
          <a:p>
            <a:r>
              <a:rPr lang="en-US" dirty="0" smtClean="0"/>
              <a:t>(a work in progress)</a:t>
            </a:r>
            <a:endParaRPr lang="en-US" dirty="0"/>
          </a:p>
        </p:txBody>
      </p:sp>
      <p:sp>
        <p:nvSpPr>
          <p:cNvPr id="2" name="TextBox 1"/>
          <p:cNvSpPr txBox="1"/>
          <p:nvPr/>
        </p:nvSpPr>
        <p:spPr>
          <a:xfrm>
            <a:off x="304800" y="6400800"/>
            <a:ext cx="2743200" cy="369332"/>
          </a:xfrm>
          <a:prstGeom prst="rect">
            <a:avLst/>
          </a:prstGeom>
          <a:noFill/>
        </p:spPr>
        <p:txBody>
          <a:bodyPr wrap="square" rtlCol="0">
            <a:spAutoFit/>
          </a:bodyPr>
          <a:lstStyle/>
          <a:p>
            <a:r>
              <a:rPr lang="en-US" dirty="0" smtClean="0"/>
              <a:t>Last revised 9/21/17</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sz="3600" dirty="0" smtClean="0"/>
              <a:t>Example “Consequences”</a:t>
            </a:r>
            <a:endParaRPr lang="en-US" sz="3600" dirty="0"/>
          </a:p>
        </p:txBody>
      </p:sp>
      <p:pic>
        <p:nvPicPr>
          <p:cNvPr id="55298" name="Picture 2"/>
          <p:cNvPicPr>
            <a:picLocks noChangeAspect="1" noChangeArrowheads="1"/>
          </p:cNvPicPr>
          <p:nvPr/>
        </p:nvPicPr>
        <p:blipFill>
          <a:blip r:embed="rId2" cstate="print"/>
          <a:srcRect/>
          <a:stretch>
            <a:fillRect/>
          </a:stretch>
        </p:blipFill>
        <p:spPr bwMode="auto">
          <a:xfrm>
            <a:off x="381000" y="1295400"/>
            <a:ext cx="7978333" cy="5410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42" name="Picture 2"/>
          <p:cNvPicPr>
            <a:picLocks noChangeAspect="1" noChangeArrowheads="1"/>
          </p:cNvPicPr>
          <p:nvPr/>
        </p:nvPicPr>
        <p:blipFill>
          <a:blip r:embed="rId2" cstate="print"/>
          <a:srcRect/>
          <a:stretch>
            <a:fillRect/>
          </a:stretch>
        </p:blipFill>
        <p:spPr bwMode="auto">
          <a:xfrm>
            <a:off x="1143000" y="152400"/>
            <a:ext cx="6629400" cy="646488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a:xfrm>
            <a:off x="1371600" y="342900"/>
            <a:ext cx="7543800" cy="1143000"/>
          </a:xfrm>
        </p:spPr>
        <p:txBody>
          <a:bodyPr/>
          <a:lstStyle/>
          <a:p>
            <a:r>
              <a:rPr lang="en-US" sz="1400" b="1" dirty="0" smtClean="0">
                <a:solidFill>
                  <a:schemeClr val="tx2"/>
                </a:solidFill>
                <a:latin typeface="+mj-lt"/>
                <a:ea typeface="+mj-ea"/>
                <a:cs typeface="+mj-cs"/>
              </a:rPr>
              <a:t>DEPARTMENT OF DEFENSE</a:t>
            </a:r>
            <a:br>
              <a:rPr lang="en-US" sz="1400" b="1" dirty="0" smtClean="0">
                <a:solidFill>
                  <a:schemeClr val="tx2"/>
                </a:solidFill>
                <a:latin typeface="+mj-lt"/>
                <a:ea typeface="+mj-ea"/>
                <a:cs typeface="+mj-cs"/>
              </a:rPr>
            </a:br>
            <a:r>
              <a:rPr lang="en-US" sz="1400" b="1" dirty="0" smtClean="0">
                <a:solidFill>
                  <a:schemeClr val="tx2"/>
                </a:solidFill>
                <a:latin typeface="+mj-lt"/>
                <a:ea typeface="+mj-ea"/>
                <a:cs typeface="+mj-cs"/>
              </a:rPr>
              <a:t>STANDARD PRACTICE FOR SYSTEM SAFETY </a:t>
            </a:r>
            <a:br>
              <a:rPr lang="en-US" sz="1400" b="1" dirty="0" smtClean="0">
                <a:solidFill>
                  <a:schemeClr val="tx2"/>
                </a:solidFill>
                <a:latin typeface="+mj-lt"/>
                <a:ea typeface="+mj-ea"/>
                <a:cs typeface="+mj-cs"/>
              </a:rPr>
            </a:br>
            <a:r>
              <a:rPr lang="en-US" sz="3600" dirty="0" smtClean="0"/>
              <a:t>MIL-STD-882D Matrix</a:t>
            </a:r>
            <a:endParaRPr lang="en-US" sz="3600" dirty="0"/>
          </a:p>
        </p:txBody>
      </p:sp>
      <p:grpSp>
        <p:nvGrpSpPr>
          <p:cNvPr id="2" name="Group 3"/>
          <p:cNvGrpSpPr>
            <a:grpSpLocks/>
          </p:cNvGrpSpPr>
          <p:nvPr/>
        </p:nvGrpSpPr>
        <p:grpSpPr bwMode="auto">
          <a:xfrm>
            <a:off x="914400" y="1600200"/>
            <a:ext cx="7620000" cy="3228975"/>
            <a:chOff x="480" y="1296"/>
            <a:chExt cx="4800" cy="2034"/>
          </a:xfrm>
        </p:grpSpPr>
        <p:sp>
          <p:nvSpPr>
            <p:cNvPr id="655364" name="Rectangle 4"/>
            <p:cNvSpPr>
              <a:spLocks noChangeArrowheads="1"/>
            </p:cNvSpPr>
            <p:nvPr/>
          </p:nvSpPr>
          <p:spPr bwMode="auto">
            <a:xfrm>
              <a:off x="4320" y="3004"/>
              <a:ext cx="960" cy="326"/>
            </a:xfrm>
            <a:prstGeom prst="rect">
              <a:avLst/>
            </a:prstGeom>
            <a:solidFill>
              <a:schemeClr val="folHlink"/>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5" name="Rectangle 5"/>
            <p:cNvSpPr>
              <a:spLocks noChangeArrowheads="1"/>
            </p:cNvSpPr>
            <p:nvPr/>
          </p:nvSpPr>
          <p:spPr bwMode="auto">
            <a:xfrm>
              <a:off x="3360" y="3004"/>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6" name="Rectangle 6"/>
            <p:cNvSpPr>
              <a:spLocks noChangeArrowheads="1"/>
            </p:cNvSpPr>
            <p:nvPr/>
          </p:nvSpPr>
          <p:spPr bwMode="auto">
            <a:xfrm>
              <a:off x="2400" y="3004"/>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7" name="Rectangle 7"/>
            <p:cNvSpPr>
              <a:spLocks noChangeArrowheads="1"/>
            </p:cNvSpPr>
            <p:nvPr/>
          </p:nvSpPr>
          <p:spPr bwMode="auto">
            <a:xfrm>
              <a:off x="1440" y="3004"/>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68" name="Rectangle 8"/>
            <p:cNvSpPr>
              <a:spLocks noChangeArrowheads="1"/>
            </p:cNvSpPr>
            <p:nvPr/>
          </p:nvSpPr>
          <p:spPr bwMode="auto">
            <a:xfrm>
              <a:off x="480" y="3004"/>
              <a:ext cx="960" cy="326"/>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(E) IMPROBABLE</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-6 </a:t>
              </a:r>
              <a:r>
                <a:rPr lang="en-US" sz="1200">
                  <a:latin typeface="Times New Roman" pitchFamily="18" charset="0"/>
                </a:rPr>
                <a:t>&gt; X ) </a:t>
              </a:r>
            </a:p>
          </p:txBody>
        </p:sp>
        <p:sp>
          <p:nvSpPr>
            <p:cNvPr id="655369" name="Rectangle 9"/>
            <p:cNvSpPr>
              <a:spLocks noChangeArrowheads="1"/>
            </p:cNvSpPr>
            <p:nvPr/>
          </p:nvSpPr>
          <p:spPr bwMode="auto">
            <a:xfrm>
              <a:off x="4320" y="2678"/>
              <a:ext cx="960" cy="326"/>
            </a:xfrm>
            <a:prstGeom prst="rect">
              <a:avLst/>
            </a:prstGeom>
            <a:solidFill>
              <a:schemeClr val="folHlink"/>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0" name="Rectangle 10"/>
            <p:cNvSpPr>
              <a:spLocks noChangeArrowheads="1"/>
            </p:cNvSpPr>
            <p:nvPr/>
          </p:nvSpPr>
          <p:spPr bwMode="auto">
            <a:xfrm>
              <a:off x="3360" y="2678"/>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1" name="Rectangle 11"/>
            <p:cNvSpPr>
              <a:spLocks noChangeArrowheads="1"/>
            </p:cNvSpPr>
            <p:nvPr/>
          </p:nvSpPr>
          <p:spPr bwMode="auto">
            <a:xfrm>
              <a:off x="2400" y="2678"/>
              <a:ext cx="960" cy="326"/>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2" name="Rectangle 12"/>
            <p:cNvSpPr>
              <a:spLocks noChangeArrowheads="1"/>
            </p:cNvSpPr>
            <p:nvPr/>
          </p:nvSpPr>
          <p:spPr bwMode="auto">
            <a:xfrm>
              <a:off x="1440" y="2678"/>
              <a:ext cx="960" cy="326"/>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3" name="Rectangle 13"/>
            <p:cNvSpPr>
              <a:spLocks noChangeArrowheads="1"/>
            </p:cNvSpPr>
            <p:nvPr/>
          </p:nvSpPr>
          <p:spPr bwMode="auto">
            <a:xfrm>
              <a:off x="480" y="2678"/>
              <a:ext cx="960" cy="326"/>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(D) REMOTE</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-3 </a:t>
              </a:r>
              <a:r>
                <a:rPr lang="en-US" sz="1200">
                  <a:latin typeface="Times New Roman" pitchFamily="18" charset="0"/>
                </a:rPr>
                <a:t>&gt; X &gt; 10</a:t>
              </a:r>
              <a:r>
                <a:rPr lang="en-US" sz="1200" baseline="30000">
                  <a:latin typeface="Times New Roman" pitchFamily="18" charset="0"/>
                </a:rPr>
                <a:t>-6 </a:t>
              </a:r>
              <a:r>
                <a:rPr lang="en-US" sz="1200">
                  <a:latin typeface="Times New Roman" pitchFamily="18" charset="0"/>
                </a:rPr>
                <a:t>)</a:t>
              </a:r>
            </a:p>
          </p:txBody>
        </p:sp>
        <p:sp>
          <p:nvSpPr>
            <p:cNvPr id="655374" name="Rectangle 14"/>
            <p:cNvSpPr>
              <a:spLocks noChangeArrowheads="1"/>
            </p:cNvSpPr>
            <p:nvPr/>
          </p:nvSpPr>
          <p:spPr bwMode="auto">
            <a:xfrm>
              <a:off x="4320" y="2326"/>
              <a:ext cx="960" cy="352"/>
            </a:xfrm>
            <a:prstGeom prst="rect">
              <a:avLst/>
            </a:prstGeom>
            <a:solidFill>
              <a:schemeClr val="folHlink"/>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5" name="Rectangle 15"/>
            <p:cNvSpPr>
              <a:spLocks noChangeArrowheads="1"/>
            </p:cNvSpPr>
            <p:nvPr/>
          </p:nvSpPr>
          <p:spPr bwMode="auto">
            <a:xfrm>
              <a:off x="3360" y="2326"/>
              <a:ext cx="960" cy="352"/>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6" name="Rectangle 16"/>
            <p:cNvSpPr>
              <a:spLocks noChangeArrowheads="1"/>
            </p:cNvSpPr>
            <p:nvPr/>
          </p:nvSpPr>
          <p:spPr bwMode="auto">
            <a:xfrm>
              <a:off x="2400" y="2326"/>
              <a:ext cx="960" cy="352"/>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7" name="Rectangle 17"/>
            <p:cNvSpPr>
              <a:spLocks noChangeArrowheads="1"/>
            </p:cNvSpPr>
            <p:nvPr/>
          </p:nvSpPr>
          <p:spPr bwMode="auto">
            <a:xfrm>
              <a:off x="1440" y="2326"/>
              <a:ext cx="960" cy="352"/>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78" name="Rectangle 18"/>
            <p:cNvSpPr>
              <a:spLocks noChangeArrowheads="1"/>
            </p:cNvSpPr>
            <p:nvPr/>
          </p:nvSpPr>
          <p:spPr bwMode="auto">
            <a:xfrm>
              <a:off x="480" y="2326"/>
              <a:ext cx="960" cy="352"/>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(C) OCCASIONAL</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-2 </a:t>
              </a:r>
              <a:r>
                <a:rPr lang="en-US" sz="1200">
                  <a:latin typeface="Times New Roman" pitchFamily="18" charset="0"/>
                </a:rPr>
                <a:t>&gt; X 10</a:t>
              </a:r>
              <a:r>
                <a:rPr lang="en-US" sz="1200" baseline="30000">
                  <a:latin typeface="Times New Roman" pitchFamily="18" charset="0"/>
                </a:rPr>
                <a:t>-3 </a:t>
              </a:r>
              <a:r>
                <a:rPr lang="en-US" sz="1200">
                  <a:latin typeface="Times New Roman" pitchFamily="18" charset="0"/>
                </a:rPr>
                <a:t>)</a:t>
              </a:r>
            </a:p>
          </p:txBody>
        </p:sp>
        <p:sp>
          <p:nvSpPr>
            <p:cNvPr id="655379" name="Rectangle 19"/>
            <p:cNvSpPr>
              <a:spLocks noChangeArrowheads="1"/>
            </p:cNvSpPr>
            <p:nvPr/>
          </p:nvSpPr>
          <p:spPr bwMode="auto">
            <a:xfrm>
              <a:off x="4320" y="1974"/>
              <a:ext cx="960" cy="352"/>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0" name="Rectangle 20"/>
            <p:cNvSpPr>
              <a:spLocks noChangeArrowheads="1"/>
            </p:cNvSpPr>
            <p:nvPr/>
          </p:nvSpPr>
          <p:spPr bwMode="auto">
            <a:xfrm>
              <a:off x="3360" y="1974"/>
              <a:ext cx="960" cy="352"/>
            </a:xfrm>
            <a:prstGeom prst="rect">
              <a:avLst/>
            </a:prstGeom>
            <a:solidFill>
              <a:srgbClr val="FFCC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1" name="Rectangle 21"/>
            <p:cNvSpPr>
              <a:spLocks noChangeArrowheads="1"/>
            </p:cNvSpPr>
            <p:nvPr/>
          </p:nvSpPr>
          <p:spPr bwMode="auto">
            <a:xfrm>
              <a:off x="2400" y="1974"/>
              <a:ext cx="960" cy="352"/>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2" name="Rectangle 22"/>
            <p:cNvSpPr>
              <a:spLocks noChangeArrowheads="1"/>
            </p:cNvSpPr>
            <p:nvPr/>
          </p:nvSpPr>
          <p:spPr bwMode="auto">
            <a:xfrm>
              <a:off x="1440" y="1974"/>
              <a:ext cx="960" cy="352"/>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3" name="Rectangle 23"/>
            <p:cNvSpPr>
              <a:spLocks noChangeArrowheads="1"/>
            </p:cNvSpPr>
            <p:nvPr/>
          </p:nvSpPr>
          <p:spPr bwMode="auto">
            <a:xfrm>
              <a:off x="480" y="1974"/>
              <a:ext cx="960" cy="352"/>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r>
                <a:rPr lang="en-US" sz="1200">
                  <a:latin typeface="Times New Roman" pitchFamily="18" charset="0"/>
                </a:rPr>
                <a:t>(B) PROBABLE</a:t>
              </a:r>
            </a:p>
            <a:p>
              <a:pPr>
                <a:spcBef>
                  <a:spcPct val="20000"/>
                </a:spcBef>
                <a:buClr>
                  <a:schemeClr val="hlink"/>
                </a:buClr>
                <a:buSzPct val="75000"/>
                <a:buFont typeface="Monotype Sorts" pitchFamily="2" charset="2"/>
                <a:buNone/>
              </a:pPr>
              <a:r>
                <a:rPr lang="en-US" sz="1200">
                  <a:latin typeface="Times New Roman" pitchFamily="18" charset="0"/>
                </a:rPr>
                <a:t>( 10</a:t>
              </a:r>
              <a:r>
                <a:rPr lang="en-US" sz="1200" baseline="30000">
                  <a:latin typeface="Times New Roman" pitchFamily="18" charset="0"/>
                </a:rPr>
                <a:t>-1 </a:t>
              </a:r>
              <a:r>
                <a:rPr lang="en-US" sz="1200">
                  <a:latin typeface="Times New Roman" pitchFamily="18" charset="0"/>
                </a:rPr>
                <a:t> &gt; X &gt; 10</a:t>
              </a:r>
              <a:r>
                <a:rPr lang="en-US" sz="1200" baseline="30000">
                  <a:latin typeface="Times New Roman" pitchFamily="18" charset="0"/>
                </a:rPr>
                <a:t>-3 </a:t>
              </a:r>
              <a:r>
                <a:rPr lang="en-US" sz="1200">
                  <a:latin typeface="Times New Roman" pitchFamily="18" charset="0"/>
                </a:rPr>
                <a:t>)</a:t>
              </a:r>
            </a:p>
          </p:txBody>
        </p:sp>
        <p:sp>
          <p:nvSpPr>
            <p:cNvPr id="655384" name="Rectangle 24"/>
            <p:cNvSpPr>
              <a:spLocks noChangeArrowheads="1"/>
            </p:cNvSpPr>
            <p:nvPr/>
          </p:nvSpPr>
          <p:spPr bwMode="auto">
            <a:xfrm>
              <a:off x="4320" y="1648"/>
              <a:ext cx="960" cy="326"/>
            </a:xfrm>
            <a:prstGeom prst="rect">
              <a:avLst/>
            </a:prstGeom>
            <a:solidFill>
              <a:srgbClr val="FF9966"/>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5" name="Rectangle 25"/>
            <p:cNvSpPr>
              <a:spLocks noChangeArrowheads="1"/>
            </p:cNvSpPr>
            <p:nvPr/>
          </p:nvSpPr>
          <p:spPr bwMode="auto">
            <a:xfrm>
              <a:off x="3360" y="1648"/>
              <a:ext cx="960" cy="326"/>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6" name="Rectangle 26"/>
            <p:cNvSpPr>
              <a:spLocks noChangeArrowheads="1"/>
            </p:cNvSpPr>
            <p:nvPr/>
          </p:nvSpPr>
          <p:spPr bwMode="auto">
            <a:xfrm>
              <a:off x="2400" y="1648"/>
              <a:ext cx="960" cy="326"/>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7" name="Rectangle 27"/>
            <p:cNvSpPr>
              <a:spLocks noChangeArrowheads="1"/>
            </p:cNvSpPr>
            <p:nvPr/>
          </p:nvSpPr>
          <p:spPr bwMode="auto">
            <a:xfrm>
              <a:off x="1440" y="1648"/>
              <a:ext cx="960" cy="326"/>
            </a:xfrm>
            <a:prstGeom prst="rect">
              <a:avLst/>
            </a:prstGeom>
            <a:solidFill>
              <a:srgbClr val="FF3300"/>
            </a:solidFill>
            <a:ln w="9525">
              <a:noFill/>
              <a:miter lim="800000"/>
              <a:headEnd/>
              <a:tailEnd/>
            </a:ln>
            <a:effectLst/>
          </p:spPr>
          <p:txBody>
            <a:bodyP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88" name="Rectangle 28"/>
            <p:cNvSpPr>
              <a:spLocks noChangeArrowheads="1"/>
            </p:cNvSpPr>
            <p:nvPr/>
          </p:nvSpPr>
          <p:spPr bwMode="auto">
            <a:xfrm>
              <a:off x="480" y="1648"/>
              <a:ext cx="960" cy="326"/>
            </a:xfrm>
            <a:prstGeom prst="rect">
              <a:avLst/>
            </a:prstGeom>
            <a:solidFill>
              <a:schemeClr val="bg1"/>
            </a:solidFill>
            <a:ln w="9525">
              <a:noFill/>
              <a:miter lim="800000"/>
              <a:headEnd/>
              <a:tailEnd/>
            </a:ln>
            <a:effectLst/>
          </p:spPr>
          <p:txBody>
            <a:bodyPr anchor="ctr"/>
            <a:lstStyle/>
            <a:p>
              <a:pPr marL="533400" indent="-533400">
                <a:spcBef>
                  <a:spcPct val="20000"/>
                </a:spcBef>
                <a:buClr>
                  <a:schemeClr val="hlink"/>
                </a:buClr>
                <a:buSzPct val="75000"/>
                <a:buFont typeface="Monotype Sorts" pitchFamily="2" charset="2"/>
                <a:buNone/>
              </a:pPr>
              <a:r>
                <a:rPr lang="en-US" sz="1200">
                  <a:latin typeface="Times New Roman" pitchFamily="18" charset="0"/>
                </a:rPr>
                <a:t>(A) FREQUENT</a:t>
              </a:r>
            </a:p>
            <a:p>
              <a:pPr marL="533400" indent="-533400">
                <a:spcBef>
                  <a:spcPct val="20000"/>
                </a:spcBef>
                <a:buClr>
                  <a:schemeClr val="hlink"/>
                </a:buClr>
                <a:buSzPct val="75000"/>
                <a:buFont typeface="Monotype Sorts" pitchFamily="2" charset="2"/>
                <a:buNone/>
              </a:pPr>
              <a:r>
                <a:rPr lang="en-US" sz="1200">
                  <a:latin typeface="Times New Roman" pitchFamily="18" charset="0"/>
                </a:rPr>
                <a:t>( X &gt; 10</a:t>
              </a:r>
              <a:r>
                <a:rPr lang="en-US" sz="1200" baseline="30000">
                  <a:latin typeface="Times New Roman" pitchFamily="18" charset="0"/>
                </a:rPr>
                <a:t>-1 </a:t>
              </a:r>
              <a:r>
                <a:rPr lang="en-US" sz="1200">
                  <a:latin typeface="Times New Roman" pitchFamily="18" charset="0"/>
                </a:rPr>
                <a:t>)</a:t>
              </a:r>
            </a:p>
          </p:txBody>
        </p:sp>
        <p:sp>
          <p:nvSpPr>
            <p:cNvPr id="655389" name="Rectangle 29"/>
            <p:cNvSpPr>
              <a:spLocks noChangeArrowheads="1"/>
            </p:cNvSpPr>
            <p:nvPr/>
          </p:nvSpPr>
          <p:spPr bwMode="auto">
            <a:xfrm>
              <a:off x="432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rPr>
                <a:t>(4)</a:t>
              </a:r>
            </a:p>
            <a:p>
              <a:pPr algn="ctr">
                <a:spcBef>
                  <a:spcPct val="20000"/>
                </a:spcBef>
                <a:buClr>
                  <a:schemeClr val="hlink"/>
                </a:buClr>
                <a:buSzPct val="75000"/>
                <a:buFont typeface="Monotype Sorts" pitchFamily="2" charset="2"/>
                <a:buNone/>
              </a:pPr>
              <a:r>
                <a:rPr lang="en-US" sz="1200" dirty="0">
                  <a:latin typeface="Times New Roman" pitchFamily="18" charset="0"/>
                </a:rPr>
                <a:t>NEGLIGIBLE</a:t>
              </a:r>
            </a:p>
          </p:txBody>
        </p:sp>
        <p:sp>
          <p:nvSpPr>
            <p:cNvPr id="655390" name="Rectangle 30"/>
            <p:cNvSpPr>
              <a:spLocks noChangeArrowheads="1"/>
            </p:cNvSpPr>
            <p:nvPr/>
          </p:nvSpPr>
          <p:spPr bwMode="auto">
            <a:xfrm>
              <a:off x="336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rPr>
                <a:t>(3)</a:t>
              </a:r>
            </a:p>
            <a:p>
              <a:pPr algn="ctr">
                <a:spcBef>
                  <a:spcPct val="20000"/>
                </a:spcBef>
                <a:buClr>
                  <a:schemeClr val="hlink"/>
                </a:buClr>
                <a:buSzPct val="75000"/>
                <a:buFont typeface="Monotype Sorts" pitchFamily="2" charset="2"/>
                <a:buNone/>
              </a:pPr>
              <a:r>
                <a:rPr lang="en-US" sz="1200" dirty="0">
                  <a:latin typeface="Times New Roman" pitchFamily="18" charset="0"/>
                </a:rPr>
                <a:t>MARGINAL</a:t>
              </a:r>
            </a:p>
          </p:txBody>
        </p:sp>
        <p:sp>
          <p:nvSpPr>
            <p:cNvPr id="655391" name="Rectangle 31"/>
            <p:cNvSpPr>
              <a:spLocks noChangeArrowheads="1"/>
            </p:cNvSpPr>
            <p:nvPr/>
          </p:nvSpPr>
          <p:spPr bwMode="auto">
            <a:xfrm>
              <a:off x="240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rPr>
                <a:t>(2)</a:t>
              </a:r>
            </a:p>
            <a:p>
              <a:pPr algn="ctr">
                <a:spcBef>
                  <a:spcPct val="20000"/>
                </a:spcBef>
                <a:buClr>
                  <a:schemeClr val="hlink"/>
                </a:buClr>
                <a:buSzPct val="75000"/>
                <a:buFont typeface="Monotype Sorts" pitchFamily="2" charset="2"/>
                <a:buNone/>
              </a:pPr>
              <a:r>
                <a:rPr lang="en-US" sz="1200" dirty="0">
                  <a:latin typeface="Times New Roman" pitchFamily="18" charset="0"/>
                </a:rPr>
                <a:t>CRITICAL</a:t>
              </a:r>
            </a:p>
          </p:txBody>
        </p:sp>
        <p:sp>
          <p:nvSpPr>
            <p:cNvPr id="655392" name="Rectangle 32"/>
            <p:cNvSpPr>
              <a:spLocks noChangeArrowheads="1"/>
            </p:cNvSpPr>
            <p:nvPr/>
          </p:nvSpPr>
          <p:spPr bwMode="auto">
            <a:xfrm>
              <a:off x="1440" y="1296"/>
              <a:ext cx="960" cy="352"/>
            </a:xfrm>
            <a:prstGeom prst="rect">
              <a:avLst/>
            </a:prstGeom>
            <a:solidFill>
              <a:schemeClr val="bg1"/>
            </a:solidFill>
            <a:ln w="9525">
              <a:noFill/>
              <a:miter lim="800000"/>
              <a:headEnd/>
              <a:tailEnd/>
            </a:ln>
            <a:effectLst/>
          </p:spPr>
          <p:txBody>
            <a:bodyPr anchor="ctr"/>
            <a:lstStyle/>
            <a:p>
              <a:pPr algn="ctr">
                <a:spcBef>
                  <a:spcPct val="20000"/>
                </a:spcBef>
                <a:buClr>
                  <a:schemeClr val="hlink"/>
                </a:buClr>
                <a:buSzPct val="75000"/>
                <a:buFont typeface="Monotype Sorts" pitchFamily="2" charset="2"/>
                <a:buNone/>
              </a:pPr>
              <a:r>
                <a:rPr lang="en-US" sz="1200" dirty="0">
                  <a:latin typeface="Times New Roman" pitchFamily="18" charset="0"/>
                  <a:cs typeface="Times New Roman" pitchFamily="18" charset="0"/>
                </a:rPr>
                <a:t>(1)</a:t>
              </a:r>
            </a:p>
            <a:p>
              <a:pPr algn="ctr">
                <a:spcBef>
                  <a:spcPct val="20000"/>
                </a:spcBef>
                <a:buClr>
                  <a:schemeClr val="hlink"/>
                </a:buClr>
                <a:buSzPct val="75000"/>
                <a:buFont typeface="Monotype Sorts" pitchFamily="2" charset="2"/>
                <a:buNone/>
              </a:pPr>
              <a:r>
                <a:rPr lang="en-US" sz="1200" dirty="0">
                  <a:latin typeface="Times New Roman" pitchFamily="18" charset="0"/>
                  <a:cs typeface="Times New Roman" pitchFamily="18" charset="0"/>
                </a:rPr>
                <a:t>CATASTROPHIC</a:t>
              </a:r>
            </a:p>
          </p:txBody>
        </p:sp>
        <p:sp>
          <p:nvSpPr>
            <p:cNvPr id="655393" name="Rectangle 33"/>
            <p:cNvSpPr>
              <a:spLocks noChangeArrowheads="1"/>
            </p:cNvSpPr>
            <p:nvPr/>
          </p:nvSpPr>
          <p:spPr bwMode="auto">
            <a:xfrm>
              <a:off x="480" y="1296"/>
              <a:ext cx="960" cy="352"/>
            </a:xfrm>
            <a:prstGeom prst="rect">
              <a:avLst/>
            </a:prstGeom>
            <a:solidFill>
              <a:schemeClr val="bg1"/>
            </a:solidFill>
            <a:ln w="9525">
              <a:noFill/>
              <a:miter lim="800000"/>
              <a:headEnd/>
              <a:tailEnd/>
            </a:ln>
            <a:effectLst/>
          </p:spPr>
          <p:txBody>
            <a:bodyPr anchor="ctr"/>
            <a:lstStyle/>
            <a:p>
              <a:pPr>
                <a:spcBef>
                  <a:spcPct val="20000"/>
                </a:spcBef>
                <a:buClr>
                  <a:schemeClr val="hlink"/>
                </a:buClr>
                <a:buSzPct val="75000"/>
                <a:buFont typeface="Monotype Sorts" pitchFamily="2" charset="2"/>
                <a:buNone/>
              </a:pPr>
              <a:endParaRPr lang="en-US" sz="2800">
                <a:effectLst>
                  <a:outerShdw blurRad="38100" dist="38100" dir="2700000" algn="tl">
                    <a:srgbClr val="000000"/>
                  </a:outerShdw>
                </a:effectLst>
                <a:latin typeface="Times New Roman" pitchFamily="18" charset="0"/>
              </a:endParaRPr>
            </a:p>
          </p:txBody>
        </p:sp>
        <p:sp>
          <p:nvSpPr>
            <p:cNvPr id="655394" name="Line 34"/>
            <p:cNvSpPr>
              <a:spLocks noChangeShapeType="1"/>
            </p:cNvSpPr>
            <p:nvPr/>
          </p:nvSpPr>
          <p:spPr bwMode="auto">
            <a:xfrm>
              <a:off x="480" y="1296"/>
              <a:ext cx="4800" cy="0"/>
            </a:xfrm>
            <a:prstGeom prst="line">
              <a:avLst/>
            </a:prstGeom>
            <a:noFill/>
            <a:ln w="12700" cap="sq">
              <a:solidFill>
                <a:schemeClr val="tx1"/>
              </a:solidFill>
              <a:round/>
              <a:headEnd/>
              <a:tailEnd/>
            </a:ln>
            <a:effectLst/>
          </p:spPr>
          <p:txBody>
            <a:bodyPr/>
            <a:lstStyle/>
            <a:p>
              <a:endParaRPr lang="en-US"/>
            </a:p>
          </p:txBody>
        </p:sp>
        <p:sp>
          <p:nvSpPr>
            <p:cNvPr id="655395" name="Line 35"/>
            <p:cNvSpPr>
              <a:spLocks noChangeShapeType="1"/>
            </p:cNvSpPr>
            <p:nvPr/>
          </p:nvSpPr>
          <p:spPr bwMode="auto">
            <a:xfrm>
              <a:off x="480" y="1648"/>
              <a:ext cx="4800" cy="0"/>
            </a:xfrm>
            <a:prstGeom prst="line">
              <a:avLst/>
            </a:prstGeom>
            <a:noFill/>
            <a:ln w="12700">
              <a:solidFill>
                <a:schemeClr val="tx1"/>
              </a:solidFill>
              <a:round/>
              <a:headEnd/>
              <a:tailEnd/>
            </a:ln>
            <a:effectLst/>
          </p:spPr>
          <p:txBody>
            <a:bodyPr/>
            <a:lstStyle/>
            <a:p>
              <a:endParaRPr lang="en-US"/>
            </a:p>
          </p:txBody>
        </p:sp>
        <p:sp>
          <p:nvSpPr>
            <p:cNvPr id="655396" name="Line 36"/>
            <p:cNvSpPr>
              <a:spLocks noChangeShapeType="1"/>
            </p:cNvSpPr>
            <p:nvPr/>
          </p:nvSpPr>
          <p:spPr bwMode="auto">
            <a:xfrm>
              <a:off x="480" y="1974"/>
              <a:ext cx="4800" cy="0"/>
            </a:xfrm>
            <a:prstGeom prst="line">
              <a:avLst/>
            </a:prstGeom>
            <a:noFill/>
            <a:ln w="12700">
              <a:solidFill>
                <a:schemeClr val="tx1"/>
              </a:solidFill>
              <a:round/>
              <a:headEnd/>
              <a:tailEnd/>
            </a:ln>
            <a:effectLst/>
          </p:spPr>
          <p:txBody>
            <a:bodyPr/>
            <a:lstStyle/>
            <a:p>
              <a:endParaRPr lang="en-US"/>
            </a:p>
          </p:txBody>
        </p:sp>
        <p:sp>
          <p:nvSpPr>
            <p:cNvPr id="655397" name="Line 37"/>
            <p:cNvSpPr>
              <a:spLocks noChangeShapeType="1"/>
            </p:cNvSpPr>
            <p:nvPr/>
          </p:nvSpPr>
          <p:spPr bwMode="auto">
            <a:xfrm>
              <a:off x="480" y="2326"/>
              <a:ext cx="4800" cy="0"/>
            </a:xfrm>
            <a:prstGeom prst="line">
              <a:avLst/>
            </a:prstGeom>
            <a:noFill/>
            <a:ln w="12700">
              <a:solidFill>
                <a:schemeClr val="tx1"/>
              </a:solidFill>
              <a:round/>
              <a:headEnd/>
              <a:tailEnd/>
            </a:ln>
            <a:effectLst/>
          </p:spPr>
          <p:txBody>
            <a:bodyPr/>
            <a:lstStyle/>
            <a:p>
              <a:endParaRPr lang="en-US"/>
            </a:p>
          </p:txBody>
        </p:sp>
        <p:sp>
          <p:nvSpPr>
            <p:cNvPr id="655398" name="Line 38"/>
            <p:cNvSpPr>
              <a:spLocks noChangeShapeType="1"/>
            </p:cNvSpPr>
            <p:nvPr/>
          </p:nvSpPr>
          <p:spPr bwMode="auto">
            <a:xfrm>
              <a:off x="480" y="2678"/>
              <a:ext cx="4800" cy="0"/>
            </a:xfrm>
            <a:prstGeom prst="line">
              <a:avLst/>
            </a:prstGeom>
            <a:noFill/>
            <a:ln w="12700">
              <a:solidFill>
                <a:schemeClr val="tx1"/>
              </a:solidFill>
              <a:round/>
              <a:headEnd/>
              <a:tailEnd/>
            </a:ln>
            <a:effectLst/>
          </p:spPr>
          <p:txBody>
            <a:bodyPr/>
            <a:lstStyle/>
            <a:p>
              <a:endParaRPr lang="en-US"/>
            </a:p>
          </p:txBody>
        </p:sp>
        <p:sp>
          <p:nvSpPr>
            <p:cNvPr id="655399" name="Line 39"/>
            <p:cNvSpPr>
              <a:spLocks noChangeShapeType="1"/>
            </p:cNvSpPr>
            <p:nvPr/>
          </p:nvSpPr>
          <p:spPr bwMode="auto">
            <a:xfrm>
              <a:off x="480" y="3004"/>
              <a:ext cx="4800" cy="0"/>
            </a:xfrm>
            <a:prstGeom prst="line">
              <a:avLst/>
            </a:prstGeom>
            <a:noFill/>
            <a:ln w="12700">
              <a:solidFill>
                <a:schemeClr val="tx1"/>
              </a:solidFill>
              <a:round/>
              <a:headEnd/>
              <a:tailEnd/>
            </a:ln>
            <a:effectLst/>
          </p:spPr>
          <p:txBody>
            <a:bodyPr/>
            <a:lstStyle/>
            <a:p>
              <a:endParaRPr lang="en-US"/>
            </a:p>
          </p:txBody>
        </p:sp>
        <p:sp>
          <p:nvSpPr>
            <p:cNvPr id="655400" name="Line 40"/>
            <p:cNvSpPr>
              <a:spLocks noChangeShapeType="1"/>
            </p:cNvSpPr>
            <p:nvPr/>
          </p:nvSpPr>
          <p:spPr bwMode="auto">
            <a:xfrm>
              <a:off x="480" y="3330"/>
              <a:ext cx="4800" cy="0"/>
            </a:xfrm>
            <a:prstGeom prst="line">
              <a:avLst/>
            </a:prstGeom>
            <a:noFill/>
            <a:ln w="12700" cap="sq">
              <a:solidFill>
                <a:schemeClr val="tx1"/>
              </a:solidFill>
              <a:round/>
              <a:headEnd/>
              <a:tailEnd/>
            </a:ln>
            <a:effectLst/>
          </p:spPr>
          <p:txBody>
            <a:bodyPr/>
            <a:lstStyle/>
            <a:p>
              <a:endParaRPr lang="en-US"/>
            </a:p>
          </p:txBody>
        </p:sp>
        <p:sp>
          <p:nvSpPr>
            <p:cNvPr id="655401" name="Line 41"/>
            <p:cNvSpPr>
              <a:spLocks noChangeShapeType="1"/>
            </p:cNvSpPr>
            <p:nvPr/>
          </p:nvSpPr>
          <p:spPr bwMode="auto">
            <a:xfrm>
              <a:off x="480" y="1296"/>
              <a:ext cx="0" cy="2034"/>
            </a:xfrm>
            <a:prstGeom prst="line">
              <a:avLst/>
            </a:prstGeom>
            <a:noFill/>
            <a:ln w="12700" cap="sq">
              <a:solidFill>
                <a:schemeClr val="tx1"/>
              </a:solidFill>
              <a:round/>
              <a:headEnd/>
              <a:tailEnd/>
            </a:ln>
            <a:effectLst/>
          </p:spPr>
          <p:txBody>
            <a:bodyPr/>
            <a:lstStyle/>
            <a:p>
              <a:endParaRPr lang="en-US"/>
            </a:p>
          </p:txBody>
        </p:sp>
        <p:sp>
          <p:nvSpPr>
            <p:cNvPr id="655402" name="Line 42"/>
            <p:cNvSpPr>
              <a:spLocks noChangeShapeType="1"/>
            </p:cNvSpPr>
            <p:nvPr/>
          </p:nvSpPr>
          <p:spPr bwMode="auto">
            <a:xfrm>
              <a:off x="1440" y="1296"/>
              <a:ext cx="0" cy="2034"/>
            </a:xfrm>
            <a:prstGeom prst="line">
              <a:avLst/>
            </a:prstGeom>
            <a:noFill/>
            <a:ln w="12700">
              <a:solidFill>
                <a:schemeClr val="tx1"/>
              </a:solidFill>
              <a:round/>
              <a:headEnd/>
              <a:tailEnd/>
            </a:ln>
            <a:effectLst/>
          </p:spPr>
          <p:txBody>
            <a:bodyPr/>
            <a:lstStyle/>
            <a:p>
              <a:endParaRPr lang="en-US"/>
            </a:p>
          </p:txBody>
        </p:sp>
        <p:sp>
          <p:nvSpPr>
            <p:cNvPr id="655403" name="Line 43"/>
            <p:cNvSpPr>
              <a:spLocks noChangeShapeType="1"/>
            </p:cNvSpPr>
            <p:nvPr/>
          </p:nvSpPr>
          <p:spPr bwMode="auto">
            <a:xfrm>
              <a:off x="2400" y="1296"/>
              <a:ext cx="0" cy="2034"/>
            </a:xfrm>
            <a:prstGeom prst="line">
              <a:avLst/>
            </a:prstGeom>
            <a:noFill/>
            <a:ln w="12700">
              <a:solidFill>
                <a:schemeClr val="tx1"/>
              </a:solidFill>
              <a:round/>
              <a:headEnd/>
              <a:tailEnd/>
            </a:ln>
            <a:effectLst/>
          </p:spPr>
          <p:txBody>
            <a:bodyPr/>
            <a:lstStyle/>
            <a:p>
              <a:endParaRPr lang="en-US"/>
            </a:p>
          </p:txBody>
        </p:sp>
        <p:sp>
          <p:nvSpPr>
            <p:cNvPr id="655404" name="Line 44"/>
            <p:cNvSpPr>
              <a:spLocks noChangeShapeType="1"/>
            </p:cNvSpPr>
            <p:nvPr/>
          </p:nvSpPr>
          <p:spPr bwMode="auto">
            <a:xfrm>
              <a:off x="3360" y="1296"/>
              <a:ext cx="0" cy="2034"/>
            </a:xfrm>
            <a:prstGeom prst="line">
              <a:avLst/>
            </a:prstGeom>
            <a:noFill/>
            <a:ln w="12700">
              <a:solidFill>
                <a:schemeClr val="tx1"/>
              </a:solidFill>
              <a:round/>
              <a:headEnd/>
              <a:tailEnd/>
            </a:ln>
            <a:effectLst/>
          </p:spPr>
          <p:txBody>
            <a:bodyPr/>
            <a:lstStyle/>
            <a:p>
              <a:endParaRPr lang="en-US"/>
            </a:p>
          </p:txBody>
        </p:sp>
        <p:sp>
          <p:nvSpPr>
            <p:cNvPr id="655405" name="Line 45"/>
            <p:cNvSpPr>
              <a:spLocks noChangeShapeType="1"/>
            </p:cNvSpPr>
            <p:nvPr/>
          </p:nvSpPr>
          <p:spPr bwMode="auto">
            <a:xfrm>
              <a:off x="4320" y="1296"/>
              <a:ext cx="0" cy="2034"/>
            </a:xfrm>
            <a:prstGeom prst="line">
              <a:avLst/>
            </a:prstGeom>
            <a:noFill/>
            <a:ln w="12700">
              <a:solidFill>
                <a:schemeClr val="tx1"/>
              </a:solidFill>
              <a:round/>
              <a:headEnd/>
              <a:tailEnd/>
            </a:ln>
            <a:effectLst/>
          </p:spPr>
          <p:txBody>
            <a:bodyPr/>
            <a:lstStyle/>
            <a:p>
              <a:endParaRPr lang="en-US"/>
            </a:p>
          </p:txBody>
        </p:sp>
        <p:sp>
          <p:nvSpPr>
            <p:cNvPr id="655406" name="Line 46"/>
            <p:cNvSpPr>
              <a:spLocks noChangeShapeType="1"/>
            </p:cNvSpPr>
            <p:nvPr/>
          </p:nvSpPr>
          <p:spPr bwMode="auto">
            <a:xfrm>
              <a:off x="5280" y="1296"/>
              <a:ext cx="0" cy="2034"/>
            </a:xfrm>
            <a:prstGeom prst="line">
              <a:avLst/>
            </a:prstGeom>
            <a:noFill/>
            <a:ln w="12700" cap="sq">
              <a:solidFill>
                <a:schemeClr val="tx1"/>
              </a:solidFill>
              <a:round/>
              <a:headEnd/>
              <a:tailEnd/>
            </a:ln>
            <a:effectLst/>
          </p:spPr>
          <p:txBody>
            <a:bodyPr/>
            <a:lstStyle/>
            <a:p>
              <a:endParaRPr lang="en-US"/>
            </a:p>
          </p:txBody>
        </p:sp>
        <p:sp>
          <p:nvSpPr>
            <p:cNvPr id="655407" name="Line 47"/>
            <p:cNvSpPr>
              <a:spLocks noChangeShapeType="1"/>
            </p:cNvSpPr>
            <p:nvPr/>
          </p:nvSpPr>
          <p:spPr bwMode="auto">
            <a:xfrm>
              <a:off x="480" y="1296"/>
              <a:ext cx="960" cy="352"/>
            </a:xfrm>
            <a:prstGeom prst="line">
              <a:avLst/>
            </a:prstGeom>
            <a:noFill/>
            <a:ln w="12700" cap="rnd">
              <a:solidFill>
                <a:schemeClr val="tx1"/>
              </a:solidFill>
              <a:round/>
              <a:headEnd/>
              <a:tailEnd/>
            </a:ln>
            <a:effectLst/>
          </p:spPr>
          <p:txBody>
            <a:bodyPr/>
            <a:lstStyle/>
            <a:p>
              <a:endParaRPr lang="en-US"/>
            </a:p>
          </p:txBody>
        </p:sp>
      </p:grpSp>
      <p:sp>
        <p:nvSpPr>
          <p:cNvPr id="655408" name="Rectangle 48"/>
          <p:cNvSpPr>
            <a:spLocks noChangeArrowheads="1"/>
          </p:cNvSpPr>
          <p:nvPr/>
        </p:nvSpPr>
        <p:spPr bwMode="auto">
          <a:xfrm>
            <a:off x="990600" y="5181600"/>
            <a:ext cx="762000" cy="304800"/>
          </a:xfrm>
          <a:prstGeom prst="rect">
            <a:avLst/>
          </a:prstGeom>
          <a:solidFill>
            <a:srgbClr val="FF3300"/>
          </a:solidFill>
          <a:ln w="9525">
            <a:solidFill>
              <a:schemeClr val="tx1"/>
            </a:solidFill>
            <a:miter lim="800000"/>
            <a:headEnd/>
            <a:tailEnd/>
          </a:ln>
          <a:effectLst/>
        </p:spPr>
        <p:txBody>
          <a:bodyPr wrap="none" anchor="ctr"/>
          <a:lstStyle/>
          <a:p>
            <a:endParaRPr lang="en-US"/>
          </a:p>
        </p:txBody>
      </p:sp>
      <p:sp>
        <p:nvSpPr>
          <p:cNvPr id="655409" name="Rectangle 49"/>
          <p:cNvSpPr>
            <a:spLocks noChangeArrowheads="1"/>
          </p:cNvSpPr>
          <p:nvPr/>
        </p:nvSpPr>
        <p:spPr bwMode="auto">
          <a:xfrm>
            <a:off x="990600" y="5638800"/>
            <a:ext cx="762000" cy="304800"/>
          </a:xfrm>
          <a:prstGeom prst="rect">
            <a:avLst/>
          </a:prstGeom>
          <a:solidFill>
            <a:srgbClr val="FFCC00"/>
          </a:solidFill>
          <a:ln w="9525">
            <a:solidFill>
              <a:schemeClr val="tx1"/>
            </a:solidFill>
            <a:miter lim="800000"/>
            <a:headEnd/>
            <a:tailEnd/>
          </a:ln>
          <a:effectLst/>
        </p:spPr>
        <p:txBody>
          <a:bodyPr wrap="none" anchor="ctr"/>
          <a:lstStyle/>
          <a:p>
            <a:endParaRPr lang="en-US"/>
          </a:p>
        </p:txBody>
      </p:sp>
      <p:sp>
        <p:nvSpPr>
          <p:cNvPr id="655410" name="Rectangle 50"/>
          <p:cNvSpPr>
            <a:spLocks noChangeArrowheads="1"/>
          </p:cNvSpPr>
          <p:nvPr/>
        </p:nvSpPr>
        <p:spPr bwMode="auto">
          <a:xfrm>
            <a:off x="4648200" y="5638800"/>
            <a:ext cx="762000" cy="304800"/>
          </a:xfrm>
          <a:prstGeom prst="rect">
            <a:avLst/>
          </a:prstGeom>
          <a:solidFill>
            <a:schemeClr val="folHlink"/>
          </a:solidFill>
          <a:ln w="9525">
            <a:solidFill>
              <a:schemeClr val="tx1"/>
            </a:solidFill>
            <a:miter lim="800000"/>
            <a:headEnd/>
            <a:tailEnd/>
          </a:ln>
          <a:effectLst/>
        </p:spPr>
        <p:txBody>
          <a:bodyPr wrap="none" anchor="ctr"/>
          <a:lstStyle/>
          <a:p>
            <a:endParaRPr lang="en-US"/>
          </a:p>
        </p:txBody>
      </p:sp>
      <p:sp>
        <p:nvSpPr>
          <p:cNvPr id="655411" name="Rectangle 51"/>
          <p:cNvSpPr>
            <a:spLocks noChangeArrowheads="1"/>
          </p:cNvSpPr>
          <p:nvPr/>
        </p:nvSpPr>
        <p:spPr bwMode="auto">
          <a:xfrm>
            <a:off x="4648200" y="5181600"/>
            <a:ext cx="762000" cy="304800"/>
          </a:xfrm>
          <a:prstGeom prst="rect">
            <a:avLst/>
          </a:prstGeom>
          <a:solidFill>
            <a:srgbClr val="FF9966"/>
          </a:solidFill>
          <a:ln w="9525">
            <a:solidFill>
              <a:schemeClr val="tx1"/>
            </a:solidFill>
            <a:miter lim="800000"/>
            <a:headEnd/>
            <a:tailEnd/>
          </a:ln>
          <a:effectLst/>
        </p:spPr>
        <p:txBody>
          <a:bodyPr wrap="none" anchor="ctr"/>
          <a:lstStyle/>
          <a:p>
            <a:endParaRPr lang="en-US"/>
          </a:p>
        </p:txBody>
      </p:sp>
      <p:sp>
        <p:nvSpPr>
          <p:cNvPr id="655412" name="Text Box 52"/>
          <p:cNvSpPr txBox="1">
            <a:spLocks noChangeArrowheads="1"/>
          </p:cNvSpPr>
          <p:nvPr/>
        </p:nvSpPr>
        <p:spPr bwMode="auto">
          <a:xfrm>
            <a:off x="1905000" y="51054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3" name="Text Box 53"/>
          <p:cNvSpPr txBox="1">
            <a:spLocks noChangeArrowheads="1"/>
          </p:cNvSpPr>
          <p:nvPr/>
        </p:nvSpPr>
        <p:spPr bwMode="auto">
          <a:xfrm>
            <a:off x="1295400" y="44196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4" name="Text Box 54"/>
          <p:cNvSpPr txBox="1">
            <a:spLocks noChangeArrowheads="1"/>
          </p:cNvSpPr>
          <p:nvPr/>
        </p:nvSpPr>
        <p:spPr bwMode="auto">
          <a:xfrm>
            <a:off x="5638800" y="53340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5" name="Text Box 55"/>
          <p:cNvSpPr txBox="1">
            <a:spLocks noChangeArrowheads="1"/>
          </p:cNvSpPr>
          <p:nvPr/>
        </p:nvSpPr>
        <p:spPr bwMode="auto">
          <a:xfrm>
            <a:off x="1981200" y="55626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6" name="Text Box 56"/>
          <p:cNvSpPr txBox="1">
            <a:spLocks noChangeArrowheads="1"/>
          </p:cNvSpPr>
          <p:nvPr/>
        </p:nvSpPr>
        <p:spPr bwMode="auto">
          <a:xfrm>
            <a:off x="5715000" y="5105400"/>
            <a:ext cx="2286000" cy="457200"/>
          </a:xfrm>
          <a:prstGeom prst="rect">
            <a:avLst/>
          </a:prstGeom>
          <a:noFill/>
          <a:ln w="9525">
            <a:noFill/>
            <a:miter lim="800000"/>
            <a:headEnd/>
            <a:tailEnd/>
          </a:ln>
          <a:effectLst/>
        </p:spPr>
        <p:txBody>
          <a:bodyPr>
            <a:spAutoFit/>
          </a:bodyPr>
          <a:lstStyle/>
          <a:p>
            <a:pPr>
              <a:spcBef>
                <a:spcPct val="50000"/>
              </a:spcBef>
            </a:pPr>
            <a:endParaRPr lang="en-US">
              <a:effectLst/>
              <a:latin typeface="Times New Roman" pitchFamily="18" charset="0"/>
            </a:endParaRPr>
          </a:p>
        </p:txBody>
      </p:sp>
      <p:sp>
        <p:nvSpPr>
          <p:cNvPr id="655417" name="Text Box 57"/>
          <p:cNvSpPr txBox="1">
            <a:spLocks noChangeArrowheads="1"/>
          </p:cNvSpPr>
          <p:nvPr/>
        </p:nvSpPr>
        <p:spPr bwMode="auto">
          <a:xfrm>
            <a:off x="1447800" y="1600200"/>
            <a:ext cx="1219200" cy="274638"/>
          </a:xfrm>
          <a:prstGeom prst="rect">
            <a:avLst/>
          </a:prstGeom>
          <a:noFill/>
          <a:ln w="9525">
            <a:noFill/>
            <a:miter lim="800000"/>
            <a:headEnd/>
            <a:tailEnd/>
          </a:ln>
          <a:effectLst/>
        </p:spPr>
        <p:txBody>
          <a:bodyPr>
            <a:spAutoFit/>
          </a:bodyPr>
          <a:lstStyle/>
          <a:p>
            <a:pPr>
              <a:spcBef>
                <a:spcPct val="50000"/>
              </a:spcBef>
            </a:pPr>
            <a:r>
              <a:rPr lang="en-US" sz="1200">
                <a:effectLst/>
              </a:rPr>
              <a:t>CATEGORY</a:t>
            </a:r>
          </a:p>
        </p:txBody>
      </p:sp>
      <p:sp>
        <p:nvSpPr>
          <p:cNvPr id="655418" name="Text Box 58"/>
          <p:cNvSpPr txBox="1">
            <a:spLocks noChangeArrowheads="1"/>
          </p:cNvSpPr>
          <p:nvPr/>
        </p:nvSpPr>
        <p:spPr bwMode="auto">
          <a:xfrm>
            <a:off x="838200" y="1905000"/>
            <a:ext cx="1295400" cy="274638"/>
          </a:xfrm>
          <a:prstGeom prst="rect">
            <a:avLst/>
          </a:prstGeom>
          <a:noFill/>
          <a:ln w="9525">
            <a:noFill/>
            <a:miter lim="800000"/>
            <a:headEnd/>
            <a:tailEnd/>
          </a:ln>
          <a:effectLst/>
        </p:spPr>
        <p:txBody>
          <a:bodyPr>
            <a:spAutoFit/>
          </a:bodyPr>
          <a:lstStyle/>
          <a:p>
            <a:pPr>
              <a:spcBef>
                <a:spcPct val="50000"/>
              </a:spcBef>
            </a:pPr>
            <a:r>
              <a:rPr lang="en-US" sz="1200">
                <a:effectLst/>
              </a:rPr>
              <a:t>FREQUENCY</a:t>
            </a:r>
          </a:p>
        </p:txBody>
      </p:sp>
      <p:sp>
        <p:nvSpPr>
          <p:cNvPr id="655419" name="Text Box 59"/>
          <p:cNvSpPr txBox="1">
            <a:spLocks noChangeArrowheads="1"/>
          </p:cNvSpPr>
          <p:nvPr/>
        </p:nvSpPr>
        <p:spPr bwMode="auto">
          <a:xfrm>
            <a:off x="1905000" y="5257800"/>
            <a:ext cx="2667000" cy="274638"/>
          </a:xfrm>
          <a:prstGeom prst="rect">
            <a:avLst/>
          </a:prstGeom>
          <a:noFill/>
          <a:ln w="9525">
            <a:noFill/>
            <a:miter lim="800000"/>
            <a:headEnd/>
            <a:tailEnd/>
          </a:ln>
          <a:effectLst/>
        </p:spPr>
        <p:txBody>
          <a:bodyPr>
            <a:spAutoFit/>
          </a:bodyPr>
          <a:lstStyle/>
          <a:p>
            <a:pPr>
              <a:spcBef>
                <a:spcPct val="50000"/>
              </a:spcBef>
            </a:pPr>
            <a:r>
              <a:rPr lang="en-US" sz="1200" dirty="0" smtClean="0"/>
              <a:t>UNACCEPTABLE (must mitigate)</a:t>
            </a:r>
            <a:endParaRPr lang="en-US" sz="1200" dirty="0"/>
          </a:p>
        </p:txBody>
      </p:sp>
      <p:sp>
        <p:nvSpPr>
          <p:cNvPr id="655420" name="Text Box 60"/>
          <p:cNvSpPr txBox="1">
            <a:spLocks noChangeArrowheads="1"/>
          </p:cNvSpPr>
          <p:nvPr/>
        </p:nvSpPr>
        <p:spPr bwMode="auto">
          <a:xfrm>
            <a:off x="1905000" y="5638800"/>
            <a:ext cx="2514600" cy="276999"/>
          </a:xfrm>
          <a:prstGeom prst="rect">
            <a:avLst/>
          </a:prstGeom>
          <a:noFill/>
          <a:ln w="9525">
            <a:noFill/>
            <a:miter lim="800000"/>
            <a:headEnd/>
            <a:tailEnd/>
          </a:ln>
          <a:effectLst/>
        </p:spPr>
        <p:txBody>
          <a:bodyPr wrap="square">
            <a:spAutoFit/>
          </a:bodyPr>
          <a:lstStyle/>
          <a:p>
            <a:pPr>
              <a:spcBef>
                <a:spcPct val="50000"/>
              </a:spcBef>
            </a:pPr>
            <a:r>
              <a:rPr lang="en-US" sz="1200" dirty="0" smtClean="0"/>
              <a:t>UNDESIRABLE (should mitigate)</a:t>
            </a:r>
            <a:endParaRPr lang="en-US" sz="1200" dirty="0"/>
          </a:p>
        </p:txBody>
      </p:sp>
      <p:sp>
        <p:nvSpPr>
          <p:cNvPr id="655421" name="Text Box 61"/>
          <p:cNvSpPr txBox="1">
            <a:spLocks noChangeArrowheads="1"/>
          </p:cNvSpPr>
          <p:nvPr/>
        </p:nvSpPr>
        <p:spPr bwMode="auto">
          <a:xfrm>
            <a:off x="5486400" y="5181600"/>
            <a:ext cx="3276600" cy="276999"/>
          </a:xfrm>
          <a:prstGeom prst="rect">
            <a:avLst/>
          </a:prstGeom>
          <a:noFill/>
          <a:ln w="9525">
            <a:noFill/>
            <a:miter lim="800000"/>
            <a:headEnd/>
            <a:tailEnd/>
          </a:ln>
          <a:effectLst/>
        </p:spPr>
        <p:txBody>
          <a:bodyPr wrap="square">
            <a:spAutoFit/>
          </a:bodyPr>
          <a:lstStyle/>
          <a:p>
            <a:pPr>
              <a:spcBef>
                <a:spcPct val="50000"/>
              </a:spcBef>
            </a:pPr>
            <a:r>
              <a:rPr lang="en-US" sz="1200" dirty="0"/>
              <a:t>ACCEPTABLE WITH </a:t>
            </a:r>
            <a:r>
              <a:rPr lang="en-US" sz="1200" dirty="0" smtClean="0"/>
              <a:t>REVIEW (may mitigate)</a:t>
            </a:r>
            <a:endParaRPr lang="en-US" sz="1200" dirty="0"/>
          </a:p>
        </p:txBody>
      </p:sp>
      <p:sp>
        <p:nvSpPr>
          <p:cNvPr id="655422" name="Text Box 62"/>
          <p:cNvSpPr txBox="1">
            <a:spLocks noChangeArrowheads="1"/>
          </p:cNvSpPr>
          <p:nvPr/>
        </p:nvSpPr>
        <p:spPr bwMode="auto">
          <a:xfrm>
            <a:off x="5486400" y="5638800"/>
            <a:ext cx="2682875" cy="274638"/>
          </a:xfrm>
          <a:prstGeom prst="rect">
            <a:avLst/>
          </a:prstGeom>
          <a:noFill/>
          <a:ln w="9525">
            <a:noFill/>
            <a:miter lim="800000"/>
            <a:headEnd/>
            <a:tailEnd/>
          </a:ln>
          <a:effectLst/>
        </p:spPr>
        <p:txBody>
          <a:bodyPr>
            <a:spAutoFit/>
          </a:bodyPr>
          <a:lstStyle/>
          <a:p>
            <a:r>
              <a:rPr lang="en-US" sz="1200" dirty="0"/>
              <a:t>ACCEPTABLE WITHOUT REVIEW</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Okay, you’ve defined your risk tolerance</a:t>
            </a:r>
          </a:p>
          <a:p>
            <a:r>
              <a:rPr lang="en-US" dirty="0" smtClean="0"/>
              <a:t>Now what?</a:t>
            </a:r>
          </a:p>
          <a:p>
            <a:r>
              <a:rPr lang="en-US" dirty="0" smtClean="0"/>
              <a:t>FMEA (or other assessment tool)</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97521C-A2A5-4302-83F2-B84127A240CF}" type="slidenum">
              <a:rPr lang="en-US"/>
              <a:pPr/>
              <a:t>24</a:t>
            </a:fld>
            <a:endParaRPr lang="en-US"/>
          </a:p>
        </p:txBody>
      </p:sp>
      <p:sp>
        <p:nvSpPr>
          <p:cNvPr id="197634" name="Rectangle 2"/>
          <p:cNvSpPr>
            <a:spLocks noGrp="1" noChangeArrowheads="1"/>
          </p:cNvSpPr>
          <p:nvPr>
            <p:ph type="title"/>
          </p:nvPr>
        </p:nvSpPr>
        <p:spPr>
          <a:xfrm>
            <a:off x="1371600" y="762000"/>
            <a:ext cx="6553200" cy="608012"/>
          </a:xfrm>
        </p:spPr>
        <p:txBody>
          <a:bodyPr/>
          <a:lstStyle/>
          <a:p>
            <a:r>
              <a:rPr lang="en-US" sz="3200" dirty="0"/>
              <a:t>What is FMEA?</a:t>
            </a:r>
          </a:p>
        </p:txBody>
      </p:sp>
      <p:sp>
        <p:nvSpPr>
          <p:cNvPr id="197635" name="Rectangle 3"/>
          <p:cNvSpPr>
            <a:spLocks noGrp="1" noChangeArrowheads="1"/>
          </p:cNvSpPr>
          <p:nvPr>
            <p:ph type="body" idx="1"/>
          </p:nvPr>
        </p:nvSpPr>
        <p:spPr>
          <a:xfrm>
            <a:off x="809625" y="1831975"/>
            <a:ext cx="7953375" cy="3881437"/>
          </a:xfrm>
        </p:spPr>
        <p:txBody>
          <a:bodyPr/>
          <a:lstStyle/>
          <a:p>
            <a:r>
              <a:rPr lang="en-US" sz="2800" b="1" i="1" dirty="0" smtClean="0"/>
              <a:t>Failure </a:t>
            </a:r>
            <a:r>
              <a:rPr lang="en-US" sz="2800" b="1" i="1" dirty="0"/>
              <a:t>Mode and Effects Analysis</a:t>
            </a:r>
          </a:p>
          <a:p>
            <a:r>
              <a:rPr lang="en-US" sz="2800" dirty="0"/>
              <a:t> Methodology of FMEA:</a:t>
            </a:r>
          </a:p>
          <a:p>
            <a:pPr lvl="1"/>
            <a:r>
              <a:rPr lang="en-US" sz="2400" b="1" i="1" dirty="0"/>
              <a:t>Identify</a:t>
            </a:r>
            <a:r>
              <a:rPr lang="en-US" sz="2400" i="1" dirty="0"/>
              <a:t> the potential failure of a system and its </a:t>
            </a:r>
            <a:r>
              <a:rPr lang="en-US" sz="2400" i="1" dirty="0" smtClean="0"/>
              <a:t>effects (Risk Assessment RA)</a:t>
            </a:r>
            <a:endParaRPr lang="en-US" sz="2400" i="1" dirty="0"/>
          </a:p>
          <a:p>
            <a:pPr lvl="1"/>
            <a:r>
              <a:rPr lang="en-US" sz="2400" b="1" i="1" dirty="0"/>
              <a:t>Assess</a:t>
            </a:r>
            <a:r>
              <a:rPr lang="en-US" sz="2400" i="1" dirty="0"/>
              <a:t> the failures to determine actions that would eliminate the chance of occurrence</a:t>
            </a:r>
          </a:p>
          <a:p>
            <a:pPr lvl="1"/>
            <a:r>
              <a:rPr lang="en-US" sz="2400" b="1" i="1" dirty="0"/>
              <a:t>Document</a:t>
            </a:r>
            <a:r>
              <a:rPr lang="en-US" sz="2400" i="1" dirty="0"/>
              <a:t> the potential </a:t>
            </a:r>
            <a:r>
              <a:rPr lang="en-US" sz="2400" i="1" dirty="0" smtClean="0"/>
              <a:t>failures</a:t>
            </a:r>
          </a:p>
          <a:p>
            <a:r>
              <a:rPr lang="en-US" sz="2400" b="1" i="1" dirty="0" smtClean="0"/>
              <a:t>Mitigate</a:t>
            </a:r>
            <a:r>
              <a:rPr lang="en-US" sz="2400" i="1" dirty="0" smtClean="0"/>
              <a:t> the potential failures (connect back to RA)</a:t>
            </a:r>
            <a:endParaRPr lang="en-US" sz="2400" b="1" i="1" dirty="0"/>
          </a:p>
          <a:p>
            <a:pPr lvl="1"/>
            <a:endParaRPr lang="en-US" sz="2400" dirty="0"/>
          </a:p>
          <a:p>
            <a:endParaRPr lang="en-US" sz="2800" dirty="0"/>
          </a:p>
          <a:p>
            <a:pPr>
              <a:buFont typeface="Wingdings" pitchFamily="2" charset="2"/>
              <a:buNone/>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76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7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763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7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D39FB121-68ED-4CFF-8BDF-A3494D20A52B}" type="slidenum">
              <a:rPr lang="en-US"/>
              <a:pPr/>
              <a:t>25</a:t>
            </a:fld>
            <a:endParaRPr lang="en-US"/>
          </a:p>
        </p:txBody>
      </p:sp>
      <p:sp>
        <p:nvSpPr>
          <p:cNvPr id="108546" name="Rectangle 2"/>
          <p:cNvSpPr>
            <a:spLocks noGrp="1" noChangeArrowheads="1"/>
          </p:cNvSpPr>
          <p:nvPr>
            <p:ph type="title"/>
          </p:nvPr>
        </p:nvSpPr>
        <p:spPr>
          <a:xfrm>
            <a:off x="609600" y="457200"/>
            <a:ext cx="7378700" cy="1143000"/>
          </a:xfrm>
        </p:spPr>
        <p:txBody>
          <a:bodyPr/>
          <a:lstStyle/>
          <a:p>
            <a:r>
              <a:rPr lang="en-US" dirty="0"/>
              <a:t>FMEA</a:t>
            </a:r>
          </a:p>
        </p:txBody>
      </p:sp>
      <p:sp>
        <p:nvSpPr>
          <p:cNvPr id="108547" name="Rectangle 3"/>
          <p:cNvSpPr>
            <a:spLocks noGrp="1" noChangeArrowheads="1"/>
          </p:cNvSpPr>
          <p:nvPr>
            <p:ph type="body" sz="half" idx="1"/>
          </p:nvPr>
        </p:nvSpPr>
        <p:spPr>
          <a:xfrm>
            <a:off x="809625" y="2214563"/>
            <a:ext cx="8334375" cy="3881437"/>
          </a:xfrm>
        </p:spPr>
        <p:txBody>
          <a:bodyPr/>
          <a:lstStyle/>
          <a:p>
            <a:pPr>
              <a:lnSpc>
                <a:spcPct val="90000"/>
              </a:lnSpc>
            </a:pPr>
            <a:r>
              <a:rPr lang="en-US" dirty="0"/>
              <a:t>The aim of FMEA is to </a:t>
            </a:r>
            <a:r>
              <a:rPr lang="en-US" b="1" i="1" u="sng" dirty="0"/>
              <a:t>anticipate</a:t>
            </a:r>
            <a:r>
              <a:rPr lang="en-US" dirty="0"/>
              <a:t>:</a:t>
            </a:r>
          </a:p>
          <a:p>
            <a:pPr lvl="1">
              <a:lnSpc>
                <a:spcPct val="90000"/>
              </a:lnSpc>
            </a:pPr>
            <a:r>
              <a:rPr lang="en-US" sz="3200" dirty="0"/>
              <a:t>what might </a:t>
            </a:r>
            <a:r>
              <a:rPr lang="en-US" sz="3200" i="1" dirty="0"/>
              <a:t>fail</a:t>
            </a:r>
          </a:p>
          <a:p>
            <a:pPr lvl="1">
              <a:lnSpc>
                <a:spcPct val="90000"/>
              </a:lnSpc>
            </a:pPr>
            <a:r>
              <a:rPr lang="en-US" sz="3200" dirty="0"/>
              <a:t>what </a:t>
            </a:r>
            <a:r>
              <a:rPr lang="en-US" sz="3200" i="1" dirty="0"/>
              <a:t>effect</a:t>
            </a:r>
            <a:r>
              <a:rPr lang="en-US" sz="3200" dirty="0"/>
              <a:t> this failure would have</a:t>
            </a:r>
          </a:p>
          <a:p>
            <a:pPr lvl="1">
              <a:lnSpc>
                <a:spcPct val="90000"/>
              </a:lnSpc>
            </a:pPr>
            <a:r>
              <a:rPr lang="en-US" sz="3200" dirty="0"/>
              <a:t>what might </a:t>
            </a:r>
            <a:r>
              <a:rPr lang="en-US" sz="3200" i="1" dirty="0"/>
              <a:t>cause</a:t>
            </a:r>
            <a:r>
              <a:rPr lang="en-US" sz="3200" dirty="0"/>
              <a:t> the failure</a:t>
            </a:r>
          </a:p>
          <a:p>
            <a:pPr>
              <a:lnSpc>
                <a:spcPct val="90000"/>
              </a:lnSpc>
              <a:buFont typeface="Wingdings" pitchFamily="2" charset="2"/>
              <a:buNone/>
            </a:pPr>
            <a:r>
              <a:rPr lang="en-US" b="1" i="1" dirty="0"/>
              <a:t>…</a:t>
            </a:r>
            <a:r>
              <a:rPr lang="en-US" i="1" dirty="0"/>
              <a:t> </a:t>
            </a:r>
            <a:r>
              <a:rPr lang="en-US" b="1" i="1" dirty="0"/>
              <a:t>and take action to correct it</a:t>
            </a:r>
            <a:r>
              <a:rPr lang="en-US" b="1" i="1" dirty="0" smtClean="0"/>
              <a:t>!</a:t>
            </a:r>
          </a:p>
          <a:p>
            <a:pPr>
              <a:lnSpc>
                <a:spcPct val="90000"/>
              </a:lnSpc>
              <a:buFont typeface="Wingdings" pitchFamily="2" charset="2"/>
              <a:buNone/>
            </a:pPr>
            <a:r>
              <a:rPr lang="en-US" b="1" i="1" dirty="0" smtClean="0"/>
              <a:t>(see </a:t>
            </a:r>
            <a:r>
              <a:rPr lang="en-US" b="1" i="1" dirty="0" smtClean="0">
                <a:hlinkClick r:id="rId3" action="ppaction://hlinksldjump"/>
              </a:rPr>
              <a:t>backup materials</a:t>
            </a:r>
            <a:r>
              <a:rPr lang="en-US" b="1" i="1" dirty="0" smtClean="0"/>
              <a:t> for process)</a:t>
            </a:r>
            <a:endParaRPr lang="en-US" b="1"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4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854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854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20"/>
          <p:cNvSpPr>
            <a:spLocks noGrp="1"/>
          </p:cNvSpPr>
          <p:nvPr>
            <p:ph type="sldNum" sz="quarter" idx="12"/>
          </p:nvPr>
        </p:nvSpPr>
        <p:spPr/>
        <p:txBody>
          <a:bodyPr/>
          <a:lstStyle/>
          <a:p>
            <a:fld id="{51942985-7FF1-493A-A102-EDF7DFA27254}" type="slidenum">
              <a:rPr lang="en-US" smtClean="0"/>
              <a:pPr/>
              <a:t>26</a:t>
            </a:fld>
            <a:endParaRPr lang="en-US"/>
          </a:p>
        </p:txBody>
      </p:sp>
      <p:sp>
        <p:nvSpPr>
          <p:cNvPr id="72721" name="AutoShape 17"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3" name="AutoShape 19"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5" name="AutoShape 21"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Content Placeholder 1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673" t="11807" r="16667" b="24232"/>
          <a:stretch/>
        </p:blipFill>
        <p:spPr>
          <a:xfrm>
            <a:off x="544311" y="1600200"/>
            <a:ext cx="8394164" cy="4267200"/>
          </a:xfrm>
          <a:prstGeom prst="rect">
            <a:avLst/>
          </a:prstGeom>
        </p:spPr>
      </p:pic>
      <p:pic>
        <p:nvPicPr>
          <p:cNvPr id="12" name="Picture 2" descr="http://www.cycleworld.com/var/ezflow_site/storage/images/2011_buyers_guide/all/brammo/2011_brammo_enertia_-_new_bike_file/3584491-1-eng-US/2011_brammo_enertia_-_new_bike_file_image_575_346.jpg"/>
          <p:cNvPicPr>
            <a:picLocks noChangeAspect="1" noChangeArrowheads="1"/>
          </p:cNvPicPr>
          <p:nvPr/>
        </p:nvPicPr>
        <p:blipFill>
          <a:blip r:embed="rId4" cstate="print"/>
          <a:srcRect/>
          <a:stretch>
            <a:fillRect/>
          </a:stretch>
        </p:blipFill>
        <p:spPr bwMode="auto">
          <a:xfrm>
            <a:off x="6553200" y="5181600"/>
            <a:ext cx="1752600" cy="1050982"/>
          </a:xfrm>
          <a:prstGeom prst="rect">
            <a:avLst/>
          </a:prstGeom>
          <a:noFill/>
        </p:spPr>
      </p:pic>
      <p:sp>
        <p:nvSpPr>
          <p:cNvPr id="15" name="Title 14"/>
          <p:cNvSpPr>
            <a:spLocks noGrp="1"/>
          </p:cNvSpPr>
          <p:nvPr>
            <p:ph type="title"/>
          </p:nvPr>
        </p:nvSpPr>
        <p:spPr/>
        <p:txBody>
          <a:bodyPr/>
          <a:lstStyle/>
          <a:p>
            <a:r>
              <a:rPr lang="en-US" dirty="0" smtClean="0"/>
              <a:t>Battery removal, storage, and recharge system</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a:xfrm>
            <a:off x="6934200" y="6534150"/>
            <a:ext cx="2133600" cy="476250"/>
          </a:xfrm>
        </p:spPr>
        <p:txBody>
          <a:bodyPr/>
          <a:lstStyle/>
          <a:p>
            <a:fld id="{7128A4E2-9CFF-4310-9714-329D7F3BAF7D}" type="slidenum">
              <a:rPr lang="en-US"/>
              <a:pPr/>
              <a:t>27</a:t>
            </a:fld>
            <a:endParaRPr lang="en-US" dirty="0"/>
          </a:p>
        </p:txBody>
      </p:sp>
      <p:sp>
        <p:nvSpPr>
          <p:cNvPr id="252932" name="Rectangle 4"/>
          <p:cNvSpPr>
            <a:spLocks noGrp="1" noChangeArrowheads="1"/>
          </p:cNvSpPr>
          <p:nvPr>
            <p:ph type="title"/>
          </p:nvPr>
        </p:nvSpPr>
        <p:spPr/>
        <p:txBody>
          <a:bodyPr/>
          <a:lstStyle/>
          <a:p>
            <a:r>
              <a:rPr lang="en-US" dirty="0">
                <a:solidFill>
                  <a:schemeClr val="tx1"/>
                </a:solidFill>
              </a:rPr>
              <a:t>Summary - FMEA Flowchart</a:t>
            </a:r>
          </a:p>
        </p:txBody>
      </p:sp>
      <p:graphicFrame>
        <p:nvGraphicFramePr>
          <p:cNvPr id="252962" name="Group 34"/>
          <p:cNvGraphicFramePr>
            <a:graphicFrameLocks noGrp="1"/>
          </p:cNvGraphicFramePr>
          <p:nvPr>
            <p:ph idx="1"/>
          </p:nvPr>
        </p:nvGraphicFramePr>
        <p:xfrm>
          <a:off x="1371600" y="1371600"/>
          <a:ext cx="6934200" cy="3959860"/>
        </p:xfrm>
        <a:graphic>
          <a:graphicData uri="http://schemas.openxmlformats.org/drawingml/2006/table">
            <a:tbl>
              <a:tblPr/>
              <a:tblGrid>
                <a:gridCol w="6934200"/>
              </a:tblGrid>
              <a:tr h="466725">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mj-lt"/>
                        </a:rPr>
                        <a:t>Identify a </a:t>
                      </a:r>
                      <a:r>
                        <a:rPr kumimoji="0" lang="en-US" sz="2600" b="0" i="1" u="sng" strike="noStrike" cap="none" normalizeH="0" baseline="0" dirty="0" smtClean="0">
                          <a:ln>
                            <a:noFill/>
                          </a:ln>
                          <a:solidFill>
                            <a:schemeClr val="tx1"/>
                          </a:solidFill>
                          <a:effectLst/>
                          <a:latin typeface="+mj-lt"/>
                        </a:rPr>
                        <a:t>failure mode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0213">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mj-lt"/>
                        </a:rPr>
                        <a:t>Determine the </a:t>
                      </a:r>
                      <a:r>
                        <a:rPr kumimoji="0" lang="en-US" sz="2600" b="0" i="1" u="sng" strike="noStrike" cap="none" normalizeH="0" baseline="0" dirty="0" smtClean="0">
                          <a:ln>
                            <a:noFill/>
                          </a:ln>
                          <a:solidFill>
                            <a:schemeClr val="tx1"/>
                          </a:solidFill>
                          <a:effectLst/>
                          <a:latin typeface="+mj-lt"/>
                        </a:rPr>
                        <a:t>possible effects</a:t>
                      </a:r>
                      <a:r>
                        <a:rPr kumimoji="0" lang="en-US" sz="2600" b="0" i="0" u="none" strike="noStrike" cap="none" normalizeH="0" baseline="0" dirty="0" smtClean="0">
                          <a:ln>
                            <a:noFill/>
                          </a:ln>
                          <a:solidFill>
                            <a:schemeClr val="tx1"/>
                          </a:solidFill>
                          <a:effectLst/>
                          <a:latin typeface="+mj-lt"/>
                        </a:rPr>
                        <a:t> of the failure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Assess the </a:t>
                      </a:r>
                      <a:r>
                        <a:rPr kumimoji="0" lang="en-US" sz="2600" b="0" i="1" u="sng" strike="noStrike" cap="none" normalizeH="0" baseline="0" smtClean="0">
                          <a:ln>
                            <a:noFill/>
                          </a:ln>
                          <a:solidFill>
                            <a:schemeClr val="tx1"/>
                          </a:solidFill>
                          <a:effectLst/>
                          <a:latin typeface="+mj-lt"/>
                        </a:rPr>
                        <a:t>potential severity</a:t>
                      </a:r>
                      <a:r>
                        <a:rPr kumimoji="0" lang="en-US" sz="2600" b="0" i="0" u="none" strike="noStrike" cap="none" normalizeH="0" baseline="0" smtClean="0">
                          <a:ln>
                            <a:noFill/>
                          </a:ln>
                          <a:solidFill>
                            <a:schemeClr val="tx1"/>
                          </a:solidFill>
                          <a:effectLst/>
                          <a:latin typeface="+mj-lt"/>
                        </a:rPr>
                        <a:t> of the effect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Identify the </a:t>
                      </a:r>
                      <a:r>
                        <a:rPr kumimoji="0" lang="en-US" sz="2600" b="0" i="1" u="sng" strike="noStrike" cap="none" normalizeH="0" baseline="0" smtClean="0">
                          <a:ln>
                            <a:noFill/>
                          </a:ln>
                          <a:solidFill>
                            <a:schemeClr val="tx1"/>
                          </a:solidFill>
                          <a:effectLst/>
                          <a:latin typeface="+mj-lt"/>
                        </a:rPr>
                        <a:t>cause of failure</a:t>
                      </a:r>
                      <a:r>
                        <a:rPr kumimoji="0" lang="en-US" sz="2600" b="0" i="0" u="sng" strike="noStrike" cap="none" normalizeH="0" baseline="0" smtClean="0">
                          <a:ln>
                            <a:noFill/>
                          </a:ln>
                          <a:solidFill>
                            <a:schemeClr val="tx1"/>
                          </a:solidFill>
                          <a:effectLst/>
                          <a:latin typeface="+mj-lt"/>
                        </a:rPr>
                        <a:t> </a:t>
                      </a:r>
                      <a:r>
                        <a:rPr kumimoji="0" lang="en-US" sz="2600" b="0" i="0" u="none" strike="noStrike" cap="none" normalizeH="0" baseline="0" smtClean="0">
                          <a:ln>
                            <a:noFill/>
                          </a:ln>
                          <a:solidFill>
                            <a:schemeClr val="tx1"/>
                          </a:solidFill>
                          <a:effectLst/>
                          <a:latin typeface="+mj-lt"/>
                        </a:rPr>
                        <a:t>(take action!)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0213">
                <a:tc>
                  <a:txBody>
                    <a:bodyPr/>
                    <a:lstStyle/>
                    <a:p>
                      <a:pPr marL="533400" marR="0" lvl="0" indent="-53340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Estimate the </a:t>
                      </a:r>
                      <a:r>
                        <a:rPr kumimoji="0" lang="en-US" sz="2600" b="0" i="1" u="sng" strike="noStrike" cap="none" normalizeH="0" baseline="0" smtClean="0">
                          <a:ln>
                            <a:noFill/>
                          </a:ln>
                          <a:solidFill>
                            <a:schemeClr val="tx1"/>
                          </a:solidFill>
                          <a:effectLst/>
                          <a:latin typeface="+mj-lt"/>
                        </a:rPr>
                        <a:t>probability of occurrence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smtClean="0">
                          <a:ln>
                            <a:noFill/>
                          </a:ln>
                          <a:solidFill>
                            <a:schemeClr val="tx1"/>
                          </a:solidFill>
                          <a:effectLst/>
                          <a:latin typeface="+mj-lt"/>
                        </a:rPr>
                        <a:t>Assess the </a:t>
                      </a:r>
                      <a:r>
                        <a:rPr kumimoji="0" lang="en-US" sz="2600" b="0" i="1" u="sng" strike="noStrike" cap="none" normalizeH="0" baseline="0" smtClean="0">
                          <a:ln>
                            <a:noFill/>
                          </a:ln>
                          <a:solidFill>
                            <a:schemeClr val="tx1"/>
                          </a:solidFill>
                          <a:effectLst/>
                          <a:latin typeface="+mj-lt"/>
                        </a:rPr>
                        <a:t>likelihood of detecting</a:t>
                      </a:r>
                      <a:r>
                        <a:rPr kumimoji="0" lang="en-US" sz="2600" b="0" i="0" u="none" strike="noStrike" cap="none" normalizeH="0" baseline="0" smtClean="0">
                          <a:ln>
                            <a:noFill/>
                          </a:ln>
                          <a:solidFill>
                            <a:schemeClr val="tx1"/>
                          </a:solidFill>
                          <a:effectLst/>
                          <a:latin typeface="+mj-lt"/>
                        </a:rPr>
                        <a:t> the failure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18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0" u="none" strike="noStrike" cap="none" normalizeH="0" baseline="0" dirty="0" smtClean="0">
                          <a:ln>
                            <a:noFill/>
                          </a:ln>
                          <a:solidFill>
                            <a:schemeClr val="tx1"/>
                          </a:solidFill>
                          <a:effectLst/>
                          <a:latin typeface="+mj-lt"/>
                        </a:rPr>
                        <a:t>Assign an </a:t>
                      </a:r>
                      <a:r>
                        <a:rPr kumimoji="0" lang="en-US" sz="2600" b="0" i="1" u="none" strike="noStrike" cap="none" normalizeH="0" baseline="0" dirty="0" smtClean="0">
                          <a:ln>
                            <a:noFill/>
                          </a:ln>
                          <a:solidFill>
                            <a:schemeClr val="tx1"/>
                          </a:solidFill>
                          <a:effectLst/>
                          <a:latin typeface="+mj-lt"/>
                        </a:rPr>
                        <a:t>RPN (= S x O x D) or other RA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30213">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600" b="0" i="1" u="none" strike="noStrike" cap="none" normalizeH="0" baseline="0" dirty="0" smtClean="0">
                          <a:ln>
                            <a:noFill/>
                          </a:ln>
                          <a:solidFill>
                            <a:schemeClr val="tx1"/>
                          </a:solidFill>
                          <a:effectLst/>
                          <a:latin typeface="+mj-lt"/>
                        </a:rPr>
                        <a:t>Take action</a:t>
                      </a:r>
                      <a:r>
                        <a:rPr kumimoji="0" lang="en-US" sz="2600" b="0" i="0" u="none" strike="noStrike" cap="none" normalizeH="0" baseline="0" dirty="0" smtClean="0">
                          <a:ln>
                            <a:noFill/>
                          </a:ln>
                          <a:solidFill>
                            <a:schemeClr val="tx1"/>
                          </a:solidFill>
                          <a:effectLst/>
                          <a:latin typeface="+mj-lt"/>
                        </a:rPr>
                        <a:t> to reduce highest risk; </a:t>
                      </a:r>
                      <a:r>
                        <a:rPr kumimoji="0" lang="en-US" sz="2600" b="1" i="1" u="none" strike="noStrike" cap="none" normalizeH="0" baseline="0" dirty="0" smtClean="0">
                          <a:ln>
                            <a:noFill/>
                          </a:ln>
                          <a:solidFill>
                            <a:schemeClr val="tx1"/>
                          </a:solidFill>
                          <a:effectLst/>
                          <a:latin typeface="+mj-lt"/>
                        </a:rPr>
                        <a:t>REPEAT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52961" name="AutoShape 33"/>
          <p:cNvSpPr>
            <a:spLocks noChangeArrowheads="1"/>
          </p:cNvSpPr>
          <p:nvPr/>
        </p:nvSpPr>
        <p:spPr bwMode="auto">
          <a:xfrm>
            <a:off x="609600" y="1574800"/>
            <a:ext cx="609600" cy="3789363"/>
          </a:xfrm>
          <a:prstGeom prst="downArrow">
            <a:avLst>
              <a:gd name="adj1" fmla="val 50000"/>
              <a:gd name="adj2" fmla="val 155404"/>
            </a:avLst>
          </a:prstGeom>
          <a:solidFill>
            <a:schemeClr val="accent1"/>
          </a:solidFill>
          <a:ln w="12700">
            <a:solidFill>
              <a:schemeClr val="tx1"/>
            </a:solidFill>
            <a:miter lim="800000"/>
            <a:headEnd type="none" w="sm" len="sm"/>
            <a:tailEnd type="none" w="sm" len="sm"/>
          </a:ln>
          <a:effectLst/>
        </p:spPr>
        <p:txBody>
          <a:bodyPr wrap="none" anchor="ctr"/>
          <a:lstStyle/>
          <a:p>
            <a:endParaRPr lang="en-US"/>
          </a:p>
        </p:txBody>
      </p:sp>
      <p:sp>
        <p:nvSpPr>
          <p:cNvPr id="252963" name="Line 35"/>
          <p:cNvSpPr>
            <a:spLocks noChangeShapeType="1"/>
          </p:cNvSpPr>
          <p:nvPr/>
        </p:nvSpPr>
        <p:spPr bwMode="auto">
          <a:xfrm>
            <a:off x="8001000" y="5257800"/>
            <a:ext cx="609600" cy="0"/>
          </a:xfrm>
          <a:prstGeom prst="line">
            <a:avLst/>
          </a:prstGeom>
          <a:noFill/>
          <a:ln w="63500">
            <a:solidFill>
              <a:srgbClr val="BBB973"/>
            </a:solidFill>
            <a:round/>
            <a:headEnd type="none" w="sm" len="sm"/>
            <a:tailEnd type="none" w="sm" len="sm"/>
          </a:ln>
          <a:effectLst/>
        </p:spPr>
        <p:txBody>
          <a:bodyPr wrap="none"/>
          <a:lstStyle/>
          <a:p>
            <a:endParaRPr lang="en-US"/>
          </a:p>
        </p:txBody>
      </p:sp>
      <p:sp>
        <p:nvSpPr>
          <p:cNvPr id="252964" name="Line 36"/>
          <p:cNvSpPr>
            <a:spLocks noChangeShapeType="1"/>
          </p:cNvSpPr>
          <p:nvPr/>
        </p:nvSpPr>
        <p:spPr bwMode="auto">
          <a:xfrm flipV="1">
            <a:off x="8610600" y="1570037"/>
            <a:ext cx="0" cy="3687763"/>
          </a:xfrm>
          <a:prstGeom prst="line">
            <a:avLst/>
          </a:prstGeom>
          <a:noFill/>
          <a:ln w="63500">
            <a:solidFill>
              <a:srgbClr val="BBB973"/>
            </a:solidFill>
            <a:round/>
            <a:headEnd type="none" w="sm" len="sm"/>
            <a:tailEnd type="none" w="sm" len="sm"/>
          </a:ln>
          <a:effectLst/>
        </p:spPr>
        <p:txBody>
          <a:bodyPr wrap="none"/>
          <a:lstStyle/>
          <a:p>
            <a:endParaRPr lang="en-US"/>
          </a:p>
        </p:txBody>
      </p:sp>
      <p:sp>
        <p:nvSpPr>
          <p:cNvPr id="252965" name="Line 37"/>
          <p:cNvSpPr>
            <a:spLocks noChangeShapeType="1"/>
          </p:cNvSpPr>
          <p:nvPr/>
        </p:nvSpPr>
        <p:spPr bwMode="auto">
          <a:xfrm flipH="1">
            <a:off x="7772400" y="1600200"/>
            <a:ext cx="838200" cy="0"/>
          </a:xfrm>
          <a:prstGeom prst="line">
            <a:avLst/>
          </a:prstGeom>
          <a:noFill/>
          <a:ln w="63500">
            <a:solidFill>
              <a:srgbClr val="BBB973"/>
            </a:solidFill>
            <a:round/>
            <a:headEnd type="none" w="sm" len="sm"/>
            <a:tailEnd type="triangle" w="lg" len="lg"/>
          </a:ln>
          <a:effectLst/>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2962"/>
                                        </p:tgtEl>
                                        <p:attrNameLst>
                                          <p:attrName>style.visibility</p:attrName>
                                        </p:attrNameLst>
                                      </p:cBhvr>
                                      <p:to>
                                        <p:strVal val="visible"/>
                                      </p:to>
                                    </p:set>
                                    <p:animEffect transition="in" filter="wipe(up)">
                                      <p:cBhvr>
                                        <p:cTn id="7" dur="500"/>
                                        <p:tgtEl>
                                          <p:spTgt spid="25296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52961"/>
                                        </p:tgtEl>
                                        <p:attrNameLst>
                                          <p:attrName>style.visibility</p:attrName>
                                        </p:attrNameLst>
                                      </p:cBhvr>
                                      <p:to>
                                        <p:strVal val="visible"/>
                                      </p:to>
                                    </p:set>
                                    <p:animEffect transition="in" filter="wipe(up)">
                                      <p:cBhvr>
                                        <p:cTn id="10" dur="500"/>
                                        <p:tgtEl>
                                          <p:spTgt spid="25296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2963"/>
                                        </p:tgtEl>
                                        <p:attrNameLst>
                                          <p:attrName>style.visibility</p:attrName>
                                        </p:attrNameLst>
                                      </p:cBhvr>
                                      <p:to>
                                        <p:strVal val="visible"/>
                                      </p:to>
                                    </p:set>
                                    <p:animEffect transition="in" filter="wipe(left)">
                                      <p:cBhvr>
                                        <p:cTn id="14" dur="500"/>
                                        <p:tgtEl>
                                          <p:spTgt spid="252963"/>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252964"/>
                                        </p:tgtEl>
                                        <p:attrNameLst>
                                          <p:attrName>style.visibility</p:attrName>
                                        </p:attrNameLst>
                                      </p:cBhvr>
                                      <p:to>
                                        <p:strVal val="visible"/>
                                      </p:to>
                                    </p:set>
                                    <p:animEffect transition="in" filter="wipe(down)">
                                      <p:cBhvr>
                                        <p:cTn id="18" dur="500"/>
                                        <p:tgtEl>
                                          <p:spTgt spid="252964"/>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252965"/>
                                        </p:tgtEl>
                                        <p:attrNameLst>
                                          <p:attrName>style.visibility</p:attrName>
                                        </p:attrNameLst>
                                      </p:cBhvr>
                                      <p:to>
                                        <p:strVal val="visible"/>
                                      </p:to>
                                    </p:set>
                                    <p:animEffect transition="in" filter="wipe(right)">
                                      <p:cBhvr>
                                        <p:cTn id="22" dur="500"/>
                                        <p:tgtEl>
                                          <p:spTgt spid="252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61" grpId="0" animBg="1"/>
      <p:bldP spid="252963" grpId="0" animBg="1"/>
      <p:bldP spid="252964" grpId="0" animBg="1"/>
      <p:bldP spid="25296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9167" t="5105" r="27932" b="13819"/>
          <a:stretch/>
        </p:blipFill>
        <p:spPr>
          <a:xfrm>
            <a:off x="2514600" y="1333500"/>
            <a:ext cx="5194300" cy="5044824"/>
          </a:xfrm>
        </p:spPr>
      </p:pic>
      <p:sp>
        <p:nvSpPr>
          <p:cNvPr id="21" name="Slide Number Placeholder 20"/>
          <p:cNvSpPr>
            <a:spLocks noGrp="1"/>
          </p:cNvSpPr>
          <p:nvPr>
            <p:ph type="sldNum" sz="quarter" idx="12"/>
          </p:nvPr>
        </p:nvSpPr>
        <p:spPr/>
        <p:txBody>
          <a:bodyPr/>
          <a:lstStyle/>
          <a:p>
            <a:fld id="{51942985-7FF1-493A-A102-EDF7DFA27254}" type="slidenum">
              <a:rPr lang="en-US" smtClean="0"/>
              <a:pPr/>
              <a:t>28</a:t>
            </a:fld>
            <a:endParaRPr lang="en-US"/>
          </a:p>
        </p:txBody>
      </p:sp>
      <p:sp>
        <p:nvSpPr>
          <p:cNvPr id="72721" name="AutoShape 17"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3" name="AutoShape 19"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5" name="AutoShape 21"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itle 11"/>
          <p:cNvSpPr>
            <a:spLocks noGrp="1"/>
          </p:cNvSpPr>
          <p:nvPr>
            <p:ph type="title"/>
          </p:nvPr>
        </p:nvSpPr>
        <p:spPr/>
        <p:txBody>
          <a:bodyPr/>
          <a:lstStyle/>
          <a:p>
            <a:r>
              <a:rPr lang="en-US" dirty="0" smtClean="0"/>
              <a:t>Battery Support/Trolley System</a:t>
            </a:r>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3500" y="90890"/>
            <a:ext cx="8229600" cy="1143000"/>
          </a:xfrm>
        </p:spPr>
        <p:txBody>
          <a:bodyPr>
            <a:normAutofit fontScale="90000"/>
          </a:bodyPr>
          <a:lstStyle/>
          <a:p>
            <a:r>
              <a:rPr lang="en-US" sz="3600" dirty="0" smtClean="0"/>
              <a:t>Battery Attachment</a:t>
            </a:r>
            <a:br>
              <a:rPr lang="en-US" sz="3600" dirty="0" smtClean="0"/>
            </a:br>
            <a:r>
              <a:rPr lang="en-US" sz="3600" dirty="0" smtClean="0"/>
              <a:t>Beware single-point failures!</a:t>
            </a:r>
            <a:endParaRPr lang="en-US" sz="3600" dirty="0"/>
          </a:p>
        </p:txBody>
      </p:sp>
      <p:sp>
        <p:nvSpPr>
          <p:cNvPr id="21" name="Slide Number Placeholder 20"/>
          <p:cNvSpPr>
            <a:spLocks noGrp="1"/>
          </p:cNvSpPr>
          <p:nvPr>
            <p:ph type="sldNum" sz="quarter" idx="12"/>
          </p:nvPr>
        </p:nvSpPr>
        <p:spPr/>
        <p:txBody>
          <a:bodyPr/>
          <a:lstStyle/>
          <a:p>
            <a:fld id="{51942985-7FF1-493A-A102-EDF7DFA27254}" type="slidenum">
              <a:rPr lang="en-US" smtClean="0"/>
              <a:pPr/>
              <a:t>29</a:t>
            </a:fld>
            <a:endParaRPr lang="en-US"/>
          </a:p>
        </p:txBody>
      </p:sp>
      <p:sp>
        <p:nvSpPr>
          <p:cNvPr id="72721" name="AutoShape 17"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3" name="AutoShape 19"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2725" name="AutoShape 21" descr="https://mail.gatech.edu/service/home/~/GTOfficialLogo.gif?auth=co&amp;loc=en_US&amp;id=68197&amp;part=2"/>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7840" b="7840"/>
          <a:stretch/>
        </p:blipFill>
        <p:spPr>
          <a:xfrm>
            <a:off x="-12700" y="1447800"/>
            <a:ext cx="9144000" cy="4699272"/>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Relevance to Capstone</a:t>
            </a:r>
            <a:endParaRPr lang="en-US" sz="3600" dirty="0"/>
          </a:p>
        </p:txBody>
      </p:sp>
      <p:sp>
        <p:nvSpPr>
          <p:cNvPr id="3" name="Content Placeholder 2"/>
          <p:cNvSpPr>
            <a:spLocks noGrp="1"/>
          </p:cNvSpPr>
          <p:nvPr>
            <p:ph idx="1"/>
          </p:nvPr>
        </p:nvSpPr>
        <p:spPr/>
        <p:txBody>
          <a:bodyPr/>
          <a:lstStyle/>
          <a:p>
            <a:pPr algn="ctr"/>
            <a:r>
              <a:rPr lang="en-US" dirty="0"/>
              <a:t>What are the risks and consequences</a:t>
            </a:r>
            <a:r>
              <a:rPr lang="en-US" dirty="0" smtClean="0"/>
              <a:t>?</a:t>
            </a:r>
          </a:p>
          <a:p>
            <a:pPr algn="ctr"/>
            <a:endParaRPr lang="en-US" dirty="0" smtClean="0"/>
          </a:p>
          <a:p>
            <a:pPr algn="ctr"/>
            <a:r>
              <a:rPr lang="en-US" dirty="0" smtClean="0"/>
              <a:t> </a:t>
            </a:r>
            <a:r>
              <a:rPr lang="en-US" dirty="0"/>
              <a:t>What are the failure modes for your </a:t>
            </a:r>
            <a:r>
              <a:rPr lang="en-US" dirty="0" smtClean="0"/>
              <a:t>design?</a:t>
            </a:r>
          </a:p>
          <a:p>
            <a:pPr algn="ctr"/>
            <a:endParaRPr lang="en-US" dirty="0" smtClean="0"/>
          </a:p>
          <a:p>
            <a:pPr algn="ctr"/>
            <a:r>
              <a:rPr lang="en-US" dirty="0" smtClean="0"/>
              <a:t>What </a:t>
            </a:r>
            <a:r>
              <a:rPr lang="en-US" dirty="0"/>
              <a:t>are your </a:t>
            </a:r>
            <a:r>
              <a:rPr lang="en-US" dirty="0" smtClean="0"/>
              <a:t>risk mitigation tactics?</a:t>
            </a:r>
          </a:p>
          <a:p>
            <a:pPr algn="ctr"/>
            <a:endParaRPr lang="en-US" dirty="0"/>
          </a:p>
          <a:p>
            <a:pPr algn="ctr"/>
            <a:r>
              <a:rPr lang="en-US" dirty="0" smtClean="0"/>
              <a:t>What Codes &amp; Standards apply?</a:t>
            </a:r>
          </a:p>
          <a:p>
            <a:pPr algn="ctr"/>
            <a:endParaRPr lang="en-US" dirty="0" smtClean="0"/>
          </a:p>
          <a:p>
            <a:pPr algn="ctr"/>
            <a:r>
              <a:rPr lang="en-US" dirty="0" smtClean="0"/>
              <a:t>Document </a:t>
            </a:r>
            <a:r>
              <a:rPr lang="en-US" dirty="0"/>
              <a:t>your findings concerning, and the process for addressing, these issues</a:t>
            </a:r>
          </a:p>
        </p:txBody>
      </p:sp>
    </p:spTree>
    <p:extLst>
      <p:ext uri="{BB962C8B-B14F-4D97-AF65-F5344CB8AC3E}">
        <p14:creationId xmlns:p14="http://schemas.microsoft.com/office/powerpoint/2010/main" val="99947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457200" y="152400"/>
            <a:ext cx="8229600" cy="639762"/>
          </a:xfrm>
        </p:spPr>
        <p:txBody>
          <a:bodyPr/>
          <a:lstStyle/>
          <a:p>
            <a:r>
              <a:rPr lang="en-US" sz="3600" dirty="0" smtClean="0"/>
              <a:t>Example </a:t>
            </a:r>
            <a:r>
              <a:rPr lang="en-US" sz="3600" dirty="0"/>
              <a:t>Risk Assessment Matrix</a:t>
            </a:r>
          </a:p>
        </p:txBody>
      </p:sp>
      <p:graphicFrame>
        <p:nvGraphicFramePr>
          <p:cNvPr id="70659" name="Object 3"/>
          <p:cNvGraphicFramePr>
            <a:graphicFrameLocks noChangeAspect="1"/>
          </p:cNvGraphicFramePr>
          <p:nvPr/>
        </p:nvGraphicFramePr>
        <p:xfrm>
          <a:off x="66675" y="1192213"/>
          <a:ext cx="6813550" cy="3179762"/>
        </p:xfrm>
        <a:graphic>
          <a:graphicData uri="http://schemas.openxmlformats.org/presentationml/2006/ole">
            <mc:AlternateContent xmlns:mc="http://schemas.openxmlformats.org/markup-compatibility/2006">
              <mc:Choice xmlns:v="urn:schemas-microsoft-com:vml" Requires="v">
                <p:oleObj spid="_x0000_s56358" name="Worksheet" r:id="rId3" imgW="6745224" imgH="3151632" progId="Excel.Sheet.8">
                  <p:embed/>
                </p:oleObj>
              </mc:Choice>
              <mc:Fallback>
                <p:oleObj name="Worksheet" r:id="rId3" imgW="6745224" imgH="3151632" progId="Excel.Sheet.8">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 y="1192213"/>
                        <a:ext cx="6813550" cy="3179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0660" name="Picture 4" descr="broken1_99"/>
          <p:cNvPicPr>
            <a:picLocks noChangeAspect="1" noChangeArrowheads="1"/>
          </p:cNvPicPr>
          <p:nvPr/>
        </p:nvPicPr>
        <p:blipFill>
          <a:blip r:embed="rId5" cstate="print"/>
          <a:srcRect/>
          <a:stretch>
            <a:fillRect/>
          </a:stretch>
        </p:blipFill>
        <p:spPr bwMode="auto">
          <a:xfrm>
            <a:off x="381000" y="4648200"/>
            <a:ext cx="2362200" cy="1771650"/>
          </a:xfrm>
          <a:prstGeom prst="rect">
            <a:avLst/>
          </a:prstGeom>
          <a:noFill/>
        </p:spPr>
      </p:pic>
      <p:pic>
        <p:nvPicPr>
          <p:cNvPr id="70661" name="Picture 5" descr="w034"/>
          <p:cNvPicPr>
            <a:picLocks noChangeAspect="1" noChangeArrowheads="1"/>
          </p:cNvPicPr>
          <p:nvPr/>
        </p:nvPicPr>
        <p:blipFill>
          <a:blip r:embed="rId6" cstate="print"/>
          <a:srcRect/>
          <a:stretch>
            <a:fillRect/>
          </a:stretch>
        </p:blipFill>
        <p:spPr bwMode="auto">
          <a:xfrm>
            <a:off x="2895600" y="4648200"/>
            <a:ext cx="1981200" cy="1766888"/>
          </a:xfrm>
          <a:prstGeom prst="rect">
            <a:avLst/>
          </a:prstGeom>
          <a:noFill/>
        </p:spPr>
      </p:pic>
      <p:pic>
        <p:nvPicPr>
          <p:cNvPr id="70662" name="Picture 6" descr="009"/>
          <p:cNvPicPr>
            <a:picLocks noChangeAspect="1" noChangeArrowheads="1"/>
          </p:cNvPicPr>
          <p:nvPr/>
        </p:nvPicPr>
        <p:blipFill>
          <a:blip r:embed="rId7" cstate="print"/>
          <a:srcRect/>
          <a:stretch>
            <a:fillRect/>
          </a:stretch>
        </p:blipFill>
        <p:spPr bwMode="auto">
          <a:xfrm>
            <a:off x="5181600" y="4724400"/>
            <a:ext cx="2057400" cy="1543050"/>
          </a:xfrm>
          <a:prstGeom prst="rect">
            <a:avLst/>
          </a:prstGeom>
          <a:noFill/>
        </p:spPr>
      </p:pic>
      <p:pic>
        <p:nvPicPr>
          <p:cNvPr id="70663" name="Picture 7" descr="and%20we%20are%20off"/>
          <p:cNvPicPr>
            <a:picLocks noChangeAspect="1" noChangeArrowheads="1"/>
          </p:cNvPicPr>
          <p:nvPr/>
        </p:nvPicPr>
        <p:blipFill>
          <a:blip r:embed="rId8" cstate="print"/>
          <a:srcRect/>
          <a:stretch>
            <a:fillRect/>
          </a:stretch>
        </p:blipFill>
        <p:spPr bwMode="auto">
          <a:xfrm>
            <a:off x="6553200" y="2362200"/>
            <a:ext cx="2438400" cy="1828800"/>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274638"/>
            <a:ext cx="8229600" cy="563562"/>
          </a:xfrm>
        </p:spPr>
        <p:txBody>
          <a:bodyPr/>
          <a:lstStyle/>
          <a:p>
            <a:r>
              <a:rPr lang="en-US" sz="3600" dirty="0" smtClean="0"/>
              <a:t>Example  </a:t>
            </a:r>
            <a:r>
              <a:rPr lang="en-US" sz="3600" dirty="0"/>
              <a:t>Mini-Baja HAR</a:t>
            </a:r>
          </a:p>
        </p:txBody>
      </p:sp>
      <p:pic>
        <p:nvPicPr>
          <p:cNvPr id="72707" name="Picture 3" descr="automotive01"/>
          <p:cNvPicPr>
            <a:picLocks noChangeAspect="1" noChangeArrowheads="1"/>
          </p:cNvPicPr>
          <p:nvPr/>
        </p:nvPicPr>
        <p:blipFill>
          <a:blip r:embed="rId3" cstate="print"/>
          <a:srcRect/>
          <a:stretch>
            <a:fillRect/>
          </a:stretch>
        </p:blipFill>
        <p:spPr bwMode="auto">
          <a:xfrm>
            <a:off x="7038975" y="4038600"/>
            <a:ext cx="1647825" cy="1647825"/>
          </a:xfrm>
          <a:prstGeom prst="rect">
            <a:avLst/>
          </a:prstGeom>
          <a:noFill/>
        </p:spPr>
      </p:pic>
      <p:graphicFrame>
        <p:nvGraphicFramePr>
          <p:cNvPr id="72708" name="Object 4"/>
          <p:cNvGraphicFramePr>
            <a:graphicFrameLocks noChangeAspect="1"/>
          </p:cNvGraphicFramePr>
          <p:nvPr>
            <p:extLst>
              <p:ext uri="{D42A27DB-BD31-4B8C-83A1-F6EECF244321}">
                <p14:modId xmlns:p14="http://schemas.microsoft.com/office/powerpoint/2010/main" val="3036231041"/>
              </p:ext>
            </p:extLst>
          </p:nvPr>
        </p:nvGraphicFramePr>
        <p:xfrm>
          <a:off x="228600" y="1219200"/>
          <a:ext cx="8343900" cy="2743200"/>
        </p:xfrm>
        <a:graphic>
          <a:graphicData uri="http://schemas.openxmlformats.org/presentationml/2006/ole">
            <mc:AlternateContent xmlns:mc="http://schemas.openxmlformats.org/markup-compatibility/2006">
              <mc:Choice xmlns:v="urn:schemas-microsoft-com:vml" Requires="v">
                <p:oleObj spid="_x0000_s58442" name="Worksheet" r:id="rId4" imgW="10294560" imgH="2602080" progId="Excel.Sheet.8">
                  <p:embed/>
                </p:oleObj>
              </mc:Choice>
              <mc:Fallback>
                <p:oleObj name="Worksheet" r:id="rId4" imgW="10294560" imgH="260208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219200"/>
                        <a:ext cx="8343900" cy="274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709" name="Object 5"/>
          <p:cNvGraphicFramePr>
            <a:graphicFrameLocks noChangeAspect="1"/>
          </p:cNvGraphicFramePr>
          <p:nvPr/>
        </p:nvGraphicFramePr>
        <p:xfrm>
          <a:off x="228600" y="4191000"/>
          <a:ext cx="5181600" cy="2219325"/>
        </p:xfrm>
        <a:graphic>
          <a:graphicData uri="http://schemas.openxmlformats.org/presentationml/2006/ole">
            <mc:AlternateContent xmlns:mc="http://schemas.openxmlformats.org/markup-compatibility/2006">
              <mc:Choice xmlns:v="urn:schemas-microsoft-com:vml" Requires="v">
                <p:oleObj spid="_x0000_s58443" name="Worksheet" r:id="rId6" imgW="7582069" imgH="3257702" progId="Excel.Sheet.8">
                  <p:embed/>
                </p:oleObj>
              </mc:Choice>
              <mc:Fallback>
                <p:oleObj name="Worksheet" r:id="rId6" imgW="7582069" imgH="3257702"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4191000"/>
                        <a:ext cx="5181600" cy="2219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72710" name="Picture 6" descr="H6008-86DHPJ"/>
          <p:cNvPicPr>
            <a:picLocks noChangeAspect="1" noChangeArrowheads="1"/>
          </p:cNvPicPr>
          <p:nvPr/>
        </p:nvPicPr>
        <p:blipFill>
          <a:blip r:embed="rId8" cstate="print"/>
          <a:srcRect/>
          <a:stretch>
            <a:fillRect/>
          </a:stretch>
        </p:blipFill>
        <p:spPr bwMode="auto">
          <a:xfrm>
            <a:off x="4495800" y="4343400"/>
            <a:ext cx="1895475" cy="933450"/>
          </a:xfrm>
          <a:prstGeom prst="rect">
            <a:avLst/>
          </a:prstGeom>
          <a:noFill/>
        </p:spPr>
      </p:pic>
      <p:pic>
        <p:nvPicPr>
          <p:cNvPr id="72711" name="Picture 7" descr="H6040-6033-204WHPS"/>
          <p:cNvPicPr>
            <a:picLocks noChangeAspect="1" noChangeArrowheads="1"/>
          </p:cNvPicPr>
          <p:nvPr/>
        </p:nvPicPr>
        <p:blipFill>
          <a:blip r:embed="rId9" cstate="print"/>
          <a:srcRect/>
          <a:stretch>
            <a:fillRect/>
          </a:stretch>
        </p:blipFill>
        <p:spPr bwMode="auto">
          <a:xfrm>
            <a:off x="4495800" y="5410200"/>
            <a:ext cx="2762250" cy="981075"/>
          </a:xfrm>
          <a:prstGeom prst="rect">
            <a:avLst/>
          </a:prstGeom>
          <a:noFill/>
        </p:spPr>
      </p:pic>
      <p:sp>
        <p:nvSpPr>
          <p:cNvPr id="3" name="Rectangle 2"/>
          <p:cNvSpPr/>
          <p:nvPr/>
        </p:nvSpPr>
        <p:spPr>
          <a:xfrm>
            <a:off x="838200" y="1143000"/>
            <a:ext cx="3352800" cy="29718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91000" y="1143000"/>
            <a:ext cx="4419600" cy="2971800"/>
          </a:xfrm>
          <a:prstGeom prst="rect">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90600" y="789040"/>
            <a:ext cx="3048000" cy="369332"/>
          </a:xfrm>
          <a:prstGeom prst="rect">
            <a:avLst/>
          </a:prstGeom>
          <a:noFill/>
        </p:spPr>
        <p:txBody>
          <a:bodyPr wrap="square" rtlCol="0">
            <a:spAutoFit/>
          </a:bodyPr>
          <a:lstStyle/>
          <a:p>
            <a:r>
              <a:rPr lang="en-US" b="1" dirty="0" smtClean="0">
                <a:solidFill>
                  <a:srgbClr val="FF0000"/>
                </a:solidFill>
              </a:rPr>
              <a:t>Identify &amp; Assess</a:t>
            </a:r>
            <a:endParaRPr lang="en-US" b="1" dirty="0">
              <a:solidFill>
                <a:srgbClr val="FF0000"/>
              </a:solidFill>
            </a:endParaRPr>
          </a:p>
        </p:txBody>
      </p:sp>
      <p:sp>
        <p:nvSpPr>
          <p:cNvPr id="13" name="TextBox 12"/>
          <p:cNvSpPr txBox="1"/>
          <p:nvPr/>
        </p:nvSpPr>
        <p:spPr>
          <a:xfrm>
            <a:off x="4210050" y="800708"/>
            <a:ext cx="3048000" cy="369332"/>
          </a:xfrm>
          <a:prstGeom prst="rect">
            <a:avLst/>
          </a:prstGeom>
          <a:noFill/>
        </p:spPr>
        <p:txBody>
          <a:bodyPr wrap="square" rtlCol="0">
            <a:spAutoFit/>
          </a:bodyPr>
          <a:lstStyle/>
          <a:p>
            <a:r>
              <a:rPr lang="en-US" b="1" dirty="0" smtClean="0">
                <a:solidFill>
                  <a:srgbClr val="FF0000"/>
                </a:solidFill>
              </a:rPr>
              <a:t>Mitigate</a:t>
            </a:r>
            <a:endParaRPr lang="en-US" b="1" dirty="0">
              <a:solidFill>
                <a:srgbClr val="FF0000"/>
              </a:solidFill>
            </a:endParaRPr>
          </a:p>
        </p:txBody>
      </p:sp>
      <p:sp>
        <p:nvSpPr>
          <p:cNvPr id="6" name="Right Arrow 5"/>
          <p:cNvSpPr/>
          <p:nvPr/>
        </p:nvSpPr>
        <p:spPr>
          <a:xfrm>
            <a:off x="3733800" y="2438400"/>
            <a:ext cx="838200" cy="190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4" grpId="0"/>
      <p:bldP spid="13"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006" y="0"/>
            <a:ext cx="8229600" cy="411162"/>
          </a:xfrm>
        </p:spPr>
        <p:txBody>
          <a:bodyPr/>
          <a:lstStyle/>
          <a:p>
            <a:r>
              <a:rPr lang="en-US" dirty="0" smtClean="0"/>
              <a:t>FMEA </a:t>
            </a:r>
            <a:r>
              <a:rPr lang="en-US" dirty="0" smtClean="0">
                <a:hlinkClick r:id="rId2" action="ppaction://hlinkfile"/>
              </a:rPr>
              <a:t>Template</a:t>
            </a:r>
            <a:endParaRPr lang="en-US" dirty="0"/>
          </a:p>
        </p:txBody>
      </p:sp>
      <p:pic>
        <p:nvPicPr>
          <p:cNvPr id="593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8627" r="23791" b="10687"/>
          <a:stretch/>
        </p:blipFill>
        <p:spPr bwMode="auto">
          <a:xfrm>
            <a:off x="0" y="533400"/>
            <a:ext cx="9091613" cy="632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5791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4495800"/>
          </a:xfrm>
        </p:spPr>
        <p:txBody>
          <a:bodyPr/>
          <a:lstStyle/>
          <a:p>
            <a:r>
              <a:rPr lang="en-US" sz="2800" dirty="0" smtClean="0"/>
              <a:t>What are the risks and </a:t>
            </a:r>
            <a:r>
              <a:rPr lang="en-US" sz="2800" b="1" i="1" dirty="0" smtClean="0"/>
              <a:t>consequences</a:t>
            </a:r>
            <a:r>
              <a:rPr lang="en-US" sz="2800" dirty="0" smtClean="0"/>
              <a:t>?</a:t>
            </a:r>
            <a:br>
              <a:rPr lang="en-US" sz="2800" dirty="0" smtClean="0"/>
            </a:br>
            <a:r>
              <a:rPr lang="en-US" sz="2800" dirty="0" smtClean="0"/>
              <a:t/>
            </a:r>
            <a:br>
              <a:rPr lang="en-US" sz="2800" dirty="0" smtClean="0"/>
            </a:br>
            <a:r>
              <a:rPr lang="en-US" sz="2800" dirty="0" smtClean="0"/>
              <a:t> What are the failure modes for your design? </a:t>
            </a:r>
            <a:br>
              <a:rPr lang="en-US" sz="2800" dirty="0" smtClean="0"/>
            </a:br>
            <a:r>
              <a:rPr lang="en-US" sz="2800" dirty="0" smtClean="0"/>
              <a:t/>
            </a:r>
            <a:br>
              <a:rPr lang="en-US" sz="2800" dirty="0" smtClean="0"/>
            </a:br>
            <a:r>
              <a:rPr lang="en-US" sz="2800" dirty="0" smtClean="0"/>
              <a:t>What are your mitigation tactics?</a:t>
            </a:r>
            <a:br>
              <a:rPr lang="en-US" sz="2800" dirty="0" smtClean="0"/>
            </a:br>
            <a:r>
              <a:rPr lang="en-US" sz="2800" dirty="0"/>
              <a:t/>
            </a:r>
            <a:br>
              <a:rPr lang="en-US" sz="2800" dirty="0"/>
            </a:br>
            <a:r>
              <a:rPr lang="en-US" sz="2800" dirty="0" smtClean="0"/>
              <a:t>Document your findings concerning, and the process for addressing, these issues</a:t>
            </a:r>
            <a:endParaRPr lang="en-US" sz="2800" dirty="0"/>
          </a:p>
        </p:txBody>
      </p:sp>
      <p:sp>
        <p:nvSpPr>
          <p:cNvPr id="5" name="Title 1"/>
          <p:cNvSpPr txBox="1">
            <a:spLocks/>
          </p:cNvSpPr>
          <p:nvPr/>
        </p:nvSpPr>
        <p:spPr bwMode="auto">
          <a:xfrm>
            <a:off x="457200" y="76200"/>
            <a:ext cx="82296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Relevance to Capstone</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77939344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3600" dirty="0" smtClean="0"/>
              <a:t>Product Liability Concepts</a:t>
            </a:r>
            <a:endParaRPr lang="en-US" sz="3600" dirty="0"/>
          </a:p>
        </p:txBody>
      </p:sp>
      <p:sp>
        <p:nvSpPr>
          <p:cNvPr id="46083" name="Rectangle 3"/>
          <p:cNvSpPr>
            <a:spLocks noGrp="1" noChangeArrowheads="1"/>
          </p:cNvSpPr>
          <p:nvPr>
            <p:ph type="body" idx="1"/>
          </p:nvPr>
        </p:nvSpPr>
        <p:spPr>
          <a:xfrm>
            <a:off x="533400" y="1371600"/>
            <a:ext cx="8229600" cy="4530725"/>
          </a:xfrm>
        </p:spPr>
        <p:txBody>
          <a:bodyPr/>
          <a:lstStyle/>
          <a:p>
            <a:r>
              <a:rPr lang="en-US" dirty="0"/>
              <a:t>Definition:</a:t>
            </a:r>
          </a:p>
          <a:p>
            <a:pPr lvl="1"/>
            <a:r>
              <a:rPr lang="en-US" i="1" dirty="0"/>
              <a:t>Corporate liability for injuries or damages suffered by the </a:t>
            </a:r>
            <a:r>
              <a:rPr lang="en-US" i="1" dirty="0" smtClean="0"/>
              <a:t>user from products</a:t>
            </a:r>
            <a:endParaRPr lang="en-US" i="1" dirty="0"/>
          </a:p>
          <a:p>
            <a:r>
              <a:rPr lang="en-US" dirty="0" smtClean="0"/>
              <a:t>Applies </a:t>
            </a:r>
            <a:r>
              <a:rPr lang="en-US" dirty="0"/>
              <a:t>to manufacturers, sellers and distributors of </a:t>
            </a:r>
            <a:r>
              <a:rPr lang="en-US" dirty="0" smtClean="0"/>
              <a:t>goods</a:t>
            </a:r>
          </a:p>
          <a:p>
            <a:r>
              <a:rPr lang="en-US" i="1" dirty="0"/>
              <a:t>Liability: </a:t>
            </a:r>
            <a:r>
              <a:rPr lang="en-US" dirty="0"/>
              <a:t>An obligation to rectify or recompense for any injury or damage for which the liable person has been held responsible or for failure of a product to meet a warranty.</a:t>
            </a:r>
          </a:p>
          <a:p>
            <a:endParaRPr lang="en-US" dirty="0"/>
          </a:p>
          <a:p>
            <a:pPr>
              <a:buFontTx/>
              <a:buNone/>
            </a:pPr>
            <a:endParaRPr lang="en-US" dirty="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Theories</a:t>
            </a:r>
            <a:endParaRPr lang="en-US" dirty="0"/>
          </a:p>
        </p:txBody>
      </p:sp>
      <p:sp>
        <p:nvSpPr>
          <p:cNvPr id="3" name="Content Placeholder 2"/>
          <p:cNvSpPr>
            <a:spLocks noGrp="1"/>
          </p:cNvSpPr>
          <p:nvPr>
            <p:ph idx="1"/>
          </p:nvPr>
        </p:nvSpPr>
        <p:spPr/>
        <p:txBody>
          <a:bodyPr/>
          <a:lstStyle/>
          <a:p>
            <a:r>
              <a:rPr lang="en-US" dirty="0"/>
              <a:t>Three theories in Product Liability cases:</a:t>
            </a:r>
          </a:p>
          <a:p>
            <a:pPr lvl="1"/>
            <a:r>
              <a:rPr lang="en-US" i="1" dirty="0"/>
              <a:t>Strict Liability</a:t>
            </a:r>
          </a:p>
          <a:p>
            <a:pPr lvl="1"/>
            <a:r>
              <a:rPr lang="en-US" i="1" dirty="0"/>
              <a:t>Breach of Warranty</a:t>
            </a:r>
          </a:p>
          <a:p>
            <a:pPr lvl="1"/>
            <a:r>
              <a:rPr lang="en-US" i="1" dirty="0"/>
              <a:t>Negligence</a:t>
            </a:r>
          </a:p>
          <a:p>
            <a:endParaRPr lang="en-US" dirty="0"/>
          </a:p>
        </p:txBody>
      </p:sp>
    </p:spTree>
    <p:extLst>
      <p:ext uri="{BB962C8B-B14F-4D97-AF65-F5344CB8AC3E}">
        <p14:creationId xmlns:p14="http://schemas.microsoft.com/office/powerpoint/2010/main" val="43578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Definitions &amp; Concepts  1</a:t>
            </a:r>
            <a:endParaRPr lang="en-US" dirty="0"/>
          </a:p>
        </p:txBody>
      </p:sp>
      <p:sp>
        <p:nvSpPr>
          <p:cNvPr id="3" name="Content Placeholder 2"/>
          <p:cNvSpPr>
            <a:spLocks noGrp="1"/>
          </p:cNvSpPr>
          <p:nvPr>
            <p:ph idx="1"/>
          </p:nvPr>
        </p:nvSpPr>
        <p:spPr>
          <a:xfrm>
            <a:off x="457200" y="838200"/>
            <a:ext cx="8229600" cy="5287963"/>
          </a:xfrm>
        </p:spPr>
        <p:txBody>
          <a:bodyPr/>
          <a:lstStyle/>
          <a:p>
            <a:endParaRPr lang="en-US" sz="2400" i="1" dirty="0" smtClean="0">
              <a:solidFill>
                <a:schemeClr val="tx1"/>
              </a:solidFill>
              <a:latin typeface="+mn-lt"/>
              <a:ea typeface="+mn-ea"/>
              <a:cs typeface="+mn-cs"/>
            </a:endParaRPr>
          </a:p>
          <a:p>
            <a:r>
              <a:rPr lang="en-US" sz="2400" i="1" dirty="0" smtClean="0">
                <a:solidFill>
                  <a:schemeClr val="tx1"/>
                </a:solidFill>
                <a:latin typeface="+mn-lt"/>
                <a:ea typeface="+mn-ea"/>
                <a:cs typeface="+mn-cs"/>
              </a:rPr>
              <a:t>Strict </a:t>
            </a:r>
            <a:r>
              <a:rPr lang="en-US" sz="2400" i="1" dirty="0">
                <a:solidFill>
                  <a:schemeClr val="tx1"/>
                </a:solidFill>
                <a:latin typeface="+mn-lt"/>
                <a:ea typeface="+mn-ea"/>
                <a:cs typeface="+mn-cs"/>
              </a:rPr>
              <a:t>liability in tort: </a:t>
            </a:r>
            <a:r>
              <a:rPr lang="en-US" sz="2400" dirty="0">
                <a:solidFill>
                  <a:schemeClr val="tx1"/>
                </a:solidFill>
                <a:latin typeface="+mn-lt"/>
                <a:ea typeface="+mn-ea"/>
                <a:cs typeface="+mn-cs"/>
              </a:rPr>
              <a:t>The legal theory that a manufacturer of a product is liable for injuries due to product defects, without the necessity of showing negligence of the manufacturer</a:t>
            </a:r>
            <a:r>
              <a:rPr lang="en-US" sz="2400" dirty="0" smtClean="0">
                <a:solidFill>
                  <a:schemeClr val="tx1"/>
                </a:solidFill>
                <a:latin typeface="+mn-lt"/>
                <a:ea typeface="+mn-ea"/>
                <a:cs typeface="+mn-cs"/>
              </a:rPr>
              <a:t>.</a:t>
            </a:r>
          </a:p>
          <a:p>
            <a:pPr lvl="1"/>
            <a:r>
              <a:rPr lang="en-US" sz="2400" dirty="0" smtClean="0">
                <a:ea typeface="+mn-ea"/>
                <a:cs typeface="+mn-cs"/>
              </a:rPr>
              <a:t>Defect in design</a:t>
            </a:r>
          </a:p>
          <a:p>
            <a:pPr lvl="1"/>
            <a:r>
              <a:rPr lang="en-US" sz="2400" dirty="0" smtClean="0">
                <a:solidFill>
                  <a:schemeClr val="tx1"/>
                </a:solidFill>
                <a:latin typeface="+mn-lt"/>
                <a:ea typeface="+mn-ea"/>
                <a:cs typeface="+mn-cs"/>
              </a:rPr>
              <a:t>Defect in manufacture</a:t>
            </a:r>
          </a:p>
          <a:p>
            <a:pPr lvl="1"/>
            <a:endParaRPr lang="en-US" sz="2400" dirty="0" smtClean="0">
              <a:solidFill>
                <a:schemeClr val="tx1"/>
              </a:solidFill>
              <a:latin typeface="+mn-lt"/>
              <a:ea typeface="+mn-ea"/>
              <a:cs typeface="+mn-cs"/>
            </a:endParaRPr>
          </a:p>
          <a:p>
            <a:pPr>
              <a:buNone/>
            </a:pPr>
            <a:endParaRPr lang="en-US" sz="2400" dirty="0">
              <a:solidFill>
                <a:schemeClr val="tx1"/>
              </a:solidFill>
              <a:latin typeface="+mn-lt"/>
              <a:ea typeface="+mn-ea"/>
              <a:cs typeface="+mn-cs"/>
            </a:endParaRPr>
          </a:p>
          <a:p>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Definitions &amp; Concepts  2</a:t>
            </a:r>
            <a:endParaRPr lang="en-US" dirty="0"/>
          </a:p>
        </p:txBody>
      </p:sp>
      <p:sp>
        <p:nvSpPr>
          <p:cNvPr id="3" name="Content Placeholder 2"/>
          <p:cNvSpPr>
            <a:spLocks noGrp="1"/>
          </p:cNvSpPr>
          <p:nvPr>
            <p:ph idx="1"/>
          </p:nvPr>
        </p:nvSpPr>
        <p:spPr>
          <a:xfrm>
            <a:off x="457200" y="838200"/>
            <a:ext cx="8229600" cy="5287963"/>
          </a:xfrm>
        </p:spPr>
        <p:txBody>
          <a:bodyPr/>
          <a:lstStyle/>
          <a:p>
            <a:pPr lvl="1"/>
            <a:r>
              <a:rPr lang="en-US" sz="2400" dirty="0" smtClean="0">
                <a:ea typeface="+mn-ea"/>
                <a:cs typeface="+mn-cs"/>
              </a:rPr>
              <a:t>Defect in design</a:t>
            </a:r>
          </a:p>
          <a:p>
            <a:pPr lvl="1"/>
            <a:r>
              <a:rPr lang="en-US" sz="2400" dirty="0" smtClean="0">
                <a:solidFill>
                  <a:schemeClr val="tx1"/>
                </a:solidFill>
                <a:latin typeface="+mn-lt"/>
                <a:ea typeface="+mn-ea"/>
                <a:cs typeface="+mn-cs"/>
              </a:rPr>
              <a:t>Defect in manufacture</a:t>
            </a:r>
          </a:p>
          <a:p>
            <a:pPr lvl="1"/>
            <a:endParaRPr lang="en-US" sz="2400" dirty="0" smtClean="0">
              <a:solidFill>
                <a:schemeClr val="tx1"/>
              </a:solidFill>
              <a:latin typeface="+mn-lt"/>
              <a:ea typeface="+mn-ea"/>
              <a:cs typeface="+mn-cs"/>
            </a:endParaRPr>
          </a:p>
          <a:p>
            <a:pPr>
              <a:buNone/>
            </a:pPr>
            <a:endParaRPr lang="en-US" sz="2400" dirty="0">
              <a:solidFill>
                <a:schemeClr val="tx1"/>
              </a:solidFill>
              <a:latin typeface="+mn-lt"/>
              <a:ea typeface="+mn-ea"/>
              <a:cs typeface="+mn-cs"/>
            </a:endParaRPr>
          </a:p>
          <a:p>
            <a:endParaRPr lang="en-US" sz="2400" dirty="0"/>
          </a:p>
        </p:txBody>
      </p:sp>
      <p:pic>
        <p:nvPicPr>
          <p:cNvPr id="59396" name="Picture 4" descr=" "/>
          <p:cNvPicPr>
            <a:picLocks noChangeAspect="1" noChangeArrowheads="1"/>
          </p:cNvPicPr>
          <p:nvPr/>
        </p:nvPicPr>
        <p:blipFill rotWithShape="1">
          <a:blip r:embed="rId3">
            <a:extLst>
              <a:ext uri="{28A0092B-C50C-407E-A947-70E740481C1C}">
                <a14:useLocalDpi xmlns:a14="http://schemas.microsoft.com/office/drawing/2010/main" val="0"/>
              </a:ext>
            </a:extLst>
          </a:blip>
          <a:srcRect t="50000"/>
          <a:stretch/>
        </p:blipFill>
        <p:spPr bwMode="auto">
          <a:xfrm>
            <a:off x="4724400" y="688616"/>
            <a:ext cx="3200400" cy="58900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 "/>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838200" y="652637"/>
            <a:ext cx="3206087" cy="5900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8046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Definitions &amp; Concepts  3</a:t>
            </a:r>
            <a:endParaRPr lang="en-US" dirty="0"/>
          </a:p>
        </p:txBody>
      </p:sp>
      <p:sp>
        <p:nvSpPr>
          <p:cNvPr id="3" name="Content Placeholder 2"/>
          <p:cNvSpPr>
            <a:spLocks noGrp="1"/>
          </p:cNvSpPr>
          <p:nvPr>
            <p:ph idx="1"/>
          </p:nvPr>
        </p:nvSpPr>
        <p:spPr>
          <a:xfrm>
            <a:off x="457200" y="914400"/>
            <a:ext cx="8229600" cy="5211763"/>
          </a:xfrm>
        </p:spPr>
        <p:txBody>
          <a:bodyPr/>
          <a:lstStyle/>
          <a:p>
            <a:r>
              <a:rPr lang="en-US" sz="2400" i="1" dirty="0" smtClean="0"/>
              <a:t>Breach of warranty:</a:t>
            </a:r>
            <a:r>
              <a:rPr lang="en-US" sz="2400" dirty="0" smtClean="0"/>
              <a:t> Failure of the product to meet its warranty, be it either express or implied</a:t>
            </a:r>
          </a:p>
          <a:p>
            <a:endParaRPr lang="en-US" sz="2400" i="1" dirty="0" smtClean="0">
              <a:solidFill>
                <a:schemeClr val="tx1"/>
              </a:solidFill>
              <a:latin typeface="+mn-lt"/>
              <a:ea typeface="+mn-ea"/>
              <a:cs typeface="+mn-cs"/>
            </a:endParaRPr>
          </a:p>
          <a:p>
            <a:r>
              <a:rPr lang="en-US" sz="2400" i="1" dirty="0" smtClean="0">
                <a:solidFill>
                  <a:schemeClr val="tx1"/>
                </a:solidFill>
                <a:latin typeface="+mn-lt"/>
                <a:ea typeface="+mn-ea"/>
                <a:cs typeface="+mn-cs"/>
              </a:rPr>
              <a:t>Express </a:t>
            </a:r>
            <a:r>
              <a:rPr lang="en-US" sz="2400" i="1" dirty="0">
                <a:solidFill>
                  <a:schemeClr val="tx1"/>
                </a:solidFill>
                <a:latin typeface="+mn-lt"/>
                <a:ea typeface="+mn-ea"/>
                <a:cs typeface="+mn-cs"/>
              </a:rPr>
              <a:t>warranty: A </a:t>
            </a:r>
            <a:r>
              <a:rPr lang="en-US" sz="2400" dirty="0">
                <a:solidFill>
                  <a:schemeClr val="tx1"/>
                </a:solidFill>
                <a:latin typeface="+mn-lt"/>
                <a:ea typeface="+mn-ea"/>
                <a:cs typeface="+mn-cs"/>
              </a:rPr>
              <a:t>statement by a manufacturer or seller, either in writing or orally, that his product is suitable for a specific use and will perform in a specific way</a:t>
            </a:r>
            <a:r>
              <a:rPr lang="en-US" sz="2400" dirty="0" smtClean="0">
                <a:solidFill>
                  <a:schemeClr val="tx1"/>
                </a:solidFill>
                <a:latin typeface="+mn-lt"/>
                <a:ea typeface="+mn-ea"/>
                <a:cs typeface="+mn-cs"/>
              </a:rPr>
              <a:t>.</a:t>
            </a:r>
          </a:p>
          <a:p>
            <a:endParaRPr lang="en-US" sz="2400" dirty="0">
              <a:solidFill>
                <a:schemeClr val="tx1"/>
              </a:solidFill>
              <a:latin typeface="+mn-lt"/>
              <a:ea typeface="+mn-ea"/>
              <a:cs typeface="+mn-cs"/>
            </a:endParaRPr>
          </a:p>
          <a:p>
            <a:r>
              <a:rPr lang="en-US" sz="2400" i="1" dirty="0" smtClean="0">
                <a:solidFill>
                  <a:schemeClr val="tx1"/>
                </a:solidFill>
                <a:latin typeface="+mn-lt"/>
                <a:ea typeface="+mn-ea"/>
                <a:cs typeface="+mn-cs"/>
              </a:rPr>
              <a:t>Implied </a:t>
            </a:r>
            <a:r>
              <a:rPr lang="en-US" sz="2400" i="1" dirty="0">
                <a:solidFill>
                  <a:schemeClr val="tx1"/>
                </a:solidFill>
                <a:latin typeface="+mn-lt"/>
                <a:ea typeface="+mn-ea"/>
                <a:cs typeface="+mn-cs"/>
              </a:rPr>
              <a:t>warranty: </a:t>
            </a:r>
            <a:r>
              <a:rPr lang="en-US" sz="2400" dirty="0">
                <a:solidFill>
                  <a:schemeClr val="tx1"/>
                </a:solidFill>
                <a:latin typeface="+mn-lt"/>
                <a:ea typeface="+mn-ea"/>
                <a:cs typeface="+mn-cs"/>
              </a:rPr>
              <a:t>An</a:t>
            </a:r>
            <a:r>
              <a:rPr lang="en-US" sz="2400" i="1" dirty="0">
                <a:solidFill>
                  <a:schemeClr val="tx1"/>
                </a:solidFill>
                <a:latin typeface="+mn-lt"/>
                <a:ea typeface="+mn-ea"/>
                <a:cs typeface="+mn-cs"/>
              </a:rPr>
              <a:t> </a:t>
            </a:r>
            <a:r>
              <a:rPr lang="en-US" sz="2400" dirty="0">
                <a:solidFill>
                  <a:schemeClr val="tx1"/>
                </a:solidFill>
                <a:latin typeface="+mn-lt"/>
                <a:ea typeface="+mn-ea"/>
                <a:cs typeface="+mn-cs"/>
              </a:rPr>
              <a:t>automatic warranty, implied by law, that a manufacturer's or dealer's product is suitable for either ordinary or specific purposes and is reasonably safe for </a:t>
            </a:r>
            <a:r>
              <a:rPr lang="en-US" sz="2400" dirty="0" smtClean="0">
                <a:solidFill>
                  <a:schemeClr val="tx1"/>
                </a:solidFill>
                <a:latin typeface="+mn-lt"/>
                <a:ea typeface="+mn-ea"/>
                <a:cs typeface="+mn-cs"/>
              </a:rPr>
              <a:t>use</a:t>
            </a:r>
            <a:r>
              <a:rPr lang="en-US" sz="2400" dirty="0"/>
              <a:t> </a:t>
            </a:r>
            <a:r>
              <a:rPr lang="en-US" sz="2400" dirty="0" smtClean="0"/>
              <a:t>(“merchantability and fitness”; </a:t>
            </a:r>
            <a:r>
              <a:rPr lang="en-US" sz="2400" dirty="0" smtClean="0">
                <a:hlinkClick r:id="rId2"/>
              </a:rPr>
              <a:t>McDonald’s</a:t>
            </a:r>
            <a:r>
              <a:rPr lang="en-US" sz="2400" dirty="0" smtClean="0"/>
              <a:t> coffee-burn case)</a:t>
            </a:r>
            <a:endParaRPr lang="en-US" sz="2400" dirty="0">
              <a:solidFill>
                <a:schemeClr val="tx1"/>
              </a:solidFill>
              <a:latin typeface="+mn-lt"/>
              <a:ea typeface="+mn-ea"/>
              <a:cs typeface="+mn-cs"/>
            </a:endParaRPr>
          </a:p>
          <a:p>
            <a:pPr>
              <a:buNone/>
            </a:pPr>
            <a:endParaRPr lang="en-US" sz="2400" dirty="0">
              <a:solidFill>
                <a:schemeClr val="tx1"/>
              </a:solidFill>
              <a:latin typeface="+mn-lt"/>
              <a:ea typeface="+mn-ea"/>
              <a:cs typeface="+mn-cs"/>
            </a:endParaRPr>
          </a:p>
          <a:p>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600200" cy="304800"/>
          </a:xfrm>
        </p:spPr>
        <p:txBody>
          <a:bodyPr/>
          <a:lstStyle/>
          <a:p>
            <a:r>
              <a:rPr lang="en-US" sz="1100" dirty="0" smtClean="0">
                <a:hlinkClick r:id="rId3" action="ppaction://hlinksldjump"/>
              </a:rPr>
              <a:t>20 steps</a:t>
            </a:r>
            <a:endParaRPr lang="en-US" sz="1400" dirty="0"/>
          </a:p>
        </p:txBody>
      </p:sp>
      <p:sp>
        <p:nvSpPr>
          <p:cNvPr id="3" name="Content Placeholder 2"/>
          <p:cNvSpPr>
            <a:spLocks noGrp="1"/>
          </p:cNvSpPr>
          <p:nvPr>
            <p:ph idx="1"/>
          </p:nvPr>
        </p:nvSpPr>
        <p:spPr/>
        <p:txBody>
          <a:bodyPr/>
          <a:lstStyle/>
          <a:p>
            <a:endParaRPr lang="en-US"/>
          </a:p>
        </p:txBody>
      </p:sp>
      <p:pic>
        <p:nvPicPr>
          <p:cNvPr id="59394" name="Picture 2" descr="Image result for skin burn temperature char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545" y="360972"/>
            <a:ext cx="8400455" cy="6497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9114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Coverage/Contents</a:t>
            </a:r>
            <a:endParaRPr lang="en-US" dirty="0"/>
          </a:p>
        </p:txBody>
      </p:sp>
      <p:sp>
        <p:nvSpPr>
          <p:cNvPr id="3" name="Content Placeholder 2"/>
          <p:cNvSpPr>
            <a:spLocks noGrp="1"/>
          </p:cNvSpPr>
          <p:nvPr>
            <p:ph idx="1"/>
          </p:nvPr>
        </p:nvSpPr>
        <p:spPr/>
        <p:txBody>
          <a:bodyPr/>
          <a:lstStyle/>
          <a:p>
            <a:r>
              <a:rPr lang="en-US" dirty="0" smtClean="0">
                <a:hlinkClick r:id="rId2" action="ppaction://hlinksldjump"/>
              </a:rPr>
              <a:t>Managing</a:t>
            </a:r>
            <a:r>
              <a:rPr lang="en-US" dirty="0" smtClean="0"/>
              <a:t> Risk and Liability</a:t>
            </a:r>
            <a:endParaRPr lang="en-US" dirty="0" smtClean="0">
              <a:hlinkClick r:id="rId3" action="ppaction://hlinksldjump"/>
            </a:endParaRPr>
          </a:p>
          <a:p>
            <a:pPr lvl="1"/>
            <a:r>
              <a:rPr lang="en-US" dirty="0" smtClean="0">
                <a:hlinkClick r:id="rId3" action="ppaction://hlinksldjump"/>
              </a:rPr>
              <a:t>Hazards and Risk Assessment</a:t>
            </a:r>
            <a:endParaRPr lang="en-US" dirty="0" smtClean="0"/>
          </a:p>
          <a:p>
            <a:pPr lvl="1"/>
            <a:r>
              <a:rPr lang="en-US" dirty="0" smtClean="0">
                <a:hlinkClick r:id="rId4" action="ppaction://hlinksldjump"/>
              </a:rPr>
              <a:t>Failure Modes and Effects Analysis FMEA</a:t>
            </a:r>
            <a:endParaRPr lang="en-US" dirty="0" smtClean="0"/>
          </a:p>
          <a:p>
            <a:r>
              <a:rPr lang="en-US" dirty="0">
                <a:hlinkClick r:id="rId5" action="ppaction://hlinksldjump"/>
              </a:rPr>
              <a:t>Product </a:t>
            </a:r>
            <a:r>
              <a:rPr lang="en-US" dirty="0" smtClean="0">
                <a:hlinkClick r:id="rId5" action="ppaction://hlinksldjump"/>
              </a:rPr>
              <a:t>Liability</a:t>
            </a:r>
            <a:r>
              <a:rPr lang="en-US" dirty="0" smtClean="0"/>
              <a:t> Concepts</a:t>
            </a:r>
            <a:endParaRPr lang="en-US" dirty="0"/>
          </a:p>
          <a:p>
            <a:endParaRPr lang="en-US" dirty="0" smtClean="0"/>
          </a:p>
          <a:p>
            <a:endParaRPr lang="en-US" dirty="0" smtClean="0"/>
          </a:p>
          <a:p>
            <a:r>
              <a:rPr lang="en-US" dirty="0" smtClean="0"/>
              <a:t>Backup materials</a:t>
            </a:r>
          </a:p>
          <a:p>
            <a:pPr lvl="1"/>
            <a:r>
              <a:rPr lang="en-US" dirty="0" smtClean="0">
                <a:hlinkClick r:id="rId6" action="ppaction://hlinksldjump"/>
              </a:rPr>
              <a:t>Citations and links</a:t>
            </a:r>
            <a:r>
              <a:rPr lang="en-US" dirty="0" smtClean="0"/>
              <a:t> (in progress…)</a:t>
            </a:r>
          </a:p>
          <a:p>
            <a:pPr lvl="1"/>
            <a:r>
              <a:rPr lang="en-US" dirty="0" smtClean="0">
                <a:hlinkClick r:id="rId7" action="ppaction://hlinksldjump"/>
              </a:rPr>
              <a:t>Liability</a:t>
            </a:r>
            <a:endParaRPr lang="en-US" dirty="0" smtClean="0"/>
          </a:p>
          <a:p>
            <a:pPr lvl="1"/>
            <a:r>
              <a:rPr lang="en-US" dirty="0" smtClean="0">
                <a:hlinkClick r:id="rId8" action="ppaction://hlinksldjump"/>
              </a:rPr>
              <a:t>FMEA</a:t>
            </a:r>
            <a:endParaRPr lang="en-US" dirty="0" smtClean="0"/>
          </a:p>
          <a:p>
            <a:pPr>
              <a:buNone/>
            </a:pPr>
            <a:endParaRPr lang="en-US" dirty="0" smtClean="0"/>
          </a:p>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Definitions &amp; Concepts  4</a:t>
            </a:r>
            <a:endParaRPr lang="en-US" dirty="0"/>
          </a:p>
        </p:txBody>
      </p:sp>
      <p:sp>
        <p:nvSpPr>
          <p:cNvPr id="3" name="Content Placeholder 2"/>
          <p:cNvSpPr>
            <a:spLocks noGrp="1"/>
          </p:cNvSpPr>
          <p:nvPr>
            <p:ph idx="1"/>
          </p:nvPr>
        </p:nvSpPr>
        <p:spPr>
          <a:xfrm>
            <a:off x="457200" y="838200"/>
            <a:ext cx="8229600" cy="5287963"/>
          </a:xfrm>
        </p:spPr>
        <p:txBody>
          <a:bodyPr/>
          <a:lstStyle/>
          <a:p>
            <a:r>
              <a:rPr lang="en-US" sz="2400" i="1" dirty="0" smtClean="0">
                <a:solidFill>
                  <a:schemeClr val="tx1"/>
                </a:solidFill>
                <a:latin typeface="+mn-lt"/>
                <a:ea typeface="+mn-ea"/>
                <a:cs typeface="+mn-cs"/>
              </a:rPr>
              <a:t>Negligence</a:t>
            </a:r>
            <a:r>
              <a:rPr lang="en-US" sz="2400" i="1" dirty="0">
                <a:solidFill>
                  <a:schemeClr val="tx1"/>
                </a:solidFill>
                <a:latin typeface="+mn-lt"/>
                <a:ea typeface="+mn-ea"/>
                <a:cs typeface="+mn-cs"/>
              </a:rPr>
              <a:t>: </a:t>
            </a:r>
            <a:r>
              <a:rPr lang="en-US" sz="2400" dirty="0">
                <a:solidFill>
                  <a:schemeClr val="tx1"/>
                </a:solidFill>
                <a:latin typeface="+mn-lt"/>
                <a:ea typeface="+mn-ea"/>
                <a:cs typeface="+mn-cs"/>
              </a:rPr>
              <a:t>Failure to exercise a reasonable amount of care or to carry out a legal duty which results in injury or property damage to </a:t>
            </a:r>
            <a:r>
              <a:rPr lang="en-US" sz="2400" dirty="0" smtClean="0">
                <a:solidFill>
                  <a:schemeClr val="tx1"/>
                </a:solidFill>
                <a:latin typeface="+mn-lt"/>
                <a:ea typeface="+mn-ea"/>
                <a:cs typeface="+mn-cs"/>
              </a:rPr>
              <a:t>another</a:t>
            </a:r>
          </a:p>
          <a:p>
            <a:endParaRPr lang="en-US" sz="2400" dirty="0" smtClean="0">
              <a:solidFill>
                <a:schemeClr val="tx1"/>
              </a:solidFill>
              <a:latin typeface="+mn-lt"/>
              <a:ea typeface="+mn-ea"/>
              <a:cs typeface="+mn-cs"/>
            </a:endParaRPr>
          </a:p>
          <a:p>
            <a:r>
              <a:rPr lang="en-US" sz="2400" i="1" dirty="0" smtClean="0">
                <a:solidFill>
                  <a:schemeClr val="tx1"/>
                </a:solidFill>
                <a:latin typeface="+mn-lt"/>
                <a:ea typeface="+mn-ea"/>
                <a:cs typeface="+mn-cs"/>
              </a:rPr>
              <a:t>Contributory </a:t>
            </a:r>
            <a:r>
              <a:rPr lang="en-US" sz="2400" i="1" dirty="0">
                <a:solidFill>
                  <a:schemeClr val="tx1"/>
                </a:solidFill>
                <a:latin typeface="+mn-lt"/>
                <a:ea typeface="+mn-ea"/>
                <a:cs typeface="+mn-cs"/>
              </a:rPr>
              <a:t>negligence: </a:t>
            </a:r>
            <a:r>
              <a:rPr lang="en-US" sz="2400" dirty="0">
                <a:solidFill>
                  <a:schemeClr val="tx1"/>
                </a:solidFill>
                <a:latin typeface="+mn-lt"/>
                <a:ea typeface="+mn-ea"/>
                <a:cs typeface="+mn-cs"/>
              </a:rPr>
              <a:t>Negligence of the plaintiff that contributes to his injury and at common law ordinarily bars him from recovery from the defendant although the defendant may have been more negligent than the </a:t>
            </a:r>
            <a:r>
              <a:rPr lang="en-US" sz="2400" dirty="0" smtClean="0">
                <a:solidFill>
                  <a:schemeClr val="tx1"/>
                </a:solidFill>
                <a:latin typeface="+mn-lt"/>
                <a:ea typeface="+mn-ea"/>
                <a:cs typeface="+mn-cs"/>
              </a:rPr>
              <a:t>plaintiff</a:t>
            </a:r>
          </a:p>
          <a:p>
            <a:endParaRPr lang="en-US" sz="2400" dirty="0" smtClean="0">
              <a:solidFill>
                <a:schemeClr val="tx1"/>
              </a:solidFill>
              <a:latin typeface="+mn-lt"/>
              <a:ea typeface="+mn-ea"/>
              <a:cs typeface="+mn-cs"/>
            </a:endParaRPr>
          </a:p>
          <a:p>
            <a:r>
              <a:rPr lang="en-US" sz="2400" i="1" dirty="0" smtClean="0"/>
              <a:t>Negligence per se:</a:t>
            </a:r>
            <a:r>
              <a:rPr lang="en-US" sz="2400" dirty="0" smtClean="0"/>
              <a:t> Breach of a regulation or a standard which was designed to prevent the type of harm suffered by the plaintiff</a:t>
            </a:r>
          </a:p>
          <a:p>
            <a:endParaRPr lang="en-US" sz="2400" dirty="0">
              <a:solidFill>
                <a:schemeClr val="tx1"/>
              </a:solidFill>
              <a:latin typeface="+mn-lt"/>
              <a:ea typeface="+mn-ea"/>
              <a:cs typeface="+mn-cs"/>
            </a:endParaRPr>
          </a:p>
          <a:p>
            <a:pPr>
              <a:buNone/>
            </a:pPr>
            <a:endParaRPr lang="en-US" sz="2400" dirty="0">
              <a:solidFill>
                <a:schemeClr val="tx1"/>
              </a:solidFill>
              <a:latin typeface="+mn-lt"/>
              <a:ea typeface="+mn-ea"/>
              <a:cs typeface="+mn-cs"/>
            </a:endParaRPr>
          </a:p>
          <a:p>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Definitions &amp; Concepts  5</a:t>
            </a:r>
            <a:endParaRPr lang="en-US" dirty="0"/>
          </a:p>
        </p:txBody>
      </p:sp>
      <p:sp>
        <p:nvSpPr>
          <p:cNvPr id="3" name="Content Placeholder 2"/>
          <p:cNvSpPr>
            <a:spLocks noGrp="1"/>
          </p:cNvSpPr>
          <p:nvPr>
            <p:ph idx="1"/>
          </p:nvPr>
        </p:nvSpPr>
        <p:spPr>
          <a:xfrm>
            <a:off x="457200" y="838200"/>
            <a:ext cx="8229600" cy="5287963"/>
          </a:xfrm>
        </p:spPr>
        <p:txBody>
          <a:bodyPr/>
          <a:lstStyle/>
          <a:p>
            <a:r>
              <a:rPr lang="en-US" sz="2400" i="1" dirty="0" smtClean="0">
                <a:solidFill>
                  <a:schemeClr val="tx1"/>
                </a:solidFill>
                <a:latin typeface="+mn-lt"/>
                <a:ea typeface="+mn-ea"/>
                <a:cs typeface="+mn-cs"/>
              </a:rPr>
              <a:t>Duty of care: </a:t>
            </a:r>
            <a:r>
              <a:rPr lang="en-US" sz="2400" dirty="0" smtClean="0">
                <a:solidFill>
                  <a:schemeClr val="tx1"/>
                </a:solidFill>
                <a:latin typeface="+mn-lt"/>
                <a:ea typeface="+mn-ea"/>
                <a:cs typeface="+mn-cs"/>
              </a:rPr>
              <a:t>The legal duty of every person to exercise due care for the safety of others and to avoid injury to others whenever possible.</a:t>
            </a:r>
          </a:p>
          <a:p>
            <a:endParaRPr lang="en-US" sz="2400" dirty="0" smtClean="0">
              <a:solidFill>
                <a:schemeClr val="tx1"/>
              </a:solidFill>
              <a:latin typeface="+mn-lt"/>
              <a:ea typeface="+mn-ea"/>
              <a:cs typeface="+mn-cs"/>
            </a:endParaRPr>
          </a:p>
          <a:p>
            <a:r>
              <a:rPr lang="en-US" sz="2400" i="1" dirty="0" smtClean="0">
                <a:solidFill>
                  <a:schemeClr val="tx1"/>
                </a:solidFill>
                <a:latin typeface="+mn-lt"/>
                <a:ea typeface="+mn-ea"/>
                <a:cs typeface="+mn-cs"/>
              </a:rPr>
              <a:t>Great </a:t>
            </a:r>
            <a:r>
              <a:rPr lang="en-US" sz="2400" i="1" dirty="0">
                <a:solidFill>
                  <a:schemeClr val="tx1"/>
                </a:solidFill>
                <a:latin typeface="+mn-lt"/>
                <a:ea typeface="+mn-ea"/>
                <a:cs typeface="+mn-cs"/>
              </a:rPr>
              <a:t>care: </a:t>
            </a:r>
            <a:r>
              <a:rPr lang="en-US" sz="2400" dirty="0">
                <a:solidFill>
                  <a:schemeClr val="tx1"/>
                </a:solidFill>
                <a:latin typeface="+mn-lt"/>
                <a:ea typeface="+mn-ea"/>
                <a:cs typeface="+mn-cs"/>
              </a:rPr>
              <a:t>The high degree of care that a very prudent and cautious person would undertake for the safety of others. </a:t>
            </a:r>
            <a:endParaRPr lang="en-US" sz="2400" dirty="0" smtClean="0">
              <a:solidFill>
                <a:schemeClr val="tx1"/>
              </a:solidFill>
              <a:latin typeface="+mn-lt"/>
              <a:ea typeface="+mn-ea"/>
              <a:cs typeface="+mn-cs"/>
            </a:endParaRPr>
          </a:p>
          <a:p>
            <a:endParaRPr lang="en-US" sz="2400" dirty="0">
              <a:solidFill>
                <a:schemeClr val="tx1"/>
              </a:solidFill>
              <a:latin typeface="+mn-lt"/>
              <a:ea typeface="+mn-ea"/>
              <a:cs typeface="+mn-cs"/>
            </a:endParaRPr>
          </a:p>
          <a:p>
            <a:r>
              <a:rPr lang="en-US" sz="2400" i="1" dirty="0" smtClean="0">
                <a:solidFill>
                  <a:schemeClr val="tx1"/>
                </a:solidFill>
                <a:latin typeface="+mn-lt"/>
                <a:ea typeface="+mn-ea"/>
                <a:cs typeface="+mn-cs"/>
              </a:rPr>
              <a:t>Reasonable </a:t>
            </a:r>
            <a:r>
              <a:rPr lang="en-US" sz="2400" i="1" dirty="0">
                <a:solidFill>
                  <a:schemeClr val="tx1"/>
                </a:solidFill>
                <a:latin typeface="+mn-lt"/>
                <a:ea typeface="+mn-ea"/>
                <a:cs typeface="+mn-cs"/>
              </a:rPr>
              <a:t>care: </a:t>
            </a:r>
            <a:r>
              <a:rPr lang="en-US" sz="2400" dirty="0">
                <a:solidFill>
                  <a:schemeClr val="tx1"/>
                </a:solidFill>
                <a:latin typeface="+mn-lt"/>
                <a:ea typeface="+mn-ea"/>
                <a:cs typeface="+mn-cs"/>
              </a:rPr>
              <a:t>The degree of care exercised by a prudent person in observance of his legal duties toward </a:t>
            </a:r>
            <a:r>
              <a:rPr lang="en-US" sz="2400" dirty="0" smtClean="0">
                <a:solidFill>
                  <a:schemeClr val="tx1"/>
                </a:solidFill>
                <a:latin typeface="+mn-lt"/>
                <a:ea typeface="+mn-ea"/>
                <a:cs typeface="+mn-cs"/>
              </a:rPr>
              <a:t>others.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Definitions &amp; Concepts  6</a:t>
            </a:r>
            <a:endParaRPr lang="en-US" dirty="0"/>
          </a:p>
        </p:txBody>
      </p:sp>
      <p:sp>
        <p:nvSpPr>
          <p:cNvPr id="3" name="Content Placeholder 2"/>
          <p:cNvSpPr>
            <a:spLocks noGrp="1"/>
          </p:cNvSpPr>
          <p:nvPr>
            <p:ph idx="1"/>
          </p:nvPr>
        </p:nvSpPr>
        <p:spPr>
          <a:xfrm>
            <a:off x="457200" y="838200"/>
            <a:ext cx="8229600" cy="5287963"/>
          </a:xfrm>
        </p:spPr>
        <p:txBody>
          <a:bodyPr/>
          <a:lstStyle/>
          <a:p>
            <a:r>
              <a:rPr lang="en-US" sz="2400" i="1" dirty="0" smtClean="0">
                <a:solidFill>
                  <a:schemeClr val="tx1"/>
                </a:solidFill>
                <a:latin typeface="+mn-lt"/>
                <a:ea typeface="+mn-ea"/>
                <a:cs typeface="+mn-cs"/>
              </a:rPr>
              <a:t>Foreseeability</a:t>
            </a:r>
            <a:r>
              <a:rPr lang="en-US" sz="2400" i="1" dirty="0">
                <a:solidFill>
                  <a:schemeClr val="tx1"/>
                </a:solidFill>
                <a:latin typeface="+mn-lt"/>
                <a:ea typeface="+mn-ea"/>
                <a:cs typeface="+mn-cs"/>
              </a:rPr>
              <a:t>: </a:t>
            </a:r>
            <a:r>
              <a:rPr lang="en-US" sz="2400" dirty="0">
                <a:solidFill>
                  <a:schemeClr val="tx1"/>
                </a:solidFill>
                <a:latin typeface="+mn-lt"/>
                <a:ea typeface="+mn-ea"/>
                <a:cs typeface="+mn-cs"/>
              </a:rPr>
              <a:t>The legal theory that a person may be held liable for actions that result in injury or damage only where he was able to foresee dangers and risks that could reasonably be anticipated</a:t>
            </a:r>
            <a:r>
              <a:rPr lang="en-US" sz="2400" dirty="0" smtClean="0">
                <a:solidFill>
                  <a:schemeClr val="tx1"/>
                </a:solidFill>
                <a:latin typeface="+mn-lt"/>
                <a:ea typeface="+mn-ea"/>
                <a:cs typeface="+mn-cs"/>
              </a:rPr>
              <a:t>.</a:t>
            </a:r>
            <a:endParaRPr lang="en-US" sz="2400" dirty="0">
              <a:solidFill>
                <a:schemeClr val="tx1"/>
              </a:solidFill>
              <a:latin typeface="+mn-lt"/>
              <a:ea typeface="+mn-ea"/>
              <a:cs typeface="+mn-cs"/>
            </a:endParaRPr>
          </a:p>
          <a:p>
            <a:endParaRPr lang="en-US" sz="2400" dirty="0"/>
          </a:p>
        </p:txBody>
      </p:sp>
      <p:grpSp>
        <p:nvGrpSpPr>
          <p:cNvPr id="5" name="Group 4"/>
          <p:cNvGrpSpPr/>
          <p:nvPr/>
        </p:nvGrpSpPr>
        <p:grpSpPr>
          <a:xfrm>
            <a:off x="4953000" y="2803133"/>
            <a:ext cx="3200400" cy="3798332"/>
            <a:chOff x="381000" y="2819400"/>
            <a:chExt cx="3200400" cy="3798332"/>
          </a:xfrm>
        </p:grpSpPr>
        <p:pic>
          <p:nvPicPr>
            <p:cNvPr id="59394" name="Picture 2" descr="http://www.broussard-david.com/photos/manufacturing_defec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4548" y="3238252"/>
              <a:ext cx="3324224" cy="24865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6248400"/>
              <a:ext cx="3200400" cy="369332"/>
            </a:xfrm>
            <a:prstGeom prst="rect">
              <a:avLst/>
            </a:prstGeom>
            <a:noFill/>
          </p:spPr>
          <p:txBody>
            <a:bodyPr wrap="square" rtlCol="0">
              <a:spAutoFit/>
            </a:bodyPr>
            <a:lstStyle/>
            <a:p>
              <a:r>
                <a:rPr lang="en-US" sz="900" dirty="0"/>
                <a:t>http://www.broussard-david.com/lawyer-attorney-2090529.html</a:t>
              </a:r>
              <a:endParaRPr lang="en-US" dirty="0"/>
            </a:p>
          </p:txBody>
        </p:sp>
      </p:grpSp>
      <p:grpSp>
        <p:nvGrpSpPr>
          <p:cNvPr id="6" name="Group 5"/>
          <p:cNvGrpSpPr/>
          <p:nvPr/>
        </p:nvGrpSpPr>
        <p:grpSpPr>
          <a:xfrm>
            <a:off x="1219200" y="2935038"/>
            <a:ext cx="3200400" cy="3460357"/>
            <a:chOff x="762000" y="2667000"/>
            <a:chExt cx="3200400" cy="3460357"/>
          </a:xfrm>
        </p:grpSpPr>
        <p:pic>
          <p:nvPicPr>
            <p:cNvPr id="59396" name="Picture 4" descr="http://carpelibrisreviews.com/wp-content/uploads/2009/06/newmokaexpress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667000"/>
              <a:ext cx="2419350"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2000" y="5758025"/>
              <a:ext cx="3200400" cy="369332"/>
            </a:xfrm>
            <a:prstGeom prst="rect">
              <a:avLst/>
            </a:prstGeom>
            <a:noFill/>
          </p:spPr>
          <p:txBody>
            <a:bodyPr wrap="square" rtlCol="0">
              <a:spAutoFit/>
            </a:bodyPr>
            <a:lstStyle/>
            <a:p>
              <a:r>
                <a:rPr lang="en-US" sz="900" dirty="0"/>
                <a:t>http://carpelibrisreviews.com/bialetti-moka-express-stovetop-coffee-maker-giveaway/</a:t>
              </a:r>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www.telecoms.com/wp-content/blogs.dir/1/files/2012/03/short-handle-ax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61" y="2575624"/>
            <a:ext cx="2873523" cy="1844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76200"/>
            <a:ext cx="8229600" cy="563562"/>
          </a:xfrm>
        </p:spPr>
        <p:txBody>
          <a:bodyPr/>
          <a:lstStyle/>
          <a:p>
            <a:r>
              <a:rPr lang="en-US" dirty="0" smtClean="0"/>
              <a:t>Definitions &amp; Concepts  7</a:t>
            </a:r>
            <a:endParaRPr lang="en-US" dirty="0"/>
          </a:p>
        </p:txBody>
      </p:sp>
      <p:sp>
        <p:nvSpPr>
          <p:cNvPr id="3" name="Content Placeholder 2"/>
          <p:cNvSpPr>
            <a:spLocks noGrp="1"/>
          </p:cNvSpPr>
          <p:nvPr>
            <p:ph idx="1"/>
          </p:nvPr>
        </p:nvSpPr>
        <p:spPr>
          <a:xfrm>
            <a:off x="457200" y="838200"/>
            <a:ext cx="8229600" cy="5287963"/>
          </a:xfrm>
        </p:spPr>
        <p:txBody>
          <a:bodyPr/>
          <a:lstStyle/>
          <a:p>
            <a:r>
              <a:rPr lang="en-US" sz="2400" i="1" dirty="0" smtClean="0">
                <a:solidFill>
                  <a:schemeClr val="tx1"/>
                </a:solidFill>
                <a:latin typeface="+mn-lt"/>
                <a:ea typeface="+mn-ea"/>
                <a:cs typeface="+mn-cs"/>
              </a:rPr>
              <a:t>Obvious </a:t>
            </a:r>
            <a:r>
              <a:rPr lang="en-US" sz="2400" i="1" dirty="0">
                <a:solidFill>
                  <a:schemeClr val="tx1"/>
                </a:solidFill>
                <a:latin typeface="+mn-lt"/>
                <a:ea typeface="+mn-ea"/>
                <a:cs typeface="+mn-cs"/>
              </a:rPr>
              <a:t>peril: </a:t>
            </a:r>
            <a:r>
              <a:rPr lang="en-US" sz="2400" dirty="0">
                <a:solidFill>
                  <a:schemeClr val="tx1"/>
                </a:solidFill>
                <a:latin typeface="+mn-lt"/>
                <a:ea typeface="+mn-ea"/>
                <a:cs typeface="+mn-cs"/>
              </a:rPr>
              <a:t>The legal theory that a manufacturer is not required to warn prospective users of products whose use involves an obvious peril, especially those that are well known to the general public and that generally cannot be designed out of the product</a:t>
            </a:r>
            <a:r>
              <a:rPr lang="en-US" sz="2400" dirty="0" smtClean="0">
                <a:solidFill>
                  <a:schemeClr val="tx1"/>
                </a:solidFill>
                <a:latin typeface="+mn-lt"/>
                <a:ea typeface="+mn-ea"/>
                <a:cs typeface="+mn-cs"/>
              </a:rPr>
              <a:t>.</a:t>
            </a:r>
            <a:endParaRPr lang="en-US" sz="2400" dirty="0">
              <a:solidFill>
                <a:schemeClr val="tx1"/>
              </a:solidFill>
              <a:latin typeface="+mn-lt"/>
              <a:ea typeface="+mn-ea"/>
              <a:cs typeface="+mn-cs"/>
            </a:endParaRPr>
          </a:p>
          <a:p>
            <a:endParaRPr lang="en-US" sz="2400" dirty="0"/>
          </a:p>
        </p:txBody>
      </p:sp>
      <p:grpSp>
        <p:nvGrpSpPr>
          <p:cNvPr id="7" name="Group 6"/>
          <p:cNvGrpSpPr/>
          <p:nvPr/>
        </p:nvGrpSpPr>
        <p:grpSpPr>
          <a:xfrm>
            <a:off x="6312910" y="2971800"/>
            <a:ext cx="2678690" cy="2426732"/>
            <a:chOff x="6312910" y="2971800"/>
            <a:chExt cx="2678690" cy="2426732"/>
          </a:xfrm>
        </p:grpSpPr>
        <p:pic>
          <p:nvPicPr>
            <p:cNvPr id="60418" name="Picture 2" descr="http://www.michaels-smolak.com/photos/ProductLiabilityPho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2910" y="2971800"/>
              <a:ext cx="2450090" cy="19610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29400" y="5029200"/>
              <a:ext cx="2362200" cy="369332"/>
            </a:xfrm>
            <a:prstGeom prst="rect">
              <a:avLst/>
            </a:prstGeom>
            <a:noFill/>
          </p:spPr>
          <p:txBody>
            <a:bodyPr wrap="square" rtlCol="0">
              <a:spAutoFit/>
            </a:bodyPr>
            <a:lstStyle/>
            <a:p>
              <a:r>
                <a:rPr lang="en-US" sz="900" dirty="0"/>
                <a:t>http://www.michaels-smolak.com/lawyer-attorney-1501239.html</a:t>
              </a:r>
              <a:endParaRPr lang="en-US" dirty="0"/>
            </a:p>
          </p:txBody>
        </p:sp>
      </p:grpSp>
      <p:grpSp>
        <p:nvGrpSpPr>
          <p:cNvPr id="5" name="Group 4"/>
          <p:cNvGrpSpPr/>
          <p:nvPr/>
        </p:nvGrpSpPr>
        <p:grpSpPr>
          <a:xfrm>
            <a:off x="3429000" y="4389891"/>
            <a:ext cx="5447270" cy="2223016"/>
            <a:chOff x="3429000" y="4389891"/>
            <a:chExt cx="5447270" cy="2223016"/>
          </a:xfrm>
        </p:grpSpPr>
        <p:pic>
          <p:nvPicPr>
            <p:cNvPr id="60420" name="Picture 4" descr="Arizona Defective Product Attorneys | Product Liability Lawyers Phoeni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4389891"/>
              <a:ext cx="3085070" cy="20383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514070" y="6243575"/>
              <a:ext cx="2362200" cy="369332"/>
            </a:xfrm>
            <a:prstGeom prst="rect">
              <a:avLst/>
            </a:prstGeom>
            <a:noFill/>
          </p:spPr>
          <p:txBody>
            <a:bodyPr wrap="square" rtlCol="0">
              <a:spAutoFit/>
            </a:bodyPr>
            <a:lstStyle/>
            <a:p>
              <a:r>
                <a:rPr lang="en-US" sz="900" dirty="0"/>
                <a:t>http://www.arizonapilawyer.com/personal-injury/defective_product.html</a:t>
              </a:r>
              <a:endParaRPr lang="en-US" dirty="0"/>
            </a:p>
          </p:txBody>
        </p:sp>
      </p:grpSp>
      <p:grpSp>
        <p:nvGrpSpPr>
          <p:cNvPr id="4" name="Group 3"/>
          <p:cNvGrpSpPr/>
          <p:nvPr/>
        </p:nvGrpSpPr>
        <p:grpSpPr>
          <a:xfrm>
            <a:off x="255661" y="4332803"/>
            <a:ext cx="2819400" cy="2143886"/>
            <a:chOff x="255661" y="4332803"/>
            <a:chExt cx="2819400" cy="2143886"/>
          </a:xfrm>
        </p:grpSpPr>
        <p:pic>
          <p:nvPicPr>
            <p:cNvPr id="60422" name="Picture 6" descr="http://www.conybearelaw.com/wp-content/uploads/2012/04/defective-product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661" y="4332803"/>
              <a:ext cx="2819400" cy="17621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87291" y="6107357"/>
              <a:ext cx="2362200" cy="369332"/>
            </a:xfrm>
            <a:prstGeom prst="rect">
              <a:avLst/>
            </a:prstGeom>
            <a:noFill/>
          </p:spPr>
          <p:txBody>
            <a:bodyPr wrap="square" rtlCol="0">
              <a:spAutoFit/>
            </a:bodyPr>
            <a:lstStyle/>
            <a:p>
              <a:r>
                <a:rPr lang="en-US" sz="900" dirty="0"/>
                <a:t>http://www.conybearelaw.com/practice-areas/product-liability/</a:t>
              </a:r>
              <a:endParaRPr lang="en-US" dirty="0"/>
            </a:p>
          </p:txBody>
        </p:sp>
      </p:grpSp>
      <p:grpSp>
        <p:nvGrpSpPr>
          <p:cNvPr id="9" name="Group 8"/>
          <p:cNvGrpSpPr/>
          <p:nvPr/>
        </p:nvGrpSpPr>
        <p:grpSpPr>
          <a:xfrm>
            <a:off x="3415301" y="2667143"/>
            <a:ext cx="2731510" cy="1629375"/>
            <a:chOff x="3415301" y="2667143"/>
            <a:chExt cx="2731510" cy="1629375"/>
          </a:xfrm>
        </p:grpSpPr>
        <p:pic>
          <p:nvPicPr>
            <p:cNvPr id="60424" name="Picture 8" descr="http://www.norriscantulaw.com/storage/post-images/defective-product.jpg?__SQUARESPACE_CACHEVERSION=13122947339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2667143"/>
              <a:ext cx="2088941" cy="16293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3415301" y="4058507"/>
              <a:ext cx="2731510" cy="230832"/>
            </a:xfrm>
            <a:prstGeom prst="rect">
              <a:avLst/>
            </a:prstGeom>
            <a:noFill/>
          </p:spPr>
          <p:txBody>
            <a:bodyPr wrap="square" rtlCol="0">
              <a:spAutoFit/>
            </a:bodyPr>
            <a:lstStyle/>
            <a:p>
              <a:r>
                <a:rPr lang="en-US" sz="900" dirty="0"/>
                <a:t>http://www.norriscantulaw.com/defective-products/</a:t>
              </a:r>
              <a:endParaRPr lang="en-US" dirty="0"/>
            </a:p>
          </p:txBody>
        </p:sp>
      </p:grpSp>
    </p:spTree>
    <p:extLst>
      <p:ext uri="{BB962C8B-B14F-4D97-AF65-F5344CB8AC3E}">
        <p14:creationId xmlns:p14="http://schemas.microsoft.com/office/powerpoint/2010/main" val="1656842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lstStyle/>
          <a:p>
            <a:r>
              <a:rPr lang="en-US" dirty="0" smtClean="0"/>
              <a:t>Definitions &amp; Concepts  8</a:t>
            </a:r>
            <a:endParaRPr lang="en-US" dirty="0"/>
          </a:p>
        </p:txBody>
      </p:sp>
      <p:sp>
        <p:nvSpPr>
          <p:cNvPr id="3" name="Content Placeholder 2"/>
          <p:cNvSpPr>
            <a:spLocks noGrp="1"/>
          </p:cNvSpPr>
          <p:nvPr>
            <p:ph idx="1"/>
          </p:nvPr>
        </p:nvSpPr>
        <p:spPr>
          <a:xfrm>
            <a:off x="457200" y="838200"/>
            <a:ext cx="8229600" cy="5287963"/>
          </a:xfrm>
        </p:spPr>
        <p:txBody>
          <a:bodyPr/>
          <a:lstStyle/>
          <a:p>
            <a:r>
              <a:rPr lang="en-US" sz="2400" i="1" dirty="0" smtClean="0">
                <a:solidFill>
                  <a:schemeClr val="tx1"/>
                </a:solidFill>
                <a:latin typeface="+mn-lt"/>
                <a:ea typeface="+mn-ea"/>
                <a:cs typeface="+mn-cs"/>
              </a:rPr>
              <a:t>Assumption </a:t>
            </a:r>
            <a:r>
              <a:rPr lang="en-US" sz="2400" i="1" dirty="0">
                <a:solidFill>
                  <a:schemeClr val="tx1"/>
                </a:solidFill>
                <a:latin typeface="+mn-lt"/>
                <a:ea typeface="+mn-ea"/>
                <a:cs typeface="+mn-cs"/>
              </a:rPr>
              <a:t>of risk: </a:t>
            </a:r>
            <a:r>
              <a:rPr lang="en-US" sz="2400" dirty="0">
                <a:solidFill>
                  <a:schemeClr val="tx1"/>
                </a:solidFill>
                <a:latin typeface="+mn-lt"/>
                <a:ea typeface="+mn-ea"/>
                <a:cs typeface="+mn-cs"/>
              </a:rPr>
              <a:t>The legal theory that a person who is aware of a danger and its extent and knowingly exposes himself to it assumes all risks and cannot recover damages, even though he is injured through no fault of his own.</a:t>
            </a:r>
          </a:p>
          <a:p>
            <a:pPr>
              <a:buNone/>
            </a:pPr>
            <a:endParaRPr lang="en-US" sz="2400" dirty="0">
              <a:solidFill>
                <a:schemeClr val="tx1"/>
              </a:solidFill>
              <a:latin typeface="+mn-lt"/>
              <a:ea typeface="+mn-ea"/>
              <a:cs typeface="+mn-cs"/>
            </a:endParaRPr>
          </a:p>
          <a:p>
            <a:endParaRPr lang="en-US" sz="2400" dirty="0"/>
          </a:p>
        </p:txBody>
      </p:sp>
    </p:spTree>
    <p:extLst>
      <p:ext uri="{BB962C8B-B14F-4D97-AF65-F5344CB8AC3E}">
        <p14:creationId xmlns:p14="http://schemas.microsoft.com/office/powerpoint/2010/main" val="16568422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Assumed Risk</a:t>
            </a:r>
            <a:endParaRPr lang="en-US" dirty="0"/>
          </a:p>
        </p:txBody>
      </p:sp>
      <p:pic>
        <p:nvPicPr>
          <p:cNvPr id="90114" name="Picture 2"/>
          <p:cNvPicPr>
            <a:picLocks noChangeAspect="1" noChangeArrowheads="1"/>
          </p:cNvPicPr>
          <p:nvPr/>
        </p:nvPicPr>
        <p:blipFill>
          <a:blip r:embed="rId2" cstate="print"/>
          <a:srcRect/>
          <a:stretch>
            <a:fillRect/>
          </a:stretch>
        </p:blipFill>
        <p:spPr bwMode="auto">
          <a:xfrm>
            <a:off x="2209800" y="2438400"/>
            <a:ext cx="4578541" cy="3048000"/>
          </a:xfrm>
          <a:prstGeom prst="rect">
            <a:avLst/>
          </a:prstGeom>
          <a:noFill/>
          <a:ln w="9525">
            <a:noFill/>
            <a:miter lim="800000"/>
            <a:headEnd/>
            <a:tailEnd/>
          </a:ln>
        </p:spPr>
      </p:pic>
      <p:sp>
        <p:nvSpPr>
          <p:cNvPr id="6" name="TextBox 5"/>
          <p:cNvSpPr txBox="1"/>
          <p:nvPr/>
        </p:nvSpPr>
        <p:spPr>
          <a:xfrm>
            <a:off x="3581400" y="5791200"/>
            <a:ext cx="2362200" cy="276999"/>
          </a:xfrm>
          <a:prstGeom prst="rect">
            <a:avLst/>
          </a:prstGeom>
          <a:noFill/>
        </p:spPr>
        <p:txBody>
          <a:bodyPr wrap="square" rtlCol="0">
            <a:spAutoFit/>
          </a:bodyPr>
          <a:lstStyle/>
          <a:p>
            <a:r>
              <a:rPr lang="en-US" sz="1200" dirty="0" smtClean="0"/>
              <a:t>www.historicbanningmills.com</a:t>
            </a:r>
            <a:endParaRPr lang="en-US" sz="1200" dirty="0"/>
          </a:p>
        </p:txBody>
      </p:sp>
      <p:sp>
        <p:nvSpPr>
          <p:cNvPr id="7" name="Rectangle 6"/>
          <p:cNvSpPr/>
          <p:nvPr/>
        </p:nvSpPr>
        <p:spPr>
          <a:xfrm>
            <a:off x="609600" y="990600"/>
            <a:ext cx="8305800" cy="1200329"/>
          </a:xfrm>
          <a:prstGeom prst="rect">
            <a:avLst/>
          </a:prstGeom>
        </p:spPr>
        <p:txBody>
          <a:bodyPr wrap="square">
            <a:spAutoFit/>
          </a:bodyPr>
          <a:lstStyle/>
          <a:p>
            <a:pPr>
              <a:buFont typeface="Arial" pitchFamily="34" charset="0"/>
              <a:buChar char="•"/>
            </a:pPr>
            <a:r>
              <a:rPr lang="en-US" dirty="0" smtClean="0"/>
              <a:t>A person who is aware of a danger and its extent and knowingly exposes himself to it assumes all risks and cannot recover damages, even though he is injured through no fault of his own.</a:t>
            </a:r>
          </a:p>
          <a:p>
            <a:pPr>
              <a:buFont typeface="Arial" pitchFamily="34" charset="0"/>
              <a:buChar char="•"/>
            </a:pPr>
            <a:r>
              <a:rPr lang="en-US" dirty="0" smtClean="0"/>
              <a:t>But may recover under other theory, e.g., negligence or breach of warranty</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Picture 3"/>
          <p:cNvPicPr>
            <a:picLocks noChangeAspect="1" noChangeArrowheads="1"/>
          </p:cNvPicPr>
          <p:nvPr/>
        </p:nvPicPr>
        <p:blipFill>
          <a:blip r:embed="rId2" cstate="print"/>
          <a:srcRect/>
          <a:stretch>
            <a:fillRect/>
          </a:stretch>
        </p:blipFill>
        <p:spPr bwMode="auto">
          <a:xfrm>
            <a:off x="3200399" y="1905000"/>
            <a:ext cx="3169227" cy="3486150"/>
          </a:xfrm>
          <a:prstGeom prst="rect">
            <a:avLst/>
          </a:prstGeom>
          <a:noFill/>
          <a:ln w="9525">
            <a:noFill/>
            <a:miter lim="800000"/>
            <a:headEnd/>
            <a:tailEnd/>
          </a:ln>
        </p:spPr>
      </p:pic>
      <p:pic>
        <p:nvPicPr>
          <p:cNvPr id="60420" name="Picture 4">
            <a:hlinkClick r:id="rId3"/>
          </p:cNvPr>
          <p:cNvPicPr>
            <a:picLocks noChangeAspect="1" noChangeArrowheads="1"/>
          </p:cNvPicPr>
          <p:nvPr/>
        </p:nvPicPr>
        <p:blipFill>
          <a:blip r:embed="rId4" cstate="print"/>
          <a:srcRect/>
          <a:stretch>
            <a:fillRect/>
          </a:stretch>
        </p:blipFill>
        <p:spPr bwMode="auto">
          <a:xfrm>
            <a:off x="1524000" y="5391150"/>
            <a:ext cx="6657975" cy="1314450"/>
          </a:xfrm>
          <a:prstGeom prst="rect">
            <a:avLst/>
          </a:prstGeom>
          <a:noFill/>
          <a:ln w="9525">
            <a:noFill/>
            <a:miter lim="800000"/>
            <a:headEnd/>
            <a:tailEnd/>
          </a:ln>
        </p:spPr>
      </p:pic>
      <p:sp>
        <p:nvSpPr>
          <p:cNvPr id="6" name="Content Placeholder 5"/>
          <p:cNvSpPr>
            <a:spLocks noGrp="1"/>
          </p:cNvSpPr>
          <p:nvPr>
            <p:ph idx="1"/>
          </p:nvPr>
        </p:nvSpPr>
        <p:spPr>
          <a:xfrm>
            <a:off x="228600" y="914401"/>
            <a:ext cx="8229600" cy="2514600"/>
          </a:xfrm>
        </p:spPr>
        <p:txBody>
          <a:bodyPr/>
          <a:lstStyle/>
          <a:p>
            <a:r>
              <a:rPr lang="en-US" dirty="0" smtClean="0">
                <a:hlinkClick r:id="rId5"/>
              </a:rPr>
              <a:t>http://www.recalls.gov/recent.html</a:t>
            </a:r>
            <a:endParaRPr lang="en-US" dirty="0" smtClean="0"/>
          </a:p>
          <a:p>
            <a:r>
              <a:rPr lang="en-US" dirty="0" smtClean="0">
                <a:hlinkClick r:id="rId6"/>
              </a:rPr>
              <a:t>http://www.cpsc.gov/</a:t>
            </a:r>
            <a:endParaRPr lang="en-US" dirty="0"/>
          </a:p>
        </p:txBody>
      </p:sp>
      <p:sp>
        <p:nvSpPr>
          <p:cNvPr id="7" name="Title 6"/>
          <p:cNvSpPr>
            <a:spLocks noGrp="1"/>
          </p:cNvSpPr>
          <p:nvPr>
            <p:ph type="title"/>
          </p:nvPr>
        </p:nvSpPr>
        <p:spPr/>
        <p:txBody>
          <a:bodyPr/>
          <a:lstStyle/>
          <a:p>
            <a:r>
              <a:rPr lang="en-US" dirty="0" smtClean="0"/>
              <a:t>Liability suits to come?</a:t>
            </a:r>
            <a:endParaRPr lang="en-US" dirty="0"/>
          </a:p>
        </p:txBody>
      </p:sp>
      <p:sp>
        <p:nvSpPr>
          <p:cNvPr id="2" name="Oval 1"/>
          <p:cNvSpPr/>
          <p:nvPr/>
        </p:nvSpPr>
        <p:spPr>
          <a:xfrm>
            <a:off x="4267200" y="3429000"/>
            <a:ext cx="8382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84721CE-7FA7-479D-B3F4-F6498835A802}" type="slidenum">
              <a:rPr lang="en-US" sz="1400"/>
              <a:pPr algn="r"/>
              <a:t>47</a:t>
            </a:fld>
            <a:endParaRPr lang="en-US" sz="1400"/>
          </a:p>
        </p:txBody>
      </p:sp>
      <p:sp>
        <p:nvSpPr>
          <p:cNvPr id="34819" name="Rectangle 2"/>
          <p:cNvSpPr>
            <a:spLocks noGrp="1" noChangeArrowheads="1"/>
          </p:cNvSpPr>
          <p:nvPr>
            <p:ph type="title" idx="4294967295"/>
          </p:nvPr>
        </p:nvSpPr>
        <p:spPr/>
        <p:txBody>
          <a:bodyPr/>
          <a:lstStyle/>
          <a:p>
            <a:pPr>
              <a:spcBef>
                <a:spcPct val="20000"/>
              </a:spcBef>
            </a:pPr>
            <a:r>
              <a:rPr lang="en-US" sz="2400" b="1" dirty="0">
                <a:solidFill>
                  <a:schemeClr val="accent2"/>
                </a:solidFill>
                <a:cs typeface="Times New Roman" pitchFamily="18" charset="0"/>
              </a:rPr>
              <a:t>HYATT REGENCY WALKWAY </a:t>
            </a:r>
            <a:r>
              <a:rPr lang="en-US" sz="2400" b="1" dirty="0" smtClean="0">
                <a:solidFill>
                  <a:schemeClr val="accent2"/>
                </a:solidFill>
                <a:cs typeface="Times New Roman" pitchFamily="18" charset="0"/>
              </a:rPr>
              <a:t>COLLAPSE</a:t>
            </a:r>
            <a:br>
              <a:rPr lang="en-US" sz="2400" b="1" dirty="0" smtClean="0">
                <a:solidFill>
                  <a:schemeClr val="accent2"/>
                </a:solidFill>
                <a:cs typeface="Times New Roman" pitchFamily="18" charset="0"/>
              </a:rPr>
            </a:br>
            <a:r>
              <a:rPr lang="en-US" sz="1200" b="1" dirty="0" smtClean="0">
                <a:solidFill>
                  <a:schemeClr val="accent2"/>
                </a:solidFill>
                <a:cs typeface="Times New Roman" pitchFamily="18" charset="0"/>
              </a:rPr>
              <a:t>http://www.materials.drexel.edu/programs/Sensors/Links/</a:t>
            </a:r>
            <a:endParaRPr lang="en-US" sz="1200" b="1" dirty="0">
              <a:solidFill>
                <a:schemeClr val="accent2"/>
              </a:solidFill>
              <a:cs typeface="Times New Roman" pitchFamily="18" charset="0"/>
            </a:endParaRPr>
          </a:p>
        </p:txBody>
      </p:sp>
      <p:sp>
        <p:nvSpPr>
          <p:cNvPr id="34820" name="Rectangle 3"/>
          <p:cNvSpPr>
            <a:spLocks noGrp="1" noChangeArrowheads="1"/>
          </p:cNvSpPr>
          <p:nvPr>
            <p:ph type="body" sz="half" idx="4294967295"/>
          </p:nvPr>
        </p:nvSpPr>
        <p:spPr>
          <a:xfrm>
            <a:off x="228600" y="1981200"/>
            <a:ext cx="3810000" cy="4114800"/>
          </a:xfrm>
        </p:spPr>
        <p:txBody>
          <a:bodyPr/>
          <a:lstStyle/>
          <a:p>
            <a:pPr marL="227013" indent="-227013">
              <a:lnSpc>
                <a:spcPct val="90000"/>
              </a:lnSpc>
              <a:buFontTx/>
              <a:buNone/>
            </a:pPr>
            <a:r>
              <a:rPr lang="en-US" sz="1600" b="1" dirty="0">
                <a:solidFill>
                  <a:schemeClr val="accent2"/>
                </a:solidFill>
                <a:cs typeface="Times New Roman" pitchFamily="18" charset="0"/>
              </a:rPr>
              <a:t>INTRODUCTION</a:t>
            </a:r>
            <a:endParaRPr lang="en-US" sz="1600" dirty="0">
              <a:solidFill>
                <a:schemeClr val="accent2"/>
              </a:solidFill>
              <a:cs typeface="Times New Roman" pitchFamily="18" charset="0"/>
            </a:endParaRPr>
          </a:p>
          <a:p>
            <a:pPr marL="227013" indent="-227013">
              <a:lnSpc>
                <a:spcPct val="90000"/>
              </a:lnSpc>
            </a:pPr>
            <a:r>
              <a:rPr lang="en-US" sz="1600" dirty="0">
                <a:solidFill>
                  <a:schemeClr val="accent2"/>
                </a:solidFill>
                <a:cs typeface="Times New Roman" pitchFamily="18" charset="0"/>
              </a:rPr>
              <a:t>On July 17, 1981, two suspended walkways collapsed in the Hyatt Regency Hotel in Kansas City, Missouri during a dance festival</a:t>
            </a:r>
          </a:p>
          <a:p>
            <a:pPr marL="227013" indent="-227013">
              <a:lnSpc>
                <a:spcPct val="90000"/>
              </a:lnSpc>
            </a:pPr>
            <a:r>
              <a:rPr lang="en-US" sz="1600" dirty="0" smtClean="0">
                <a:solidFill>
                  <a:schemeClr val="accent2"/>
                </a:solidFill>
                <a:cs typeface="Times New Roman" pitchFamily="18" charset="0"/>
              </a:rPr>
              <a:t>114 </a:t>
            </a:r>
            <a:r>
              <a:rPr lang="en-US" sz="1600" dirty="0">
                <a:solidFill>
                  <a:schemeClr val="accent2"/>
                </a:solidFill>
                <a:cs typeface="Times New Roman" pitchFamily="18" charset="0"/>
              </a:rPr>
              <a:t>dead and </a:t>
            </a:r>
            <a:r>
              <a:rPr lang="en-US" sz="1600" dirty="0" smtClean="0">
                <a:solidFill>
                  <a:schemeClr val="accent2"/>
                </a:solidFill>
                <a:cs typeface="Times New Roman" pitchFamily="18" charset="0"/>
              </a:rPr>
              <a:t>in </a:t>
            </a:r>
            <a:r>
              <a:rPr lang="en-US" sz="1600" dirty="0">
                <a:solidFill>
                  <a:schemeClr val="accent2"/>
                </a:solidFill>
                <a:cs typeface="Times New Roman" pitchFamily="18" charset="0"/>
              </a:rPr>
              <a:t>excess of 200 injured.  </a:t>
            </a:r>
          </a:p>
          <a:p>
            <a:pPr marL="227013" indent="-227013">
              <a:lnSpc>
                <a:spcPct val="90000"/>
              </a:lnSpc>
            </a:pPr>
            <a:r>
              <a:rPr lang="en-US" sz="1600" dirty="0" smtClean="0">
                <a:solidFill>
                  <a:schemeClr val="accent2"/>
                </a:solidFill>
                <a:cs typeface="Times New Roman" pitchFamily="18" charset="0"/>
              </a:rPr>
              <a:t>Millions </a:t>
            </a:r>
            <a:r>
              <a:rPr lang="en-US" sz="1600" dirty="0">
                <a:solidFill>
                  <a:schemeClr val="accent2"/>
                </a:solidFill>
                <a:cs typeface="Times New Roman" pitchFamily="18" charset="0"/>
              </a:rPr>
              <a:t>of dollars in costs related to lawsuits, etc., resulted from the collapse, and hundreds of lives were adversely affected.</a:t>
            </a:r>
          </a:p>
          <a:p>
            <a:pPr marL="227013" indent="-227013">
              <a:lnSpc>
                <a:spcPct val="90000"/>
              </a:lnSpc>
              <a:buNone/>
            </a:pPr>
            <a:endParaRPr lang="en-US" sz="2000" dirty="0">
              <a:solidFill>
                <a:schemeClr val="accent2"/>
              </a:solidFill>
              <a:cs typeface="Times New Roman" pitchFamily="18" charset="0"/>
            </a:endParaRPr>
          </a:p>
        </p:txBody>
      </p:sp>
      <p:pic>
        <p:nvPicPr>
          <p:cNvPr id="34821" name="Picture 10" descr="10th"/>
          <p:cNvPicPr>
            <a:picLocks noGrp="1" noChangeAspect="1" noChangeArrowheads="1"/>
          </p:cNvPicPr>
          <p:nvPr>
            <p:ph sz="half" idx="4294967295"/>
          </p:nvPr>
        </p:nvPicPr>
        <p:blipFill>
          <a:blip r:embed="rId2" cstate="print"/>
          <a:srcRect/>
          <a:stretch>
            <a:fillRect/>
          </a:stretch>
        </p:blipFill>
        <p:spPr>
          <a:xfrm>
            <a:off x="4075113" y="1752600"/>
            <a:ext cx="5068887" cy="4495800"/>
          </a:xfrm>
          <a:noFill/>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1826246-86CA-4E43-B398-7BB32AFA603A}" type="slidenum">
              <a:rPr lang="en-US" sz="1400"/>
              <a:pPr algn="r"/>
              <a:t>48</a:t>
            </a:fld>
            <a:endParaRPr lang="en-US" sz="1400"/>
          </a:p>
        </p:txBody>
      </p:sp>
      <p:sp>
        <p:nvSpPr>
          <p:cNvPr id="35843" name="Rectangle 2"/>
          <p:cNvSpPr>
            <a:spLocks noGrp="1" noChangeArrowheads="1"/>
          </p:cNvSpPr>
          <p:nvPr>
            <p:ph type="title" idx="4294967295"/>
          </p:nvPr>
        </p:nvSpPr>
        <p:spPr>
          <a:xfrm>
            <a:off x="990600" y="304800"/>
            <a:ext cx="7793038" cy="617538"/>
          </a:xfrm>
        </p:spPr>
        <p:txBody>
          <a:bodyPr/>
          <a:lstStyle/>
          <a:p>
            <a:pPr>
              <a:spcBef>
                <a:spcPct val="20000"/>
              </a:spcBef>
            </a:pPr>
            <a:r>
              <a:rPr lang="en-US" sz="2400" b="1">
                <a:solidFill>
                  <a:schemeClr val="accent2"/>
                </a:solidFill>
                <a:cs typeface="Times New Roman" pitchFamily="18" charset="0"/>
              </a:rPr>
              <a:t>HYATT REGENCY WALKWAY COLLAPSE</a:t>
            </a:r>
          </a:p>
        </p:txBody>
      </p:sp>
      <p:graphicFrame>
        <p:nvGraphicFramePr>
          <p:cNvPr id="35844" name="Object 4"/>
          <p:cNvGraphicFramePr>
            <a:graphicFrameLocks noChangeAspect="1"/>
          </p:cNvGraphicFramePr>
          <p:nvPr/>
        </p:nvGraphicFramePr>
        <p:xfrm>
          <a:off x="4648200" y="1066800"/>
          <a:ext cx="4114800" cy="5562600"/>
        </p:xfrm>
        <a:graphic>
          <a:graphicData uri="http://schemas.openxmlformats.org/presentationml/2006/ole">
            <mc:AlternateContent xmlns:mc="http://schemas.openxmlformats.org/markup-compatibility/2006">
              <mc:Choice xmlns:v="urn:schemas-microsoft-com:vml" Requires="v">
                <p:oleObj spid="_x0000_s35880" name="Document" r:id="rId3" imgW="4572720" imgH="3181320" progId="Word.Document.8">
                  <p:embed/>
                </p:oleObj>
              </mc:Choice>
              <mc:Fallback>
                <p:oleObj name="Document" r:id="rId3" imgW="4572720" imgH="318132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066800"/>
                        <a:ext cx="4114800" cy="556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845" name="Picture 6" descr="13th"/>
          <p:cNvPicPr>
            <a:picLocks noGrp="1" noChangeAspect="1" noChangeArrowheads="1"/>
          </p:cNvPicPr>
          <p:nvPr>
            <p:ph idx="4294967295"/>
          </p:nvPr>
        </p:nvPicPr>
        <p:blipFill>
          <a:blip r:embed="rId5" cstate="print"/>
          <a:srcRect/>
          <a:stretch>
            <a:fillRect/>
          </a:stretch>
        </p:blipFill>
        <p:spPr>
          <a:xfrm>
            <a:off x="0" y="1066800"/>
            <a:ext cx="4495800" cy="5562600"/>
          </a:xfrm>
          <a:noFill/>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56F374A-8D38-4C3B-8BCE-523A85C5225A}" type="slidenum">
              <a:rPr lang="en-US" sz="1400"/>
              <a:pPr algn="r"/>
              <a:t>49</a:t>
            </a:fld>
            <a:endParaRPr lang="en-US" sz="1400"/>
          </a:p>
        </p:txBody>
      </p:sp>
      <p:sp>
        <p:nvSpPr>
          <p:cNvPr id="37891" name="Rectangle 2"/>
          <p:cNvSpPr>
            <a:spLocks noGrp="1" noChangeArrowheads="1"/>
          </p:cNvSpPr>
          <p:nvPr>
            <p:ph type="title" idx="4294967295"/>
          </p:nvPr>
        </p:nvSpPr>
        <p:spPr>
          <a:xfrm>
            <a:off x="990600" y="617538"/>
            <a:ext cx="7696200" cy="1143000"/>
          </a:xfrm>
        </p:spPr>
        <p:txBody>
          <a:bodyPr/>
          <a:lstStyle/>
          <a:p>
            <a:pPr>
              <a:spcBef>
                <a:spcPct val="20000"/>
              </a:spcBef>
            </a:pPr>
            <a:r>
              <a:rPr lang="en-US" sz="1600" b="1">
                <a:solidFill>
                  <a:schemeClr val="accent2"/>
                </a:solidFill>
                <a:cs typeface="Times New Roman" pitchFamily="18" charset="0"/>
              </a:rPr>
              <a:t>HYATT REGENCY WALKWAY COLLAPSE</a:t>
            </a:r>
          </a:p>
        </p:txBody>
      </p:sp>
      <p:sp>
        <p:nvSpPr>
          <p:cNvPr id="37892" name="Rectangle 3"/>
          <p:cNvSpPr>
            <a:spLocks noGrp="1" noChangeArrowheads="1"/>
          </p:cNvSpPr>
          <p:nvPr>
            <p:ph type="body" idx="4294967295"/>
          </p:nvPr>
        </p:nvSpPr>
        <p:spPr>
          <a:xfrm>
            <a:off x="228600" y="1676400"/>
            <a:ext cx="4267200" cy="4648200"/>
          </a:xfrm>
        </p:spPr>
        <p:txBody>
          <a:bodyPr/>
          <a:lstStyle/>
          <a:p>
            <a:pPr marL="0" indent="0"/>
            <a:r>
              <a:rPr lang="en-US" sz="1600" dirty="0" smtClean="0">
                <a:solidFill>
                  <a:schemeClr val="accent2"/>
                </a:solidFill>
                <a:cs typeface="Times New Roman" pitchFamily="18" charset="0"/>
              </a:rPr>
              <a:t>Original</a:t>
            </a:r>
          </a:p>
          <a:p>
            <a:pPr marL="0" indent="0"/>
            <a:r>
              <a:rPr lang="en-US" sz="1600" dirty="0" smtClean="0">
                <a:solidFill>
                  <a:schemeClr val="accent2"/>
                </a:solidFill>
                <a:cs typeface="Times New Roman" pitchFamily="18" charset="0"/>
              </a:rPr>
              <a:t>Walkways suspended long </a:t>
            </a:r>
            <a:r>
              <a:rPr lang="en-US" sz="1600" dirty="0">
                <a:solidFill>
                  <a:schemeClr val="accent2"/>
                </a:solidFill>
                <a:cs typeface="Times New Roman" pitchFamily="18" charset="0"/>
              </a:rPr>
              <a:t>rods. </a:t>
            </a:r>
          </a:p>
          <a:p>
            <a:pPr marL="0" indent="0"/>
            <a:r>
              <a:rPr lang="en-US" sz="1600" dirty="0" smtClean="0">
                <a:solidFill>
                  <a:schemeClr val="accent2"/>
                </a:solidFill>
                <a:cs typeface="Times New Roman" pitchFamily="18" charset="0"/>
              </a:rPr>
              <a:t>Rod through </a:t>
            </a:r>
            <a:r>
              <a:rPr lang="en-US" sz="1600" dirty="0">
                <a:solidFill>
                  <a:schemeClr val="accent2"/>
                </a:solidFill>
                <a:cs typeface="Times New Roman" pitchFamily="18" charset="0"/>
              </a:rPr>
              <a:t>the top walkway </a:t>
            </a:r>
            <a:r>
              <a:rPr lang="en-US" sz="1600" dirty="0" smtClean="0">
                <a:solidFill>
                  <a:schemeClr val="accent2"/>
                </a:solidFill>
                <a:cs typeface="Times New Roman" pitchFamily="18" charset="0"/>
              </a:rPr>
              <a:t>down </a:t>
            </a:r>
            <a:r>
              <a:rPr lang="en-US" sz="1600" dirty="0">
                <a:solidFill>
                  <a:schemeClr val="accent2"/>
                </a:solidFill>
                <a:cs typeface="Times New Roman" pitchFamily="18" charset="0"/>
              </a:rPr>
              <a:t>to </a:t>
            </a:r>
            <a:r>
              <a:rPr lang="en-US" sz="1600" dirty="0" smtClean="0">
                <a:solidFill>
                  <a:schemeClr val="accent2"/>
                </a:solidFill>
                <a:cs typeface="Times New Roman" pitchFamily="18" charset="0"/>
              </a:rPr>
              <a:t>bottom </a:t>
            </a:r>
            <a:r>
              <a:rPr lang="en-US" sz="1600" dirty="0">
                <a:solidFill>
                  <a:schemeClr val="accent2"/>
                </a:solidFill>
                <a:cs typeface="Times New Roman" pitchFamily="18" charset="0"/>
              </a:rPr>
              <a:t>walkway. </a:t>
            </a:r>
          </a:p>
          <a:p>
            <a:pPr marL="0" indent="0"/>
            <a:r>
              <a:rPr lang="en-US" sz="1600" dirty="0" smtClean="0">
                <a:solidFill>
                  <a:schemeClr val="accent2"/>
                </a:solidFill>
                <a:cs typeface="Times New Roman" pitchFamily="18" charset="0"/>
              </a:rPr>
              <a:t>On each rod, under </a:t>
            </a:r>
            <a:r>
              <a:rPr lang="en-US" sz="1600" dirty="0">
                <a:solidFill>
                  <a:schemeClr val="accent2"/>
                </a:solidFill>
                <a:cs typeface="Times New Roman" pitchFamily="18" charset="0"/>
              </a:rPr>
              <a:t>each walkway, </a:t>
            </a:r>
            <a:r>
              <a:rPr lang="en-US" sz="1600" dirty="0" smtClean="0">
                <a:solidFill>
                  <a:schemeClr val="accent2"/>
                </a:solidFill>
                <a:cs typeface="Times New Roman" pitchFamily="18" charset="0"/>
              </a:rPr>
              <a:t>nut used to </a:t>
            </a:r>
            <a:r>
              <a:rPr lang="en-US" sz="1600" dirty="0">
                <a:solidFill>
                  <a:schemeClr val="accent2"/>
                </a:solidFill>
                <a:cs typeface="Times New Roman" pitchFamily="18" charset="0"/>
              </a:rPr>
              <a:t>carry the load of </a:t>
            </a:r>
            <a:r>
              <a:rPr lang="en-US" sz="1600" dirty="0" smtClean="0">
                <a:solidFill>
                  <a:schemeClr val="accent2"/>
                </a:solidFill>
                <a:cs typeface="Times New Roman" pitchFamily="18" charset="0"/>
              </a:rPr>
              <a:t>walkway</a:t>
            </a:r>
            <a:r>
              <a:rPr lang="en-US" sz="1600" dirty="0">
                <a:solidFill>
                  <a:schemeClr val="accent2"/>
                </a:solidFill>
                <a:cs typeface="Times New Roman" pitchFamily="18" charset="0"/>
              </a:rPr>
              <a:t>. </a:t>
            </a:r>
            <a:endParaRPr lang="en-US" sz="1600" dirty="0" smtClean="0">
              <a:solidFill>
                <a:schemeClr val="accent2"/>
              </a:solidFill>
              <a:cs typeface="Times New Roman" pitchFamily="18" charset="0"/>
            </a:endParaRPr>
          </a:p>
          <a:p>
            <a:pPr marL="0" indent="0"/>
            <a:r>
              <a:rPr lang="en-US" sz="1600" dirty="0" smtClean="0">
                <a:solidFill>
                  <a:schemeClr val="accent2"/>
                </a:solidFill>
                <a:cs typeface="Times New Roman" pitchFamily="18" charset="0"/>
              </a:rPr>
              <a:t>Issue</a:t>
            </a:r>
            <a:endParaRPr lang="en-US" sz="1600" dirty="0">
              <a:solidFill>
                <a:schemeClr val="accent2"/>
              </a:solidFill>
              <a:cs typeface="Times New Roman" pitchFamily="18" charset="0"/>
            </a:endParaRPr>
          </a:p>
          <a:p>
            <a:pPr marL="0" indent="0"/>
            <a:r>
              <a:rPr lang="en-US" sz="1600" dirty="0" smtClean="0">
                <a:solidFill>
                  <a:schemeClr val="accent2"/>
                </a:solidFill>
                <a:cs typeface="Times New Roman" pitchFamily="18" charset="0"/>
              </a:rPr>
              <a:t>Running nuts </a:t>
            </a:r>
            <a:r>
              <a:rPr lang="en-US" sz="1600" dirty="0">
                <a:solidFill>
                  <a:schemeClr val="accent2"/>
                </a:solidFill>
                <a:cs typeface="Times New Roman" pitchFamily="18" charset="0"/>
              </a:rPr>
              <a:t>30 feet up the rods, the entire length of the rods had to be threaded. </a:t>
            </a:r>
          </a:p>
          <a:p>
            <a:pPr marL="0" indent="0"/>
            <a:r>
              <a:rPr lang="en-US" sz="1600" dirty="0">
                <a:solidFill>
                  <a:schemeClr val="accent2"/>
                </a:solidFill>
                <a:cs typeface="Times New Roman" pitchFamily="18" charset="0"/>
              </a:rPr>
              <a:t> Threading 30 feet of rod </a:t>
            </a:r>
            <a:r>
              <a:rPr lang="en-US" sz="1600" dirty="0" smtClean="0">
                <a:solidFill>
                  <a:schemeClr val="accent2"/>
                </a:solidFill>
                <a:cs typeface="Times New Roman" pitchFamily="18" charset="0"/>
              </a:rPr>
              <a:t>difficult </a:t>
            </a:r>
            <a:r>
              <a:rPr lang="en-US" sz="1600" dirty="0">
                <a:solidFill>
                  <a:schemeClr val="accent2"/>
                </a:solidFill>
                <a:cs typeface="Times New Roman" pitchFamily="18" charset="0"/>
              </a:rPr>
              <a:t>and costly. </a:t>
            </a:r>
          </a:p>
          <a:p>
            <a:pPr marL="0" indent="0"/>
            <a:r>
              <a:rPr lang="en-US" sz="1600" dirty="0">
                <a:solidFill>
                  <a:schemeClr val="accent2"/>
                </a:solidFill>
                <a:cs typeface="Times New Roman" pitchFamily="18" charset="0"/>
              </a:rPr>
              <a:t>The fabricator decided to modify the original design to </a:t>
            </a:r>
            <a:r>
              <a:rPr lang="en-US" sz="1600" u="sng" dirty="0">
                <a:solidFill>
                  <a:schemeClr val="accent2"/>
                </a:solidFill>
                <a:cs typeface="Times New Roman" pitchFamily="18" charset="0"/>
              </a:rPr>
              <a:t>make it easier and less costly to construct</a:t>
            </a:r>
            <a:r>
              <a:rPr lang="en-US" sz="1600" dirty="0">
                <a:solidFill>
                  <a:schemeClr val="accent2"/>
                </a:solidFill>
                <a:cs typeface="Times New Roman" pitchFamily="18" charset="0"/>
              </a:rPr>
              <a:t>.</a:t>
            </a:r>
            <a:r>
              <a:rPr lang="en-US" sz="2400" dirty="0">
                <a:solidFill>
                  <a:schemeClr val="accent2"/>
                </a:solidFill>
                <a:cs typeface="Times New Roman" pitchFamily="18" charset="0"/>
              </a:rPr>
              <a:t> </a:t>
            </a:r>
          </a:p>
        </p:txBody>
      </p:sp>
      <p:graphicFrame>
        <p:nvGraphicFramePr>
          <p:cNvPr id="37893" name="Object 6"/>
          <p:cNvGraphicFramePr>
            <a:graphicFrameLocks noChangeAspect="1"/>
          </p:cNvGraphicFramePr>
          <p:nvPr/>
        </p:nvGraphicFramePr>
        <p:xfrm>
          <a:off x="4343400" y="1828800"/>
          <a:ext cx="4800600" cy="3581400"/>
        </p:xfrm>
        <a:graphic>
          <a:graphicData uri="http://schemas.openxmlformats.org/presentationml/2006/ole">
            <mc:AlternateContent xmlns:mc="http://schemas.openxmlformats.org/markup-compatibility/2006">
              <mc:Choice xmlns:v="urn:schemas-microsoft-com:vml" Requires="v">
                <p:oleObj spid="_x0000_s37929" name="Document" r:id="rId3" imgW="5486400" imgH="3503520" progId="Word.Document.8">
                  <p:embed/>
                </p:oleObj>
              </mc:Choice>
              <mc:Fallback>
                <p:oleObj name="Document" r:id="rId3" imgW="5486400" imgH="3503520" progId="Word.Documen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828800"/>
                        <a:ext cx="4800600" cy="358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20 Steps to Reduce Risk and Liability  </a:t>
            </a:r>
            <a:r>
              <a:rPr lang="en-US" sz="1400" dirty="0" smtClean="0"/>
              <a:t>1</a:t>
            </a:r>
            <a:endParaRPr lang="en-US" sz="3200" dirty="0"/>
          </a:p>
        </p:txBody>
      </p:sp>
      <p:sp>
        <p:nvSpPr>
          <p:cNvPr id="3" name="Content Placeholder 2"/>
          <p:cNvSpPr>
            <a:spLocks noGrp="1"/>
          </p:cNvSpPr>
          <p:nvPr>
            <p:ph idx="1"/>
          </p:nvPr>
        </p:nvSpPr>
        <p:spPr/>
        <p:txBody>
          <a:bodyPr/>
          <a:lstStyle/>
          <a:p>
            <a:pPr marL="514350" lvl="0" indent="-514350">
              <a:buFont typeface="+mj-lt"/>
              <a:buAutoNum type="arabicPeriod"/>
            </a:pPr>
            <a:r>
              <a:rPr lang="en-US" sz="2400" dirty="0">
                <a:solidFill>
                  <a:schemeClr val="tx1"/>
                </a:solidFill>
                <a:latin typeface="+mn-lt"/>
                <a:ea typeface="+mn-ea"/>
                <a:cs typeface="+mn-cs"/>
              </a:rPr>
              <a:t>Include safety as a primary specification in identifying needs during all phases of the product's existence</a:t>
            </a:r>
          </a:p>
          <a:p>
            <a:pPr marL="514350" indent="-514350">
              <a:buFont typeface="+mj-lt"/>
              <a:buAutoNum type="arabicPeriod"/>
            </a:pPr>
            <a:r>
              <a:rPr lang="en-US" sz="2400" dirty="0" smtClean="0">
                <a:solidFill>
                  <a:schemeClr val="tx1"/>
                </a:solidFill>
                <a:latin typeface="+mn-lt"/>
                <a:ea typeface="+mn-ea"/>
                <a:cs typeface="+mn-cs"/>
              </a:rPr>
              <a:t>Design </a:t>
            </a:r>
            <a:r>
              <a:rPr lang="en-US" sz="2400" dirty="0">
                <a:solidFill>
                  <a:schemeClr val="tx1"/>
                </a:solidFill>
                <a:latin typeface="+mn-lt"/>
                <a:ea typeface="+mn-ea"/>
                <a:cs typeface="+mn-cs"/>
              </a:rPr>
              <a:t>to a </a:t>
            </a:r>
            <a:r>
              <a:rPr lang="en-US" sz="2400" dirty="0" smtClean="0">
                <a:solidFill>
                  <a:schemeClr val="tx1"/>
                </a:solidFill>
                <a:latin typeface="+mn-lt"/>
                <a:ea typeface="+mn-ea"/>
                <a:cs typeface="+mn-cs"/>
              </a:rPr>
              <a:t>recognized </a:t>
            </a:r>
            <a:r>
              <a:rPr lang="en-US" sz="2400" dirty="0">
                <a:solidFill>
                  <a:schemeClr val="tx1"/>
                </a:solidFill>
                <a:latin typeface="+mn-lt"/>
                <a:ea typeface="+mn-ea"/>
                <a:cs typeface="+mn-cs"/>
              </a:rPr>
              <a:t>standard (failure to do so may be </a:t>
            </a:r>
            <a:r>
              <a:rPr lang="en-US" sz="2400" dirty="0" smtClean="0">
                <a:solidFill>
                  <a:schemeClr val="tx1"/>
                </a:solidFill>
                <a:latin typeface="+mn-lt"/>
                <a:ea typeface="+mn-ea"/>
                <a:cs typeface="+mn-cs"/>
              </a:rPr>
              <a:t>“negligence </a:t>
            </a:r>
            <a:r>
              <a:rPr lang="en-US" sz="2400" i="1" dirty="0"/>
              <a:t>p</a:t>
            </a:r>
            <a:r>
              <a:rPr lang="en-US" sz="2400" i="1" dirty="0" smtClean="0">
                <a:solidFill>
                  <a:schemeClr val="tx1"/>
                </a:solidFill>
                <a:latin typeface="+mn-lt"/>
                <a:ea typeface="+mn-ea"/>
                <a:cs typeface="+mn-cs"/>
              </a:rPr>
              <a:t>er se”</a:t>
            </a:r>
            <a:r>
              <a:rPr lang="en-US" sz="2400" dirty="0" smtClean="0">
                <a:solidFill>
                  <a:schemeClr val="tx1"/>
                </a:solidFill>
                <a:latin typeface="+mn-lt"/>
                <a:ea typeface="+mn-ea"/>
                <a:cs typeface="+mn-cs"/>
              </a:rPr>
              <a:t>)</a:t>
            </a:r>
          </a:p>
          <a:p>
            <a:pPr lvl="1" indent="-342900"/>
            <a:r>
              <a:rPr lang="en-US" sz="2400" dirty="0" smtClean="0">
                <a:ea typeface="+mn-ea"/>
                <a:cs typeface="+mn-cs"/>
              </a:rPr>
              <a:t>UL, ANSI, ISO, ASTM (GT has ASTM </a:t>
            </a:r>
            <a:r>
              <a:rPr lang="en-US" sz="2400" dirty="0" err="1" smtClean="0">
                <a:ea typeface="+mn-ea"/>
                <a:cs typeface="+mn-cs"/>
              </a:rPr>
              <a:t>stds</a:t>
            </a:r>
            <a:r>
              <a:rPr lang="en-US" sz="2400" dirty="0" smtClean="0">
                <a:ea typeface="+mn-ea"/>
                <a:cs typeface="+mn-cs"/>
              </a:rPr>
              <a:t>)</a:t>
            </a:r>
          </a:p>
          <a:p>
            <a:pPr lvl="1" indent="-342900"/>
            <a:r>
              <a:rPr lang="en-US" sz="2400" dirty="0" smtClean="0">
                <a:solidFill>
                  <a:schemeClr val="tx1"/>
                </a:solidFill>
                <a:latin typeface="+mn-lt"/>
                <a:ea typeface="+mn-ea"/>
                <a:cs typeface="+mn-cs"/>
              </a:rPr>
              <a:t>Industry/Professional Society </a:t>
            </a:r>
          </a:p>
          <a:p>
            <a:pPr lvl="2" indent="-342900"/>
            <a:r>
              <a:rPr lang="en-US" sz="2000" dirty="0" smtClean="0">
                <a:ea typeface="+mn-ea"/>
                <a:cs typeface="+mn-cs"/>
              </a:rPr>
              <a:t>ASHRAE, ASME (e.g., BPVC)</a:t>
            </a:r>
          </a:p>
          <a:p>
            <a:pPr lvl="2" indent="-342900"/>
            <a:r>
              <a:rPr lang="en-US" sz="2000" dirty="0" smtClean="0">
                <a:ea typeface="+mn-ea"/>
                <a:cs typeface="+mn-cs"/>
              </a:rPr>
              <a:t>Product/industry/manufacturer specific (Espresso!)</a:t>
            </a:r>
          </a:p>
          <a:p>
            <a:pPr lvl="1" indent="-342900"/>
            <a:r>
              <a:rPr lang="en-US" sz="2000" dirty="0" smtClean="0">
                <a:ea typeface="+mn-ea"/>
                <a:cs typeface="+mn-cs"/>
              </a:rPr>
              <a:t>Within these resources, look for</a:t>
            </a:r>
          </a:p>
          <a:p>
            <a:pPr lvl="2" indent="-342900"/>
            <a:r>
              <a:rPr lang="en-US" sz="1600" dirty="0"/>
              <a:t>Required </a:t>
            </a:r>
            <a:r>
              <a:rPr lang="en-US" sz="1600" dirty="0" smtClean="0"/>
              <a:t>analysis </a:t>
            </a:r>
            <a:r>
              <a:rPr lang="en-US" sz="1600" dirty="0"/>
              <a:t>methods</a:t>
            </a:r>
          </a:p>
          <a:p>
            <a:pPr lvl="2" indent="-342900"/>
            <a:r>
              <a:rPr lang="en-US" sz="1600" dirty="0" smtClean="0">
                <a:ea typeface="+mn-ea"/>
                <a:cs typeface="+mn-cs"/>
              </a:rPr>
              <a:t>Required Factors of Safety</a:t>
            </a:r>
          </a:p>
          <a:p>
            <a:pPr lvl="2" indent="-342900"/>
            <a:r>
              <a:rPr lang="en-US" sz="1600" dirty="0" smtClean="0">
                <a:ea typeface="+mn-ea"/>
                <a:cs typeface="+mn-cs"/>
              </a:rPr>
              <a:t>Required testing methods</a:t>
            </a:r>
          </a:p>
          <a:p>
            <a:pPr lvl="2" indent="-342900"/>
            <a:r>
              <a:rPr lang="en-US" sz="1600" dirty="0" err="1" smtClean="0">
                <a:ea typeface="+mn-ea"/>
                <a:cs typeface="+mn-cs"/>
              </a:rPr>
              <a:t>Etc</a:t>
            </a:r>
            <a:r>
              <a:rPr lang="en-US" sz="1600" dirty="0" smtClean="0">
                <a:ea typeface="+mn-ea"/>
                <a:cs typeface="+mn-cs"/>
              </a:rPr>
              <a:t>….</a:t>
            </a:r>
            <a:endParaRPr lang="en-US" sz="1600" dirty="0">
              <a:ea typeface="+mn-ea"/>
              <a:cs typeface="+mn-cs"/>
            </a:endParaRPr>
          </a:p>
          <a:p>
            <a:pPr lvl="2" indent="-342900"/>
            <a:endParaRPr lang="en-US" sz="2000" dirty="0" smtClean="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5DB5F53-60AB-47ED-B480-A555543FFDD2}" type="slidenum">
              <a:rPr lang="en-US" sz="1400"/>
              <a:pPr algn="r"/>
              <a:t>50</a:t>
            </a:fld>
            <a:endParaRPr lang="en-US" sz="1400"/>
          </a:p>
        </p:txBody>
      </p:sp>
      <p:sp>
        <p:nvSpPr>
          <p:cNvPr id="38915" name="Rectangle 2"/>
          <p:cNvSpPr>
            <a:spLocks noGrp="1" noChangeArrowheads="1"/>
          </p:cNvSpPr>
          <p:nvPr>
            <p:ph type="title" idx="4294967295"/>
          </p:nvPr>
        </p:nvSpPr>
        <p:spPr/>
        <p:txBody>
          <a:bodyPr/>
          <a:lstStyle/>
          <a:p>
            <a:endParaRPr lang="en-US"/>
          </a:p>
        </p:txBody>
      </p:sp>
      <p:pic>
        <p:nvPicPr>
          <p:cNvPr id="38916" name="Picture 4" descr="auto0"/>
          <p:cNvPicPr>
            <a:picLocks noGrp="1" noChangeAspect="1" noChangeArrowheads="1"/>
          </p:cNvPicPr>
          <p:nvPr>
            <p:ph type="body" idx="4294967295"/>
          </p:nvPr>
        </p:nvPicPr>
        <p:blipFill>
          <a:blip r:embed="rId2" cstate="print"/>
          <a:srcRect/>
          <a:stretch>
            <a:fillRect/>
          </a:stretch>
        </p:blipFill>
        <p:spPr>
          <a:xfrm>
            <a:off x="1676400" y="1600200"/>
            <a:ext cx="6781800" cy="4572000"/>
          </a:xfr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2C29B79B-526F-42FA-8FE5-DB6B1B7B3631}" type="slidenum">
              <a:rPr lang="en-US" sz="1400"/>
              <a:pPr algn="r"/>
              <a:t>51</a:t>
            </a:fld>
            <a:endParaRPr lang="en-US" sz="1400"/>
          </a:p>
        </p:txBody>
      </p:sp>
      <p:sp>
        <p:nvSpPr>
          <p:cNvPr id="39940" name="Rectangle 3"/>
          <p:cNvSpPr>
            <a:spLocks noGrp="1" noChangeArrowheads="1"/>
          </p:cNvSpPr>
          <p:nvPr>
            <p:ph type="body" idx="4294967295"/>
          </p:nvPr>
        </p:nvSpPr>
        <p:spPr>
          <a:xfrm>
            <a:off x="152400" y="3733800"/>
            <a:ext cx="5486400" cy="2819400"/>
          </a:xfrm>
        </p:spPr>
        <p:txBody>
          <a:bodyPr/>
          <a:lstStyle/>
          <a:p>
            <a:pPr marL="0" indent="0"/>
            <a:r>
              <a:rPr lang="en-US" sz="1600" dirty="0" smtClean="0">
                <a:solidFill>
                  <a:schemeClr val="accent2"/>
                </a:solidFill>
                <a:cs typeface="Times New Roman" pitchFamily="18" charset="0"/>
              </a:rPr>
              <a:t> Walkway-design: Nut </a:t>
            </a:r>
            <a:r>
              <a:rPr lang="en-US" sz="1600" dirty="0">
                <a:solidFill>
                  <a:schemeClr val="accent2"/>
                </a:solidFill>
                <a:cs typeface="Times New Roman" pitchFamily="18" charset="0"/>
              </a:rPr>
              <a:t>1 supports only the walkway above it. </a:t>
            </a:r>
            <a:r>
              <a:rPr lang="en-US" sz="1600" dirty="0" smtClean="0">
                <a:solidFill>
                  <a:schemeClr val="accent2"/>
                </a:solidFill>
                <a:cs typeface="Times New Roman" pitchFamily="18" charset="0"/>
              </a:rPr>
              <a:t> The </a:t>
            </a:r>
            <a:r>
              <a:rPr lang="en-US" sz="1600" dirty="0">
                <a:solidFill>
                  <a:schemeClr val="accent2"/>
                </a:solidFill>
                <a:cs typeface="Times New Roman" pitchFamily="18" charset="0"/>
              </a:rPr>
              <a:t>weight of the second walkway is supported through the rod. </a:t>
            </a:r>
            <a:endParaRPr lang="en-US" sz="1600" dirty="0" smtClean="0">
              <a:solidFill>
                <a:schemeClr val="accent2"/>
              </a:solidFill>
              <a:cs typeface="Times New Roman" pitchFamily="18" charset="0"/>
            </a:endParaRPr>
          </a:p>
          <a:p>
            <a:pPr marL="0" indent="0"/>
            <a:endParaRPr lang="en-US" sz="1600" dirty="0">
              <a:solidFill>
                <a:schemeClr val="accent2"/>
              </a:solidFill>
              <a:cs typeface="Times New Roman" pitchFamily="18" charset="0"/>
            </a:endParaRPr>
          </a:p>
          <a:p>
            <a:pPr marL="0" indent="0"/>
            <a:endParaRPr lang="en-US" sz="1600" dirty="0" smtClean="0">
              <a:solidFill>
                <a:schemeClr val="accent2"/>
              </a:solidFill>
              <a:cs typeface="Times New Roman" pitchFamily="18" charset="0"/>
            </a:endParaRPr>
          </a:p>
          <a:p>
            <a:pPr marL="0" indent="0"/>
            <a:r>
              <a:rPr lang="en-US" sz="1600" dirty="0" smtClean="0">
                <a:solidFill>
                  <a:schemeClr val="accent2"/>
                </a:solidFill>
                <a:cs typeface="Times New Roman" pitchFamily="18" charset="0"/>
              </a:rPr>
              <a:t> Walkway-built: </a:t>
            </a:r>
            <a:r>
              <a:rPr lang="en-US" sz="1600" dirty="0">
                <a:solidFill>
                  <a:schemeClr val="accent2"/>
                </a:solidFill>
                <a:cs typeface="Times New Roman" pitchFamily="18" charset="0"/>
              </a:rPr>
              <a:t>Nut 1 not only holds the weight of the walkway above it, but also the hanging weight of the second walkway and the rods used to support it. </a:t>
            </a:r>
          </a:p>
          <a:p>
            <a:pPr marL="0" indent="0"/>
            <a:endParaRPr lang="en-US" sz="1600" dirty="0">
              <a:solidFill>
                <a:schemeClr val="accent2"/>
              </a:solidFill>
              <a:cs typeface="Times New Roman" pitchFamily="18" charset="0"/>
            </a:endParaRPr>
          </a:p>
          <a:p>
            <a:pPr marL="0" indent="0"/>
            <a:endParaRPr lang="en-US" sz="1600" dirty="0">
              <a:solidFill>
                <a:schemeClr val="accent2"/>
              </a:solidFill>
              <a:cs typeface="Times New Roman" pitchFamily="18" charset="0"/>
            </a:endParaRPr>
          </a:p>
        </p:txBody>
      </p:sp>
      <p:graphicFrame>
        <p:nvGraphicFramePr>
          <p:cNvPr id="39941" name="Object 4"/>
          <p:cNvGraphicFramePr>
            <a:graphicFrameLocks noChangeAspect="1"/>
          </p:cNvGraphicFramePr>
          <p:nvPr/>
        </p:nvGraphicFramePr>
        <p:xfrm>
          <a:off x="3657600" y="76200"/>
          <a:ext cx="5943600" cy="3352800"/>
        </p:xfrm>
        <a:graphic>
          <a:graphicData uri="http://schemas.openxmlformats.org/presentationml/2006/ole">
            <mc:AlternateContent xmlns:mc="http://schemas.openxmlformats.org/markup-compatibility/2006">
              <mc:Choice xmlns:v="urn:schemas-microsoft-com:vml" Requires="v">
                <p:oleObj spid="_x0000_s39977" name="Document" r:id="rId3" imgW="5943600" imgH="2888280" progId="Word.Document.8">
                  <p:embed/>
                </p:oleObj>
              </mc:Choice>
              <mc:Fallback>
                <p:oleObj name="Document" r:id="rId3" imgW="5943600" imgH="288828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76200"/>
                        <a:ext cx="5943600" cy="3352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42" name="Picture 5" descr="Figure 3"/>
          <p:cNvPicPr>
            <a:picLocks noChangeAspect="1" noChangeArrowheads="1"/>
          </p:cNvPicPr>
          <p:nvPr/>
        </p:nvPicPr>
        <p:blipFill>
          <a:blip r:embed="rId5" cstate="print"/>
          <a:srcRect/>
          <a:stretch>
            <a:fillRect/>
          </a:stretch>
        </p:blipFill>
        <p:spPr bwMode="auto">
          <a:xfrm>
            <a:off x="5715000" y="2438400"/>
            <a:ext cx="3246438" cy="4114800"/>
          </a:xfrm>
          <a:prstGeom prst="rect">
            <a:avLst/>
          </a:prstGeom>
          <a:noFill/>
          <a:ln w="9525">
            <a:noFill/>
            <a:miter lim="800000"/>
            <a:headEnd/>
            <a:tailEnd/>
          </a:ln>
        </p:spPr>
      </p:pic>
      <p:pic>
        <p:nvPicPr>
          <p:cNvPr id="39943" name="Picture 6" descr="6th"/>
          <p:cNvPicPr>
            <a:picLocks noChangeAspect="1" noChangeArrowheads="1"/>
          </p:cNvPicPr>
          <p:nvPr/>
        </p:nvPicPr>
        <p:blipFill>
          <a:blip r:embed="rId6" cstate="print"/>
          <a:srcRect/>
          <a:stretch>
            <a:fillRect/>
          </a:stretch>
        </p:blipFill>
        <p:spPr bwMode="auto">
          <a:xfrm>
            <a:off x="152400" y="0"/>
            <a:ext cx="4438650" cy="3352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15CB191D-A608-4F31-9781-31030624E139}" type="slidenum">
              <a:rPr lang="en-US" sz="1400"/>
              <a:pPr algn="r"/>
              <a:t>52</a:t>
            </a:fld>
            <a:endParaRPr lang="en-US" sz="1400"/>
          </a:p>
        </p:txBody>
      </p:sp>
      <p:sp>
        <p:nvSpPr>
          <p:cNvPr id="40963" name="Rectangle 2"/>
          <p:cNvSpPr>
            <a:spLocks noGrp="1" noChangeArrowheads="1"/>
          </p:cNvSpPr>
          <p:nvPr>
            <p:ph type="title" idx="4294967295"/>
          </p:nvPr>
        </p:nvSpPr>
        <p:spPr/>
        <p:txBody>
          <a:bodyPr/>
          <a:lstStyle/>
          <a:p>
            <a:endParaRPr lang="en-US">
              <a:solidFill>
                <a:schemeClr val="accent2"/>
              </a:solidFill>
            </a:endParaRPr>
          </a:p>
        </p:txBody>
      </p:sp>
      <p:sp>
        <p:nvSpPr>
          <p:cNvPr id="40964" name="Rectangle 3"/>
          <p:cNvSpPr>
            <a:spLocks noGrp="1" noChangeArrowheads="1"/>
          </p:cNvSpPr>
          <p:nvPr>
            <p:ph type="body" idx="4294967295"/>
          </p:nvPr>
        </p:nvSpPr>
        <p:spPr>
          <a:xfrm>
            <a:off x="304800" y="5105400"/>
            <a:ext cx="4343400" cy="762000"/>
          </a:xfrm>
        </p:spPr>
        <p:txBody>
          <a:bodyPr/>
          <a:lstStyle/>
          <a:p>
            <a:pPr>
              <a:buFontTx/>
              <a:buNone/>
            </a:pPr>
            <a:r>
              <a:rPr lang="en-US" sz="2400" dirty="0" smtClean="0">
                <a:solidFill>
                  <a:schemeClr val="accent2"/>
                </a:solidFill>
              </a:rPr>
              <a:t>Deformed </a:t>
            </a:r>
            <a:r>
              <a:rPr lang="en-US" sz="2400" dirty="0">
                <a:solidFill>
                  <a:schemeClr val="accent2"/>
                </a:solidFill>
              </a:rPr>
              <a:t>4</a:t>
            </a:r>
            <a:r>
              <a:rPr lang="en-US" sz="2400" baseline="30000" dirty="0">
                <a:solidFill>
                  <a:schemeClr val="accent2"/>
                </a:solidFill>
              </a:rPr>
              <a:t>th</a:t>
            </a:r>
            <a:r>
              <a:rPr lang="en-US" sz="2400" dirty="0">
                <a:solidFill>
                  <a:schemeClr val="accent2"/>
                </a:solidFill>
              </a:rPr>
              <a:t> Floor Beam</a:t>
            </a:r>
          </a:p>
        </p:txBody>
      </p:sp>
      <p:graphicFrame>
        <p:nvGraphicFramePr>
          <p:cNvPr id="40965" name="Object 4"/>
          <p:cNvGraphicFramePr>
            <a:graphicFrameLocks noChangeAspect="1"/>
          </p:cNvGraphicFramePr>
          <p:nvPr/>
        </p:nvGraphicFramePr>
        <p:xfrm>
          <a:off x="-838200" y="0"/>
          <a:ext cx="7239000" cy="4724400"/>
        </p:xfrm>
        <a:graphic>
          <a:graphicData uri="http://schemas.openxmlformats.org/presentationml/2006/ole">
            <mc:AlternateContent xmlns:mc="http://schemas.openxmlformats.org/markup-compatibility/2006">
              <mc:Choice xmlns:v="urn:schemas-microsoft-com:vml" Requires="v">
                <p:oleObj spid="_x0000_s41001" name="Document" r:id="rId3" imgW="5943600" imgH="6819120" progId="Word.Document.8">
                  <p:embed/>
                </p:oleObj>
              </mc:Choice>
              <mc:Fallback>
                <p:oleObj name="Document" r:id="rId3" imgW="5943600" imgH="6819120" progId="Word.Documen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7239000" cy="472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0966" name="Picture 6" descr="Figure 3"/>
          <p:cNvPicPr>
            <a:picLocks noChangeAspect="1" noChangeArrowheads="1"/>
          </p:cNvPicPr>
          <p:nvPr/>
        </p:nvPicPr>
        <p:blipFill>
          <a:blip r:embed="rId5" cstate="print"/>
          <a:srcRect/>
          <a:stretch>
            <a:fillRect/>
          </a:stretch>
        </p:blipFill>
        <p:spPr bwMode="auto">
          <a:xfrm>
            <a:off x="4419600" y="1828800"/>
            <a:ext cx="4495800" cy="4267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65FDBA6-3DBC-477F-B6B8-8447CAD783B4}" type="slidenum">
              <a:rPr lang="en-US" sz="1400"/>
              <a:pPr algn="r"/>
              <a:t>53</a:t>
            </a:fld>
            <a:endParaRPr lang="en-US" sz="1400"/>
          </a:p>
        </p:txBody>
      </p:sp>
      <p:sp>
        <p:nvSpPr>
          <p:cNvPr id="43011" name="Rectangle 2"/>
          <p:cNvSpPr>
            <a:spLocks noGrp="1" noChangeArrowheads="1"/>
          </p:cNvSpPr>
          <p:nvPr>
            <p:ph type="title" idx="4294967295"/>
          </p:nvPr>
        </p:nvSpPr>
        <p:spPr>
          <a:xfrm>
            <a:off x="990600" y="617538"/>
            <a:ext cx="7696200" cy="906462"/>
          </a:xfrm>
        </p:spPr>
        <p:txBody>
          <a:bodyPr/>
          <a:lstStyle/>
          <a:p>
            <a:pPr>
              <a:spcBef>
                <a:spcPct val="20000"/>
              </a:spcBef>
            </a:pPr>
            <a:r>
              <a:rPr lang="en-US" sz="2000" b="1" dirty="0">
                <a:solidFill>
                  <a:schemeClr val="accent2"/>
                </a:solidFill>
                <a:cs typeface="Times New Roman" pitchFamily="18" charset="0"/>
              </a:rPr>
              <a:t>HYATT REGENCY WALKWAY </a:t>
            </a:r>
            <a:r>
              <a:rPr lang="en-US" sz="2000" b="1" dirty="0" smtClean="0">
                <a:solidFill>
                  <a:schemeClr val="accent2"/>
                </a:solidFill>
                <a:cs typeface="Times New Roman" pitchFamily="18" charset="0"/>
              </a:rPr>
              <a:t>COLLAPSE</a:t>
            </a:r>
            <a:r>
              <a:rPr lang="en-US" sz="2000" b="1" dirty="0">
                <a:solidFill>
                  <a:schemeClr val="accent2"/>
                </a:solidFill>
                <a:cs typeface="Times New Roman" pitchFamily="18" charset="0"/>
              </a:rPr>
              <a:t/>
            </a:r>
            <a:br>
              <a:rPr lang="en-US" sz="2000" b="1" dirty="0">
                <a:solidFill>
                  <a:schemeClr val="accent2"/>
                </a:solidFill>
                <a:cs typeface="Times New Roman" pitchFamily="18" charset="0"/>
              </a:rPr>
            </a:br>
            <a:r>
              <a:rPr lang="en-US" sz="2000" b="1" dirty="0" smtClean="0">
                <a:solidFill>
                  <a:schemeClr val="accent2"/>
                </a:solidFill>
                <a:cs typeface="Times New Roman" pitchFamily="18" charset="0"/>
              </a:rPr>
              <a:t>Negligence Per se</a:t>
            </a:r>
            <a:endParaRPr lang="en-US" sz="2000" b="1" dirty="0">
              <a:solidFill>
                <a:schemeClr val="accent2"/>
              </a:solidFill>
              <a:cs typeface="Times New Roman" pitchFamily="18" charset="0"/>
            </a:endParaRPr>
          </a:p>
        </p:txBody>
      </p:sp>
      <p:sp>
        <p:nvSpPr>
          <p:cNvPr id="43012" name="Rectangle 3"/>
          <p:cNvSpPr>
            <a:spLocks noGrp="1" noChangeArrowheads="1"/>
          </p:cNvSpPr>
          <p:nvPr>
            <p:ph type="body" idx="4294967295"/>
          </p:nvPr>
        </p:nvSpPr>
        <p:spPr>
          <a:xfrm>
            <a:off x="228600" y="1600200"/>
            <a:ext cx="8534400" cy="5029200"/>
          </a:xfrm>
        </p:spPr>
        <p:txBody>
          <a:bodyPr/>
          <a:lstStyle/>
          <a:p>
            <a:pPr marL="227013" indent="-227013">
              <a:lnSpc>
                <a:spcPct val="90000"/>
              </a:lnSpc>
            </a:pPr>
            <a:r>
              <a:rPr lang="en-US" sz="2000" u="sng" dirty="0">
                <a:solidFill>
                  <a:schemeClr val="accent2"/>
                </a:solidFill>
                <a:cs typeface="Times New Roman" pitchFamily="18" charset="0"/>
              </a:rPr>
              <a:t>Failure of either design to meet Kansas City Building Codes</a:t>
            </a:r>
          </a:p>
          <a:p>
            <a:pPr marL="227013" indent="-227013">
              <a:lnSpc>
                <a:spcPct val="90000"/>
              </a:lnSpc>
            </a:pPr>
            <a:r>
              <a:rPr lang="en-US" sz="2000" dirty="0" smtClean="0">
                <a:solidFill>
                  <a:schemeClr val="accent2"/>
                </a:solidFill>
                <a:cs typeface="Times New Roman" pitchFamily="18" charset="0"/>
              </a:rPr>
              <a:t>KCBC dictated minimum </a:t>
            </a:r>
            <a:r>
              <a:rPr lang="en-US" sz="2000" dirty="0">
                <a:solidFill>
                  <a:schemeClr val="accent2"/>
                </a:solidFill>
                <a:cs typeface="Times New Roman" pitchFamily="18" charset="0"/>
              </a:rPr>
              <a:t>value for </a:t>
            </a:r>
            <a:r>
              <a:rPr lang="en-US" sz="2000" dirty="0" smtClean="0">
                <a:solidFill>
                  <a:schemeClr val="accent2"/>
                </a:solidFill>
                <a:cs typeface="Times New Roman" pitchFamily="18" charset="0"/>
              </a:rPr>
              <a:t>mean </a:t>
            </a:r>
            <a:r>
              <a:rPr lang="en-US" sz="2000" dirty="0">
                <a:solidFill>
                  <a:schemeClr val="accent2"/>
                </a:solidFill>
                <a:cs typeface="Times New Roman" pitchFamily="18" charset="0"/>
              </a:rPr>
              <a:t>ultimate load capacity for beams </a:t>
            </a:r>
            <a:r>
              <a:rPr lang="en-US" sz="2000" dirty="0" smtClean="0">
                <a:solidFill>
                  <a:schemeClr val="accent2"/>
                </a:solidFill>
                <a:cs typeface="Times New Roman" pitchFamily="18" charset="0"/>
              </a:rPr>
              <a:t>should </a:t>
            </a:r>
            <a:r>
              <a:rPr lang="en-US" sz="2000" dirty="0">
                <a:solidFill>
                  <a:schemeClr val="accent2"/>
                </a:solidFill>
                <a:cs typeface="Times New Roman" pitchFamily="18" charset="0"/>
              </a:rPr>
              <a:t>be </a:t>
            </a:r>
            <a:r>
              <a:rPr lang="en-US" sz="2000" u="sng" dirty="0">
                <a:solidFill>
                  <a:schemeClr val="accent2"/>
                </a:solidFill>
                <a:cs typeface="Times New Roman" pitchFamily="18" charset="0"/>
              </a:rPr>
              <a:t>151 </a:t>
            </a:r>
            <a:r>
              <a:rPr lang="en-US" sz="2000" u="sng" dirty="0" err="1">
                <a:solidFill>
                  <a:schemeClr val="accent2"/>
                </a:solidFill>
                <a:cs typeface="Times New Roman" pitchFamily="18" charset="0"/>
              </a:rPr>
              <a:t>kN</a:t>
            </a:r>
            <a:r>
              <a:rPr lang="en-US" sz="2000" dirty="0" err="1">
                <a:solidFill>
                  <a:schemeClr val="accent2"/>
                </a:solidFill>
                <a:cs typeface="Times New Roman" pitchFamily="18" charset="0"/>
              </a:rPr>
              <a:t>.</a:t>
            </a:r>
            <a:endParaRPr lang="en-US" sz="2000" dirty="0">
              <a:solidFill>
                <a:schemeClr val="accent2"/>
              </a:solidFill>
              <a:cs typeface="Times New Roman" pitchFamily="18" charset="0"/>
            </a:endParaRPr>
          </a:p>
          <a:p>
            <a:pPr marL="227013" indent="-227013">
              <a:lnSpc>
                <a:spcPct val="90000"/>
              </a:lnSpc>
            </a:pPr>
            <a:r>
              <a:rPr lang="en-US" sz="2000" dirty="0" smtClean="0">
                <a:solidFill>
                  <a:schemeClr val="accent2"/>
                </a:solidFill>
                <a:cs typeface="Times New Roman" pitchFamily="18" charset="0"/>
              </a:rPr>
              <a:t>The </a:t>
            </a:r>
            <a:r>
              <a:rPr lang="en-US" sz="2000" dirty="0">
                <a:solidFill>
                  <a:schemeClr val="accent2"/>
                </a:solidFill>
                <a:cs typeface="Times New Roman" pitchFamily="18" charset="0"/>
              </a:rPr>
              <a:t>mean ultimate capacity of the single-rod connection </a:t>
            </a:r>
            <a:r>
              <a:rPr lang="en-US" sz="2000" dirty="0" smtClean="0">
                <a:solidFill>
                  <a:schemeClr val="accent2"/>
                </a:solidFill>
                <a:cs typeface="Times New Roman" pitchFamily="18" charset="0"/>
              </a:rPr>
              <a:t>approximately </a:t>
            </a:r>
            <a:r>
              <a:rPr lang="en-US" sz="2000" u="sng" dirty="0">
                <a:solidFill>
                  <a:schemeClr val="accent2"/>
                </a:solidFill>
                <a:cs typeface="Times New Roman" pitchFamily="18" charset="0"/>
              </a:rPr>
              <a:t>91 </a:t>
            </a:r>
            <a:r>
              <a:rPr lang="en-US" sz="2000" u="sng" dirty="0" err="1">
                <a:solidFill>
                  <a:schemeClr val="accent2"/>
                </a:solidFill>
                <a:cs typeface="Times New Roman" pitchFamily="18" charset="0"/>
              </a:rPr>
              <a:t>kN</a:t>
            </a:r>
            <a:r>
              <a:rPr lang="en-US" sz="2000" dirty="0">
                <a:solidFill>
                  <a:schemeClr val="accent2"/>
                </a:solidFill>
                <a:cs typeface="Times New Roman" pitchFamily="18" charset="0"/>
              </a:rPr>
              <a:t>, depending on the weld </a:t>
            </a:r>
            <a:r>
              <a:rPr lang="en-US" sz="2000" dirty="0" smtClean="0">
                <a:solidFill>
                  <a:schemeClr val="accent2"/>
                </a:solidFill>
                <a:cs typeface="Times New Roman" pitchFamily="18" charset="0"/>
              </a:rPr>
              <a:t>area</a:t>
            </a:r>
            <a:endParaRPr lang="en-US" sz="2000" dirty="0">
              <a:solidFill>
                <a:schemeClr val="accent2"/>
              </a:solidFill>
              <a:cs typeface="Times New Roman" pitchFamily="18" charset="0"/>
            </a:endParaRPr>
          </a:p>
          <a:p>
            <a:pPr marL="227013" indent="-227013">
              <a:lnSpc>
                <a:spcPct val="90000"/>
              </a:lnSpc>
            </a:pPr>
            <a:r>
              <a:rPr lang="en-US" sz="2000" dirty="0" smtClean="0">
                <a:solidFill>
                  <a:schemeClr val="accent2"/>
                </a:solidFill>
                <a:cs typeface="Times New Roman" pitchFamily="18" charset="0"/>
              </a:rPr>
              <a:t>Capacity </a:t>
            </a:r>
            <a:r>
              <a:rPr lang="en-US" sz="2000" dirty="0">
                <a:solidFill>
                  <a:schemeClr val="accent2"/>
                </a:solidFill>
                <a:cs typeface="Times New Roman" pitchFamily="18" charset="0"/>
              </a:rPr>
              <a:t>actually available using the original connection </a:t>
            </a:r>
            <a:r>
              <a:rPr lang="en-US" sz="2000" u="sng" dirty="0" smtClean="0">
                <a:solidFill>
                  <a:schemeClr val="accent2"/>
                </a:solidFill>
                <a:cs typeface="Times New Roman" pitchFamily="18" charset="0"/>
              </a:rPr>
              <a:t>60</a:t>
            </a:r>
            <a:r>
              <a:rPr lang="en-US" sz="2000" u="sng" dirty="0">
                <a:solidFill>
                  <a:schemeClr val="accent2"/>
                </a:solidFill>
                <a:cs typeface="Times New Roman" pitchFamily="18" charset="0"/>
              </a:rPr>
              <a:t>% of that expected</a:t>
            </a:r>
            <a:r>
              <a:rPr lang="en-US" sz="2000" dirty="0">
                <a:solidFill>
                  <a:schemeClr val="accent2"/>
                </a:solidFill>
                <a:cs typeface="Times New Roman" pitchFamily="18" charset="0"/>
              </a:rPr>
              <a:t> of a connection designed in accordance </a:t>
            </a:r>
            <a:r>
              <a:rPr lang="en-US" sz="2000" u="sng" dirty="0">
                <a:solidFill>
                  <a:schemeClr val="accent2"/>
                </a:solidFill>
                <a:cs typeface="Times New Roman" pitchFamily="18" charset="0"/>
              </a:rPr>
              <a:t>with AISC </a:t>
            </a:r>
            <a:r>
              <a:rPr lang="en-US" sz="2000" u="sng" dirty="0" smtClean="0">
                <a:solidFill>
                  <a:schemeClr val="accent2"/>
                </a:solidFill>
                <a:cs typeface="Times New Roman" pitchFamily="18" charset="0"/>
              </a:rPr>
              <a:t>Specifications</a:t>
            </a:r>
            <a:endParaRPr lang="en-US" sz="2000" dirty="0">
              <a:solidFill>
                <a:schemeClr val="accent2"/>
              </a:solidFill>
              <a:cs typeface="Times New Roman" pitchFamily="18" charset="0"/>
            </a:endParaRPr>
          </a:p>
          <a:p>
            <a:pPr marL="227013" indent="-227013">
              <a:lnSpc>
                <a:spcPct val="90000"/>
              </a:lnSpc>
            </a:pPr>
            <a:r>
              <a:rPr lang="en-US" sz="2000" dirty="0" smtClean="0">
                <a:solidFill>
                  <a:schemeClr val="accent2"/>
                </a:solidFill>
                <a:cs typeface="Times New Roman" pitchFamily="18" charset="0"/>
              </a:rPr>
              <a:t>Modified </a:t>
            </a:r>
            <a:r>
              <a:rPr lang="en-US" sz="2000" dirty="0">
                <a:solidFill>
                  <a:schemeClr val="accent2"/>
                </a:solidFill>
                <a:cs typeface="Times New Roman" pitchFamily="18" charset="0"/>
              </a:rPr>
              <a:t>and </a:t>
            </a:r>
            <a:r>
              <a:rPr lang="en-US" sz="2000" dirty="0" smtClean="0">
                <a:solidFill>
                  <a:schemeClr val="accent2"/>
                </a:solidFill>
                <a:cs typeface="Times New Roman" pitchFamily="18" charset="0"/>
              </a:rPr>
              <a:t>as-built design held </a:t>
            </a:r>
            <a:r>
              <a:rPr lang="en-US" sz="2000" u="sng" dirty="0">
                <a:solidFill>
                  <a:schemeClr val="accent2"/>
                </a:solidFill>
                <a:cs typeface="Times New Roman" pitchFamily="18" charset="0"/>
              </a:rPr>
              <a:t>30% of the minimum weight</a:t>
            </a:r>
            <a:r>
              <a:rPr lang="en-US" sz="2000" dirty="0">
                <a:solidFill>
                  <a:schemeClr val="accent2"/>
                </a:solidFill>
                <a:cs typeface="Times New Roman" pitchFamily="18" charset="0"/>
              </a:rPr>
              <a:t> </a:t>
            </a:r>
            <a:r>
              <a:rPr lang="en-US" sz="2000" dirty="0" smtClean="0">
                <a:solidFill>
                  <a:schemeClr val="accent2"/>
                </a:solidFill>
                <a:cs typeface="Times New Roman" pitchFamily="18" charset="0"/>
              </a:rPr>
              <a:t>by KCBC</a:t>
            </a:r>
            <a:r>
              <a:rPr lang="en-US" sz="2000" dirty="0">
                <a:solidFill>
                  <a:schemeClr val="accent2"/>
                </a:solidFill>
                <a:latin typeface="Tahoma" pitchFamily="34" charset="0"/>
                <a:cs typeface="Times New Roman" pitchFamily="18" charset="0"/>
              </a:rPr>
              <a:t> </a:t>
            </a:r>
            <a:r>
              <a:rPr lang="en-US" sz="2000" dirty="0">
                <a:solidFill>
                  <a:schemeClr val="accent2"/>
                </a:solidFill>
                <a:cs typeface="Times New Roman" pitchFamily="18" charset="0"/>
              </a:rPr>
              <a:t> </a:t>
            </a:r>
          </a:p>
          <a:p>
            <a:pPr marL="227013" indent="-227013">
              <a:lnSpc>
                <a:spcPct val="90000"/>
              </a:lnSpc>
            </a:pPr>
            <a:endParaRPr lang="en-US" sz="2000" dirty="0" smtClean="0">
              <a:solidFill>
                <a:schemeClr val="accent2"/>
              </a:solidFill>
              <a:cs typeface="Times New Roman" pitchFamily="18" charset="0"/>
            </a:endParaRPr>
          </a:p>
          <a:p>
            <a:pPr marL="227013" indent="-227013">
              <a:lnSpc>
                <a:spcPct val="90000"/>
              </a:lnSpc>
            </a:pPr>
            <a:r>
              <a:rPr lang="en-US" sz="2000" dirty="0" smtClean="0">
                <a:solidFill>
                  <a:schemeClr val="accent2"/>
                </a:solidFill>
                <a:cs typeface="Times New Roman" pitchFamily="18" charset="0"/>
              </a:rPr>
              <a:t>By </a:t>
            </a:r>
            <a:r>
              <a:rPr lang="en-US" sz="2000" dirty="0">
                <a:solidFill>
                  <a:schemeClr val="accent2"/>
                </a:solidFill>
                <a:cs typeface="Times New Roman" pitchFamily="18" charset="0"/>
              </a:rPr>
              <a:t>mere calculations, the first design was obviously the more effective one even though it was faulty to begin </a:t>
            </a:r>
            <a:r>
              <a:rPr lang="en-US" sz="2000" dirty="0" smtClean="0">
                <a:solidFill>
                  <a:schemeClr val="accent2"/>
                </a:solidFill>
                <a:cs typeface="Times New Roman" pitchFamily="18" charset="0"/>
              </a:rPr>
              <a:t>with</a:t>
            </a:r>
          </a:p>
          <a:p>
            <a:pPr marL="227013" indent="-227013">
              <a:lnSpc>
                <a:spcPct val="90000"/>
              </a:lnSpc>
            </a:pPr>
            <a:r>
              <a:rPr lang="en-US" sz="2000" dirty="0" smtClean="0">
                <a:solidFill>
                  <a:schemeClr val="accent2"/>
                </a:solidFill>
                <a:cs typeface="Times New Roman" pitchFamily="18" charset="0"/>
              </a:rPr>
              <a:t>How many legal theories of liability apply?</a:t>
            </a:r>
            <a:endParaRPr lang="en-US" sz="2000" dirty="0">
              <a:solidFill>
                <a:schemeClr val="accent2"/>
              </a:solidFill>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295400"/>
            <a:ext cx="7772400" cy="4495800"/>
          </a:xfrm>
        </p:spPr>
        <p:txBody>
          <a:bodyPr/>
          <a:lstStyle/>
          <a:p>
            <a:r>
              <a:rPr lang="en-US" sz="2800" dirty="0" smtClean="0"/>
              <a:t>What are the failure modes for your design?</a:t>
            </a:r>
            <a:br>
              <a:rPr lang="en-US" sz="2800" dirty="0" smtClean="0"/>
            </a:br>
            <a:r>
              <a:rPr lang="en-US" sz="2800" dirty="0" smtClean="0"/>
              <a:t/>
            </a:r>
            <a:br>
              <a:rPr lang="en-US" sz="2800" dirty="0" smtClean="0"/>
            </a:br>
            <a:r>
              <a:rPr lang="en-US" sz="2800" dirty="0" smtClean="0"/>
              <a:t>What are the risks and consequences?</a:t>
            </a:r>
            <a:br>
              <a:rPr lang="en-US" sz="2800" dirty="0" smtClean="0"/>
            </a:br>
            <a:r>
              <a:rPr lang="en-US" sz="2800" dirty="0" smtClean="0"/>
              <a:t/>
            </a:r>
            <a:br>
              <a:rPr lang="en-US" sz="2800" dirty="0" smtClean="0"/>
            </a:br>
            <a:r>
              <a:rPr lang="en-US" sz="2800" dirty="0" smtClean="0"/>
              <a:t>What are your risk mitigation tactics?</a:t>
            </a:r>
            <a:br>
              <a:rPr lang="en-US" sz="2800" dirty="0" smtClean="0"/>
            </a:br>
            <a:r>
              <a:rPr lang="en-US" sz="2800" dirty="0"/>
              <a:t/>
            </a:r>
            <a:br>
              <a:rPr lang="en-US" sz="2800" dirty="0"/>
            </a:br>
            <a:r>
              <a:rPr lang="en-US" sz="2800" dirty="0" smtClean="0"/>
              <a:t>What Codes &amp; Standards apply?</a:t>
            </a:r>
            <a:br>
              <a:rPr lang="en-US" sz="2800" dirty="0" smtClean="0"/>
            </a:br>
            <a:r>
              <a:rPr lang="en-US" sz="2800" dirty="0"/>
              <a:t/>
            </a:r>
            <a:br>
              <a:rPr lang="en-US" sz="2800" dirty="0"/>
            </a:br>
            <a:r>
              <a:rPr lang="en-US" sz="2800" dirty="0" smtClean="0"/>
              <a:t>Document your findings concerning, and the process for addressing, these issues</a:t>
            </a:r>
            <a:endParaRPr lang="en-US" sz="2800" dirty="0"/>
          </a:p>
        </p:txBody>
      </p:sp>
      <p:sp>
        <p:nvSpPr>
          <p:cNvPr id="5" name="Title 1"/>
          <p:cNvSpPr txBox="1">
            <a:spLocks/>
          </p:cNvSpPr>
          <p:nvPr/>
        </p:nvSpPr>
        <p:spPr bwMode="auto">
          <a:xfrm>
            <a:off x="457200" y="76200"/>
            <a:ext cx="8229600" cy="1447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mj-lt"/>
                <a:ea typeface="+mj-ea"/>
                <a:cs typeface="+mj-cs"/>
              </a:rPr>
              <a:t>Relevance to Capstone</a:t>
            </a:r>
            <a:endParaRPr kumimoji="0" lang="en-US" sz="44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cstate="print"/>
          <a:srcRect/>
          <a:stretch>
            <a:fillRect/>
          </a:stretch>
        </p:blipFill>
        <p:spPr bwMode="auto">
          <a:xfrm>
            <a:off x="0" y="711200"/>
            <a:ext cx="9144000" cy="5868988"/>
          </a:xfrm>
          <a:prstGeom prst="rect">
            <a:avLst/>
          </a:prstGeo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Coverage/Contents</a:t>
            </a:r>
            <a:endParaRPr lang="en-US" dirty="0"/>
          </a:p>
        </p:txBody>
      </p:sp>
      <p:sp>
        <p:nvSpPr>
          <p:cNvPr id="3" name="Content Placeholder 2"/>
          <p:cNvSpPr>
            <a:spLocks noGrp="1"/>
          </p:cNvSpPr>
          <p:nvPr>
            <p:ph idx="1"/>
          </p:nvPr>
        </p:nvSpPr>
        <p:spPr/>
        <p:txBody>
          <a:bodyPr/>
          <a:lstStyle/>
          <a:p>
            <a:r>
              <a:rPr lang="en-US" dirty="0" smtClean="0">
                <a:hlinkClick r:id="rId2" action="ppaction://hlinksldjump"/>
              </a:rPr>
              <a:t>Product Liability</a:t>
            </a:r>
            <a:endParaRPr lang="en-US" dirty="0" smtClean="0"/>
          </a:p>
          <a:p>
            <a:r>
              <a:rPr lang="en-US" dirty="0" smtClean="0">
                <a:hlinkClick r:id="rId3" action="ppaction://hlinksldjump"/>
              </a:rPr>
              <a:t>Hazards and Risk Assessment</a:t>
            </a:r>
            <a:endParaRPr lang="en-US" dirty="0" smtClean="0"/>
          </a:p>
          <a:p>
            <a:r>
              <a:rPr lang="en-US" dirty="0" smtClean="0">
                <a:hlinkClick r:id="rId4" action="ppaction://hlinksldjump"/>
              </a:rPr>
              <a:t>Failure Modes and Effects Analysis FMEA</a:t>
            </a:r>
            <a:endParaRPr lang="en-US" dirty="0" smtClean="0"/>
          </a:p>
          <a:p>
            <a:endParaRPr lang="en-US" dirty="0" smtClean="0"/>
          </a:p>
          <a:p>
            <a:r>
              <a:rPr lang="en-US" dirty="0" smtClean="0"/>
              <a:t>Backup materials</a:t>
            </a:r>
          </a:p>
          <a:p>
            <a:pPr lvl="1"/>
            <a:r>
              <a:rPr lang="en-US" dirty="0" smtClean="0">
                <a:hlinkClick r:id="rId5" action="ppaction://hlinksldjump"/>
              </a:rPr>
              <a:t>Citations and links</a:t>
            </a:r>
            <a:r>
              <a:rPr lang="en-US" dirty="0" smtClean="0"/>
              <a:t> (in progress…)</a:t>
            </a:r>
          </a:p>
          <a:p>
            <a:pPr lvl="1"/>
            <a:r>
              <a:rPr lang="en-US" dirty="0" smtClean="0">
                <a:hlinkClick r:id="rId6" action="ppaction://hlinksldjump"/>
              </a:rPr>
              <a:t>Liability</a:t>
            </a:r>
            <a:endParaRPr lang="en-US" dirty="0" smtClean="0"/>
          </a:p>
          <a:p>
            <a:pPr lvl="1"/>
            <a:r>
              <a:rPr lang="en-US" dirty="0" smtClean="0">
                <a:hlinkClick r:id="rId7" action="ppaction://hlinksldjump"/>
              </a:rPr>
              <a:t>FMEA</a:t>
            </a:r>
            <a:endParaRPr lang="en-US" dirty="0" smtClean="0"/>
          </a:p>
          <a:p>
            <a:pPr>
              <a:buNone/>
            </a:pPr>
            <a:endParaRPr lang="en-US" dirty="0" smtClean="0"/>
          </a:p>
          <a:p>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 and links</a:t>
            </a:r>
            <a:endParaRPr lang="en-US" dirty="0"/>
          </a:p>
        </p:txBody>
      </p:sp>
      <p:sp>
        <p:nvSpPr>
          <p:cNvPr id="3" name="Content Placeholder 2"/>
          <p:cNvSpPr>
            <a:spLocks noGrp="1"/>
          </p:cNvSpPr>
          <p:nvPr>
            <p:ph idx="1"/>
          </p:nvPr>
        </p:nvSpPr>
        <p:spPr/>
        <p:txBody>
          <a:bodyPr/>
          <a:lstStyle/>
          <a:p>
            <a:r>
              <a:rPr lang="en-US" sz="2000" dirty="0" smtClean="0"/>
              <a:t>References</a:t>
            </a:r>
          </a:p>
          <a:p>
            <a:pPr lvl="1"/>
            <a:r>
              <a:rPr lang="en-US" sz="1400" i="1" dirty="0" smtClean="0"/>
              <a:t>What every engineer should know about product liability,</a:t>
            </a:r>
            <a:r>
              <a:rPr lang="en-US" sz="1400" dirty="0" smtClean="0"/>
              <a:t> Thorpe and </a:t>
            </a:r>
            <a:r>
              <a:rPr lang="en-US" sz="1400" dirty="0" err="1" smtClean="0"/>
              <a:t>Middendorf</a:t>
            </a:r>
            <a:r>
              <a:rPr lang="en-US" sz="1400" dirty="0" smtClean="0"/>
              <a:t>, Marcel Dekker, Inc., New York, NY, 1979.</a:t>
            </a:r>
          </a:p>
          <a:p>
            <a:pPr lvl="1"/>
            <a:r>
              <a:rPr lang="en-US" sz="1400" i="1" dirty="0" smtClean="0"/>
              <a:t>Fundamentals of product liability law for engineers</a:t>
            </a:r>
            <a:r>
              <a:rPr lang="en-US" sz="1400" dirty="0" smtClean="0"/>
              <a:t>, </a:t>
            </a:r>
            <a:r>
              <a:rPr lang="en-US" sz="1400" dirty="0" err="1" smtClean="0"/>
              <a:t>Enghagen</a:t>
            </a:r>
            <a:r>
              <a:rPr lang="en-US" sz="1400" dirty="0" smtClean="0"/>
              <a:t>, Industrial Pres, Inc., New York, NY, 1992.</a:t>
            </a:r>
          </a:p>
          <a:p>
            <a:pPr lvl="1"/>
            <a:r>
              <a:rPr lang="en-US" sz="1400" i="1" dirty="0" smtClean="0"/>
              <a:t>Products Liability, Smith’s Review, </a:t>
            </a:r>
            <a:r>
              <a:rPr lang="en-US" sz="1400" dirty="0" err="1" smtClean="0"/>
              <a:t>Finz</a:t>
            </a:r>
            <a:r>
              <a:rPr lang="en-US" sz="1400" dirty="0" smtClean="0"/>
              <a:t>, </a:t>
            </a:r>
            <a:r>
              <a:rPr lang="en-US" sz="1400" dirty="0" err="1" smtClean="0"/>
              <a:t>Emanual</a:t>
            </a:r>
            <a:r>
              <a:rPr lang="en-US" sz="1400" dirty="0" smtClean="0"/>
              <a:t> Law Outlines, Inc., Larchmont NY,1993.</a:t>
            </a:r>
          </a:p>
          <a:p>
            <a:pPr lvl="1"/>
            <a:r>
              <a:rPr lang="en-US" sz="1400" i="1" dirty="0" smtClean="0"/>
              <a:t>Products liability: Design and Manufacturing Defects</a:t>
            </a:r>
            <a:r>
              <a:rPr lang="en-US" sz="1400" dirty="0" smtClean="0"/>
              <a:t>, Bass, </a:t>
            </a:r>
            <a:r>
              <a:rPr lang="en-US" sz="1400" dirty="0" err="1" smtClean="0"/>
              <a:t>Shepard’s</a:t>
            </a:r>
            <a:r>
              <a:rPr lang="en-US" sz="1400" dirty="0" smtClean="0"/>
              <a:t>/McGraw Hill, Colorado Springs, CO, 1986. (this one is quite a weighty tome)</a:t>
            </a:r>
          </a:p>
          <a:p>
            <a:pPr lvl="1"/>
            <a:r>
              <a:rPr lang="pt-BR" sz="1200" i="1" dirty="0" smtClean="0">
                <a:latin typeface="Arial" pitchFamily="34" charset="0"/>
                <a:cs typeface="Arial" pitchFamily="34" charset="0"/>
              </a:rPr>
              <a:t>Designing an effective Risk Matrix, </a:t>
            </a:r>
            <a:r>
              <a:rPr lang="pt-BR" sz="1200" dirty="0" smtClean="0">
                <a:latin typeface="Arial" pitchFamily="34" charset="0"/>
                <a:cs typeface="Arial" pitchFamily="34" charset="0"/>
              </a:rPr>
              <a:t>An ioMosaic Corporation Whitepaper, Salem, NH, 2009.</a:t>
            </a:r>
          </a:p>
          <a:p>
            <a:pPr lvl="1"/>
            <a:endParaRPr lang="en-US" sz="1400" dirty="0" smtClean="0"/>
          </a:p>
          <a:p>
            <a:r>
              <a:rPr lang="en-US" sz="2000" dirty="0" smtClean="0"/>
              <a:t>Source materials</a:t>
            </a:r>
          </a:p>
          <a:p>
            <a:pPr lvl="1"/>
            <a:r>
              <a:rPr lang="en-US" sz="2000" dirty="0" smtClean="0"/>
              <a:t>Materials on ethics and liability, including the </a:t>
            </a:r>
            <a:r>
              <a:rPr lang="en-US" sz="2000" dirty="0" smtClean="0">
                <a:hlinkClick r:id="rId2"/>
              </a:rPr>
              <a:t>KC Hilton</a:t>
            </a:r>
            <a:r>
              <a:rPr lang="en-US" sz="2000" dirty="0" smtClean="0"/>
              <a:t> </a:t>
            </a:r>
          </a:p>
          <a:p>
            <a:pPr lvl="1"/>
            <a:r>
              <a:rPr lang="en-US" sz="2000" dirty="0" smtClean="0">
                <a:hlinkClick r:id="rId3"/>
              </a:rPr>
              <a:t>Ethics &amp; FMEA</a:t>
            </a:r>
            <a:endParaRPr lang="en-US" sz="2000" dirty="0" smtClean="0"/>
          </a:p>
          <a:p>
            <a:pPr lvl="1"/>
            <a:endParaRPr lang="en-US" sz="2000" dirty="0" smtClean="0"/>
          </a:p>
          <a:p>
            <a:pPr lvl="1"/>
            <a:endParaRPr lang="en-US" sz="2000" dirty="0" smtClean="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76200"/>
            <a:ext cx="8229600" cy="990600"/>
          </a:xfrm>
        </p:spPr>
        <p:txBody>
          <a:bodyPr/>
          <a:lstStyle/>
          <a:p>
            <a:r>
              <a:rPr lang="en-US" dirty="0"/>
              <a:t>Legal </a:t>
            </a:r>
            <a:r>
              <a:rPr lang="en-US" dirty="0" smtClean="0"/>
              <a:t>Theories</a:t>
            </a:r>
            <a:br>
              <a:rPr lang="en-US" dirty="0" smtClean="0"/>
            </a:br>
            <a:r>
              <a:rPr lang="en-US" dirty="0" smtClean="0"/>
              <a:t>Definitions and Concepts  </a:t>
            </a:r>
            <a:r>
              <a:rPr lang="en-US" dirty="0" smtClean="0">
                <a:hlinkClick r:id="rId2" action="ppaction://hlinksldjump"/>
              </a:rPr>
              <a:t>(support)</a:t>
            </a:r>
            <a:endParaRPr lang="en-US" dirty="0"/>
          </a:p>
        </p:txBody>
      </p:sp>
      <p:sp>
        <p:nvSpPr>
          <p:cNvPr id="49155" name="Rectangle 3"/>
          <p:cNvSpPr>
            <a:spLocks noGrp="1" noChangeArrowheads="1"/>
          </p:cNvSpPr>
          <p:nvPr>
            <p:ph type="body" idx="1"/>
          </p:nvPr>
        </p:nvSpPr>
        <p:spPr>
          <a:xfrm>
            <a:off x="457200" y="1219200"/>
            <a:ext cx="8534400" cy="4835525"/>
          </a:xfrm>
        </p:spPr>
        <p:txBody>
          <a:bodyPr/>
          <a:lstStyle/>
          <a:p>
            <a:r>
              <a:rPr lang="en-US" dirty="0"/>
              <a:t>“Causes of action”</a:t>
            </a:r>
          </a:p>
          <a:p>
            <a:r>
              <a:rPr lang="en-US" i="1" dirty="0"/>
              <a:t>Legal theory under which plaintiff believes damages should be </a:t>
            </a:r>
            <a:r>
              <a:rPr lang="en-US" i="1" dirty="0" smtClean="0"/>
              <a:t>awarded</a:t>
            </a:r>
          </a:p>
          <a:p>
            <a:r>
              <a:rPr lang="en-US" dirty="0" smtClean="0"/>
              <a:t>Basis </a:t>
            </a:r>
            <a:r>
              <a:rPr lang="en-US" dirty="0"/>
              <a:t>of court’s jurisdiction (civil law; state &amp; Fed)</a:t>
            </a:r>
          </a:p>
          <a:p>
            <a:r>
              <a:rPr lang="en-US" dirty="0" smtClean="0"/>
              <a:t>Required conditions for an action:</a:t>
            </a:r>
          </a:p>
          <a:p>
            <a:pPr lvl="1"/>
            <a:r>
              <a:rPr lang="en-US" i="1" dirty="0" smtClean="0"/>
              <a:t>Tort</a:t>
            </a:r>
            <a:r>
              <a:rPr lang="en-US" i="1" dirty="0"/>
              <a:t>: A </a:t>
            </a:r>
            <a:r>
              <a:rPr lang="en-US" dirty="0"/>
              <a:t>wrongful act or failure to exercise due care, from which a civil legal action may result</a:t>
            </a:r>
            <a:r>
              <a:rPr lang="en-US" dirty="0" smtClean="0"/>
              <a:t>.</a:t>
            </a:r>
          </a:p>
          <a:p>
            <a:pPr lvl="1"/>
            <a:r>
              <a:rPr lang="en-US" i="1" dirty="0"/>
              <a:t>Proximate cause: </a:t>
            </a:r>
            <a:r>
              <a:rPr lang="en-US" dirty="0"/>
              <a:t>The act that is the natural and reasonably foreseeable cause of the harm or event that occurs and injures the plaintiff</a:t>
            </a:r>
            <a:r>
              <a:rPr lang="en-US"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9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5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828800"/>
          </a:xfrm>
        </p:spPr>
        <p:txBody>
          <a:bodyPr/>
          <a:lstStyle/>
          <a:p>
            <a:r>
              <a:rPr lang="en-US" sz="4400" dirty="0" smtClean="0"/>
              <a:t>Additional materials </a:t>
            </a:r>
            <a:br>
              <a:rPr lang="en-US" sz="4400" dirty="0" smtClean="0"/>
            </a:br>
            <a:r>
              <a:rPr lang="en-US" sz="4400" dirty="0" smtClean="0"/>
              <a:t>on legal aspects</a:t>
            </a:r>
            <a:endParaRPr lang="en-US" sz="4400" dirty="0"/>
          </a:p>
        </p:txBody>
      </p:sp>
      <p:sp>
        <p:nvSpPr>
          <p:cNvPr id="3" name="Content Placeholder 2"/>
          <p:cNvSpPr>
            <a:spLocks noGrp="1"/>
          </p:cNvSpPr>
          <p:nvPr>
            <p:ph idx="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20 Steps to Reduce Risk and Liability   </a:t>
            </a:r>
            <a:r>
              <a:rPr lang="en-US" sz="1400" dirty="0" smtClean="0"/>
              <a:t>2</a:t>
            </a:r>
            <a:endParaRPr lang="en-US" sz="3200" dirty="0"/>
          </a:p>
        </p:txBody>
      </p:sp>
      <p:sp>
        <p:nvSpPr>
          <p:cNvPr id="3" name="Content Placeholder 2"/>
          <p:cNvSpPr>
            <a:spLocks noGrp="1"/>
          </p:cNvSpPr>
          <p:nvPr>
            <p:ph idx="1"/>
          </p:nvPr>
        </p:nvSpPr>
        <p:spPr/>
        <p:txBody>
          <a:bodyPr/>
          <a:lstStyle/>
          <a:p>
            <a:pPr marL="514350" lvl="0" indent="-514350">
              <a:buFont typeface="+mj-lt"/>
              <a:buAutoNum type="arabicPeriod"/>
            </a:pPr>
            <a:r>
              <a:rPr lang="en-US" sz="2400" dirty="0">
                <a:solidFill>
                  <a:schemeClr val="tx1"/>
                </a:solidFill>
                <a:latin typeface="+mn-lt"/>
                <a:ea typeface="+mn-ea"/>
                <a:cs typeface="+mn-cs"/>
              </a:rPr>
              <a:t>Include safety as a primary specification in identifying needs during all phases of the product's existence</a:t>
            </a:r>
          </a:p>
          <a:p>
            <a:pPr marL="514350" indent="-514350">
              <a:buFont typeface="+mj-lt"/>
              <a:buAutoNum type="arabicPeriod"/>
            </a:pPr>
            <a:r>
              <a:rPr lang="en-US" sz="2400" dirty="0" smtClean="0">
                <a:solidFill>
                  <a:schemeClr val="tx1"/>
                </a:solidFill>
                <a:latin typeface="+mn-lt"/>
                <a:ea typeface="+mn-ea"/>
                <a:cs typeface="+mn-cs"/>
              </a:rPr>
              <a:t>Design </a:t>
            </a:r>
            <a:r>
              <a:rPr lang="en-US" sz="2400" dirty="0">
                <a:solidFill>
                  <a:schemeClr val="tx1"/>
                </a:solidFill>
                <a:latin typeface="+mn-lt"/>
                <a:ea typeface="+mn-ea"/>
                <a:cs typeface="+mn-cs"/>
              </a:rPr>
              <a:t>to a </a:t>
            </a:r>
            <a:r>
              <a:rPr lang="en-US" sz="2400" dirty="0" smtClean="0">
                <a:solidFill>
                  <a:schemeClr val="tx1"/>
                </a:solidFill>
                <a:latin typeface="+mn-lt"/>
                <a:ea typeface="+mn-ea"/>
                <a:cs typeface="+mn-cs"/>
              </a:rPr>
              <a:t>recognized </a:t>
            </a:r>
            <a:r>
              <a:rPr lang="en-US" sz="2400" dirty="0">
                <a:solidFill>
                  <a:schemeClr val="tx1"/>
                </a:solidFill>
                <a:latin typeface="+mn-lt"/>
                <a:ea typeface="+mn-ea"/>
                <a:cs typeface="+mn-cs"/>
              </a:rPr>
              <a:t>standard (failure to do so may be </a:t>
            </a:r>
            <a:r>
              <a:rPr lang="en-US" sz="2400" dirty="0" smtClean="0">
                <a:solidFill>
                  <a:schemeClr val="tx1"/>
                </a:solidFill>
                <a:latin typeface="+mn-lt"/>
                <a:ea typeface="+mn-ea"/>
                <a:cs typeface="+mn-cs"/>
              </a:rPr>
              <a:t>“negligence </a:t>
            </a:r>
            <a:r>
              <a:rPr lang="en-US" sz="2400" i="1" dirty="0"/>
              <a:t>p</a:t>
            </a:r>
            <a:r>
              <a:rPr lang="en-US" sz="2400" i="1" dirty="0" smtClean="0">
                <a:solidFill>
                  <a:schemeClr val="tx1"/>
                </a:solidFill>
                <a:latin typeface="+mn-lt"/>
                <a:ea typeface="+mn-ea"/>
                <a:cs typeface="+mn-cs"/>
              </a:rPr>
              <a:t>er se”</a:t>
            </a:r>
            <a:r>
              <a:rPr lang="en-US" sz="2400" dirty="0" smtClean="0">
                <a:solidFill>
                  <a:schemeClr val="tx1"/>
                </a:solidFill>
                <a:latin typeface="+mn-lt"/>
                <a:ea typeface="+mn-ea"/>
                <a:cs typeface="+mn-cs"/>
              </a:rPr>
              <a:t>)</a:t>
            </a:r>
            <a:endParaRPr lang="en-US" sz="2400" dirty="0">
              <a:solidFill>
                <a:schemeClr val="tx1"/>
              </a:solidFill>
              <a:latin typeface="+mn-lt"/>
              <a:ea typeface="+mn-ea"/>
              <a:cs typeface="+mn-cs"/>
            </a:endParaRPr>
          </a:p>
          <a:p>
            <a:pPr marL="514350" indent="-514350">
              <a:buFont typeface="+mj-lt"/>
              <a:buAutoNum type="arabicPeriod"/>
            </a:pPr>
            <a:r>
              <a:rPr lang="en-US" sz="2400" dirty="0" smtClean="0">
                <a:solidFill>
                  <a:schemeClr val="tx1"/>
                </a:solidFill>
                <a:latin typeface="+mn-lt"/>
                <a:ea typeface="+mn-ea"/>
                <a:cs typeface="+mn-cs"/>
              </a:rPr>
              <a:t>Select </a:t>
            </a:r>
            <a:r>
              <a:rPr lang="en-US" sz="2400" dirty="0">
                <a:solidFill>
                  <a:schemeClr val="tx1"/>
                </a:solidFill>
                <a:latin typeface="+mn-lt"/>
                <a:ea typeface="+mn-ea"/>
                <a:cs typeface="+mn-cs"/>
              </a:rPr>
              <a:t>materials and components that are known to have sufficient quality and a small enough standard deviation from the norm to consistently do the job </a:t>
            </a:r>
            <a:r>
              <a:rPr lang="en-US" sz="2400" dirty="0" smtClean="0">
                <a:solidFill>
                  <a:schemeClr val="tx1"/>
                </a:solidFill>
                <a:latin typeface="+mn-lt"/>
                <a:ea typeface="+mn-ea"/>
                <a:cs typeface="+mn-cs"/>
              </a:rPr>
              <a:t>expected</a:t>
            </a:r>
            <a:endParaRPr lang="en-US" sz="2400" dirty="0">
              <a:solidFill>
                <a:schemeClr val="tx1"/>
              </a:solidFill>
              <a:latin typeface="+mn-lt"/>
              <a:ea typeface="+mn-ea"/>
              <a:cs typeface="+mn-cs"/>
            </a:endParaRPr>
          </a:p>
          <a:p>
            <a:pPr marL="514350" indent="-514350">
              <a:buFont typeface="+mj-lt"/>
              <a:buAutoNum type="arabicPeriod"/>
            </a:pPr>
            <a:r>
              <a:rPr lang="en-US" sz="2400" dirty="0" smtClean="0">
                <a:solidFill>
                  <a:schemeClr val="tx1"/>
                </a:solidFill>
                <a:latin typeface="+mn-lt"/>
                <a:ea typeface="+mn-ea"/>
                <a:cs typeface="+mn-cs"/>
              </a:rPr>
              <a:t>Apply </a:t>
            </a:r>
            <a:r>
              <a:rPr lang="en-US" sz="2400" dirty="0">
                <a:solidFill>
                  <a:schemeClr val="tx1"/>
                </a:solidFill>
                <a:latin typeface="+mn-lt"/>
                <a:ea typeface="+mn-ea"/>
                <a:cs typeface="+mn-cs"/>
              </a:rPr>
              <a:t>accepted analysis techniques to determine if all electrical, mechanical, and thermal stress levels are well within published </a:t>
            </a:r>
            <a:r>
              <a:rPr lang="en-US" sz="2400" dirty="0"/>
              <a:t>limits (what does factor of safety mean?)</a:t>
            </a:r>
            <a:endParaRPr lang="en-US" sz="2400" dirty="0">
              <a:solidFill>
                <a:schemeClr val="tx1"/>
              </a:solidFill>
              <a:latin typeface="+mn-lt"/>
              <a:ea typeface="+mn-ea"/>
              <a:cs typeface="+mn-cs"/>
            </a:endParaRPr>
          </a:p>
        </p:txBody>
      </p:sp>
    </p:spTree>
    <p:extLst>
      <p:ext uri="{BB962C8B-B14F-4D97-AF65-F5344CB8AC3E}">
        <p14:creationId xmlns:p14="http://schemas.microsoft.com/office/powerpoint/2010/main" val="6088588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Recoverable Damages</a:t>
            </a:r>
          </a:p>
        </p:txBody>
      </p:sp>
      <p:sp>
        <p:nvSpPr>
          <p:cNvPr id="47107" name="Rectangle 3"/>
          <p:cNvSpPr>
            <a:spLocks noGrp="1" noChangeArrowheads="1"/>
          </p:cNvSpPr>
          <p:nvPr>
            <p:ph type="body" sz="half" idx="1"/>
          </p:nvPr>
        </p:nvSpPr>
        <p:spPr>
          <a:xfrm>
            <a:off x="457200" y="1828800"/>
            <a:ext cx="4038600" cy="4530725"/>
          </a:xfrm>
        </p:spPr>
        <p:txBody>
          <a:bodyPr/>
          <a:lstStyle/>
          <a:p>
            <a:r>
              <a:rPr lang="en-US"/>
              <a:t>Personal injuries</a:t>
            </a:r>
          </a:p>
          <a:p>
            <a:pPr lvl="1"/>
            <a:r>
              <a:rPr lang="en-US" i="1"/>
              <a:t>Past, present and future</a:t>
            </a:r>
          </a:p>
          <a:p>
            <a:r>
              <a:rPr lang="en-US"/>
              <a:t>Fair and adequate compensation</a:t>
            </a:r>
          </a:p>
          <a:p>
            <a:r>
              <a:rPr lang="en-US"/>
              <a:t>Medical expenses</a:t>
            </a:r>
          </a:p>
          <a:p>
            <a:r>
              <a:rPr lang="en-US"/>
              <a:t>Lost earnings</a:t>
            </a:r>
          </a:p>
        </p:txBody>
      </p:sp>
      <p:sp>
        <p:nvSpPr>
          <p:cNvPr id="47108" name="Rectangle 4"/>
          <p:cNvSpPr>
            <a:spLocks noGrp="1" noChangeArrowheads="1"/>
          </p:cNvSpPr>
          <p:nvPr>
            <p:ph type="body" sz="half" idx="2"/>
          </p:nvPr>
        </p:nvSpPr>
        <p:spPr>
          <a:xfrm>
            <a:off x="4648200" y="1828800"/>
            <a:ext cx="4038600" cy="4530725"/>
          </a:xfrm>
        </p:spPr>
        <p:txBody>
          <a:bodyPr/>
          <a:lstStyle/>
          <a:p>
            <a:r>
              <a:rPr lang="en-US"/>
              <a:t>Pain and suffering</a:t>
            </a:r>
          </a:p>
          <a:p>
            <a:r>
              <a:rPr lang="en-US"/>
              <a:t>Impaired future earnings capacity</a:t>
            </a:r>
          </a:p>
          <a:p>
            <a:r>
              <a:rPr lang="en-US"/>
              <a:t>Property damage</a:t>
            </a:r>
          </a:p>
          <a:p>
            <a:r>
              <a:rPr lang="en-US"/>
              <a:t>Punitive damages</a:t>
            </a:r>
          </a:p>
          <a:p>
            <a:pPr lvl="1"/>
            <a:r>
              <a:rPr lang="en-US" i="1"/>
              <a:t>(most states)</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Punitive Damages</a:t>
            </a:r>
          </a:p>
        </p:txBody>
      </p:sp>
      <p:sp>
        <p:nvSpPr>
          <p:cNvPr id="48131" name="Rectangle 3"/>
          <p:cNvSpPr>
            <a:spLocks noGrp="1" noChangeArrowheads="1"/>
          </p:cNvSpPr>
          <p:nvPr>
            <p:ph type="body" idx="1"/>
          </p:nvPr>
        </p:nvSpPr>
        <p:spPr>
          <a:xfrm>
            <a:off x="533400" y="1524000"/>
            <a:ext cx="8229600" cy="4530725"/>
          </a:xfrm>
        </p:spPr>
        <p:txBody>
          <a:bodyPr/>
          <a:lstStyle/>
          <a:p>
            <a:r>
              <a:rPr lang="en-US"/>
              <a:t>Awarded to Plaintiff over and above full compensation for injuries </a:t>
            </a:r>
          </a:p>
          <a:p>
            <a:r>
              <a:rPr lang="en-US"/>
              <a:t>Intended to “punish” defendant and “deter” others from following the defendants example</a:t>
            </a:r>
          </a:p>
          <a:p>
            <a:r>
              <a:rPr lang="en-US"/>
              <a:t>Example:</a:t>
            </a:r>
          </a:p>
          <a:p>
            <a:pPr lvl="1"/>
            <a:r>
              <a:rPr lang="en-US" i="1"/>
              <a:t>Coffee spill cases</a:t>
            </a:r>
          </a:p>
          <a:p>
            <a:pPr lvl="1"/>
            <a:r>
              <a:rPr lang="en-US" i="1"/>
              <a:t>Airline crashes</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Strict Liability</a:t>
            </a:r>
          </a:p>
        </p:txBody>
      </p:sp>
      <p:sp>
        <p:nvSpPr>
          <p:cNvPr id="50179" name="Rectangle 3"/>
          <p:cNvSpPr>
            <a:spLocks noGrp="1" noChangeArrowheads="1"/>
          </p:cNvSpPr>
          <p:nvPr>
            <p:ph type="body" idx="1"/>
          </p:nvPr>
        </p:nvSpPr>
        <p:spPr/>
        <p:txBody>
          <a:bodyPr/>
          <a:lstStyle/>
          <a:p>
            <a:r>
              <a:rPr lang="en-US" dirty="0"/>
              <a:t>Liability without fault</a:t>
            </a:r>
          </a:p>
          <a:p>
            <a:r>
              <a:rPr lang="en-US" dirty="0" smtClean="0"/>
              <a:t>Proximate </a:t>
            </a:r>
            <a:r>
              <a:rPr lang="en-US" dirty="0"/>
              <a:t>Causation</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Negligence</a:t>
            </a:r>
          </a:p>
        </p:txBody>
      </p:sp>
      <p:sp>
        <p:nvSpPr>
          <p:cNvPr id="51203" name="Rectangle 3"/>
          <p:cNvSpPr>
            <a:spLocks noGrp="1" noChangeArrowheads="1"/>
          </p:cNvSpPr>
          <p:nvPr>
            <p:ph type="body" idx="1"/>
          </p:nvPr>
        </p:nvSpPr>
        <p:spPr>
          <a:xfrm>
            <a:off x="533400" y="1752600"/>
            <a:ext cx="8229600" cy="4530725"/>
          </a:xfrm>
        </p:spPr>
        <p:txBody>
          <a:bodyPr/>
          <a:lstStyle/>
          <a:p>
            <a:r>
              <a:rPr lang="en-US"/>
              <a:t>Failure to exercise reasonable care under circumstances</a:t>
            </a:r>
          </a:p>
          <a:p>
            <a:r>
              <a:rPr lang="en-US"/>
              <a:t>Contributory Negligence</a:t>
            </a:r>
          </a:p>
          <a:p>
            <a:r>
              <a:rPr lang="en-US"/>
              <a:t>Duty, breach, damages</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“Negligence Per Se”</a:t>
            </a:r>
          </a:p>
        </p:txBody>
      </p:sp>
      <p:sp>
        <p:nvSpPr>
          <p:cNvPr id="52227" name="Rectangle 3"/>
          <p:cNvSpPr>
            <a:spLocks noGrp="1" noChangeArrowheads="1"/>
          </p:cNvSpPr>
          <p:nvPr>
            <p:ph type="body" idx="1"/>
          </p:nvPr>
        </p:nvSpPr>
        <p:spPr>
          <a:xfrm>
            <a:off x="533400" y="1752600"/>
            <a:ext cx="8229600" cy="4530725"/>
          </a:xfrm>
        </p:spPr>
        <p:txBody>
          <a:bodyPr/>
          <a:lstStyle/>
          <a:p>
            <a:r>
              <a:rPr lang="en-US" dirty="0"/>
              <a:t>Violation of a regulation which was designed to prevent the type of harm suffered by the plaintiff</a:t>
            </a:r>
          </a:p>
          <a:p>
            <a:r>
              <a:rPr lang="en-US" dirty="0"/>
              <a:t>E.g., design not conforming to standards, not conforming to regulation</a:t>
            </a:r>
          </a:p>
          <a:p>
            <a:pPr>
              <a:buFontTx/>
              <a:buNone/>
            </a:pPr>
            <a:endParaRPr lang="en-US" i="1" dirty="0"/>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Breach of Warranty</a:t>
            </a:r>
          </a:p>
        </p:txBody>
      </p:sp>
      <p:sp>
        <p:nvSpPr>
          <p:cNvPr id="53251" name="Rectangle 3"/>
          <p:cNvSpPr>
            <a:spLocks noGrp="1" noChangeArrowheads="1"/>
          </p:cNvSpPr>
          <p:nvPr>
            <p:ph type="body" idx="1"/>
          </p:nvPr>
        </p:nvSpPr>
        <p:spPr/>
        <p:txBody>
          <a:bodyPr/>
          <a:lstStyle/>
          <a:p>
            <a:r>
              <a:rPr lang="en-US"/>
              <a:t>Manufacture liable if product was not </a:t>
            </a:r>
            <a:r>
              <a:rPr lang="en-US" i="1"/>
              <a:t>“reasonably safe”</a:t>
            </a:r>
            <a:r>
              <a:rPr lang="en-US"/>
              <a:t> and did not conform to an express or implied warranty</a:t>
            </a:r>
          </a:p>
          <a:p>
            <a:r>
              <a:rPr lang="en-US"/>
              <a:t>Strict liability if warranty breached</a:t>
            </a:r>
          </a:p>
          <a:p>
            <a:r>
              <a:rPr lang="en-US"/>
              <a:t>Express vs. Implied Warranties</a:t>
            </a:r>
          </a:p>
          <a:p>
            <a:pPr lvl="1"/>
            <a:r>
              <a:rPr lang="en-US"/>
              <a:t>Express = </a:t>
            </a:r>
            <a:r>
              <a:rPr lang="en-US" i="1"/>
              <a:t>“basis of the bargain”</a:t>
            </a:r>
          </a:p>
          <a:p>
            <a:pPr lvl="1"/>
            <a:r>
              <a:rPr lang="en-US"/>
              <a:t>Implied = given by someone </a:t>
            </a:r>
            <a:r>
              <a:rPr lang="en-US" i="1"/>
              <a:t>“in the business of selling”</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5749FE73-3281-4A8B-82DB-15C68E344947}" type="slidenum">
              <a:rPr lang="en-US" sz="1400"/>
              <a:pPr algn="r"/>
              <a:t>66</a:t>
            </a:fld>
            <a:endParaRPr lang="en-US" sz="1400"/>
          </a:p>
        </p:txBody>
      </p:sp>
      <p:sp>
        <p:nvSpPr>
          <p:cNvPr id="14339" name="Rectangle 2"/>
          <p:cNvSpPr>
            <a:spLocks noGrp="1" noChangeArrowheads="1"/>
          </p:cNvSpPr>
          <p:nvPr>
            <p:ph type="title" idx="4294967295"/>
          </p:nvPr>
        </p:nvSpPr>
        <p:spPr/>
        <p:txBody>
          <a:bodyPr/>
          <a:lstStyle/>
          <a:p>
            <a:r>
              <a:rPr lang="en-US"/>
              <a:t>Negligence</a:t>
            </a:r>
          </a:p>
        </p:txBody>
      </p:sp>
      <p:sp>
        <p:nvSpPr>
          <p:cNvPr id="14340" name="Rectangle 3"/>
          <p:cNvSpPr>
            <a:spLocks noGrp="1" noChangeArrowheads="1"/>
          </p:cNvSpPr>
          <p:nvPr>
            <p:ph type="body" idx="4294967295"/>
          </p:nvPr>
        </p:nvSpPr>
        <p:spPr>
          <a:xfrm>
            <a:off x="457200" y="1371600"/>
            <a:ext cx="8229600" cy="5257800"/>
          </a:xfrm>
        </p:spPr>
        <p:txBody>
          <a:bodyPr/>
          <a:lstStyle/>
          <a:p>
            <a:pPr>
              <a:lnSpc>
                <a:spcPct val="80000"/>
              </a:lnSpc>
            </a:pPr>
            <a:r>
              <a:rPr lang="en-US" sz="1800"/>
              <a:t>The law of negligence imposes a duty to think before you act. </a:t>
            </a:r>
          </a:p>
          <a:p>
            <a:pPr>
              <a:lnSpc>
                <a:spcPct val="80000"/>
              </a:lnSpc>
            </a:pPr>
            <a:r>
              <a:rPr lang="en-US" sz="1800"/>
              <a:t>The ordinary care standard imposes a social standard which is judged by members of the community who may or may not agree with your evaluation of your own conduct. </a:t>
            </a:r>
          </a:p>
          <a:p>
            <a:pPr>
              <a:lnSpc>
                <a:spcPct val="80000"/>
              </a:lnSpc>
            </a:pPr>
            <a:r>
              <a:rPr lang="en-US" sz="1800"/>
              <a:t>Therefore, it is important to look at your acts and omissions from the stand point of others in the community who will be judging your conduct. </a:t>
            </a:r>
          </a:p>
          <a:p>
            <a:pPr>
              <a:lnSpc>
                <a:spcPct val="80000"/>
              </a:lnSpc>
            </a:pPr>
            <a:r>
              <a:rPr lang="en-US" sz="1800"/>
              <a:t>If you have negligence concerns, ask: </a:t>
            </a:r>
          </a:p>
          <a:p>
            <a:pPr>
              <a:lnSpc>
                <a:spcPct val="80000"/>
              </a:lnSpc>
            </a:pPr>
            <a:r>
              <a:rPr lang="en-US" sz="1800"/>
              <a:t>1. What would members of the community require me to do under these circumstances; </a:t>
            </a:r>
          </a:p>
          <a:p>
            <a:pPr>
              <a:lnSpc>
                <a:spcPct val="80000"/>
              </a:lnSpc>
            </a:pPr>
            <a:r>
              <a:rPr lang="en-US" sz="1800"/>
              <a:t>2. What would members of the community forbid me to do under these circumstances; </a:t>
            </a:r>
          </a:p>
          <a:p>
            <a:pPr>
              <a:lnSpc>
                <a:spcPct val="80000"/>
              </a:lnSpc>
            </a:pPr>
            <a:r>
              <a:rPr lang="en-US" sz="1800"/>
              <a:t>3. What would members of my profession/vocation/calling require of me under these circumstances;</a:t>
            </a:r>
          </a:p>
          <a:p>
            <a:pPr>
              <a:lnSpc>
                <a:spcPct val="80000"/>
              </a:lnSpc>
            </a:pPr>
            <a:r>
              <a:rPr lang="en-US" sz="1800"/>
              <a:t>4. What would members of my profession/vocation/calling counsel me to avoid under these circumstances; </a:t>
            </a:r>
          </a:p>
          <a:p>
            <a:pPr>
              <a:lnSpc>
                <a:spcPct val="80000"/>
              </a:lnSpc>
            </a:pPr>
            <a:r>
              <a:rPr lang="en-US" sz="1800"/>
              <a:t>5. What are the risks of my conduct, considering the probability of harm and the degree of injury or damage that would result if an accident occurred; and </a:t>
            </a:r>
          </a:p>
          <a:p>
            <a:pPr>
              <a:lnSpc>
                <a:spcPct val="80000"/>
              </a:lnSpc>
            </a:pPr>
            <a:r>
              <a:rPr lang="en-US" sz="1800"/>
              <a:t>6. Would ordinary people in the community believe that I am taking reasonable risks?</a:t>
            </a:r>
          </a:p>
          <a:p>
            <a:pPr>
              <a:lnSpc>
                <a:spcPct val="80000"/>
              </a:lnSpc>
            </a:pPr>
            <a:endParaRPr lang="en-US" sz="1800"/>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F2D6B941-A9A2-4908-BFFF-766D926DED48}" type="slidenum">
              <a:rPr lang="en-US" sz="1400"/>
              <a:pPr algn="r"/>
              <a:t>67</a:t>
            </a:fld>
            <a:endParaRPr lang="en-US" sz="1400"/>
          </a:p>
        </p:txBody>
      </p:sp>
      <p:sp>
        <p:nvSpPr>
          <p:cNvPr id="16387" name="Rectangle 2"/>
          <p:cNvSpPr>
            <a:spLocks noGrp="1" noChangeArrowheads="1"/>
          </p:cNvSpPr>
          <p:nvPr>
            <p:ph type="title" idx="4294967295"/>
          </p:nvPr>
        </p:nvSpPr>
        <p:spPr/>
        <p:txBody>
          <a:bodyPr/>
          <a:lstStyle/>
          <a:p>
            <a:r>
              <a:rPr lang="en-US"/>
              <a:t>Proving Negligence</a:t>
            </a:r>
          </a:p>
        </p:txBody>
      </p:sp>
      <p:sp>
        <p:nvSpPr>
          <p:cNvPr id="16388" name="Rectangle 3"/>
          <p:cNvSpPr>
            <a:spLocks noGrp="1" noChangeArrowheads="1"/>
          </p:cNvSpPr>
          <p:nvPr>
            <p:ph type="body" idx="4294967295"/>
          </p:nvPr>
        </p:nvSpPr>
        <p:spPr/>
        <p:txBody>
          <a:bodyPr/>
          <a:lstStyle/>
          <a:p>
            <a:r>
              <a:rPr lang="en-US" sz="2800" dirty="0"/>
              <a:t>Negligence is 'conduct which falls below the standard established by law for the protection of others against unreasonable risk of harm' [4]. </a:t>
            </a:r>
          </a:p>
          <a:p>
            <a:r>
              <a:rPr lang="en-US" sz="2800" dirty="0"/>
              <a:t>In order to establish liability for damage, the courts analyze the following four elements:</a:t>
            </a:r>
          </a:p>
          <a:p>
            <a:pPr lvl="1"/>
            <a:r>
              <a:rPr lang="en-US" sz="2400" dirty="0"/>
              <a:t>duty </a:t>
            </a:r>
          </a:p>
          <a:p>
            <a:pPr lvl="1"/>
            <a:r>
              <a:rPr lang="en-US" sz="2400" dirty="0"/>
              <a:t>breach </a:t>
            </a:r>
          </a:p>
          <a:p>
            <a:pPr lvl="1"/>
            <a:r>
              <a:rPr lang="en-US" sz="2400" dirty="0"/>
              <a:t>proximate cause </a:t>
            </a:r>
          </a:p>
          <a:p>
            <a:pPr lvl="1"/>
            <a:r>
              <a:rPr lang="en-US" sz="2400" dirty="0"/>
              <a:t>damages. </a:t>
            </a:r>
          </a:p>
          <a:p>
            <a:endParaRPr lang="en-US" sz="2800" dirty="0"/>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494E3386-B5B4-4DC5-A628-9D379CB74F28}" type="slidenum">
              <a:rPr lang="en-US" sz="1400"/>
              <a:pPr algn="r"/>
              <a:t>68</a:t>
            </a:fld>
            <a:endParaRPr lang="en-US" sz="1400"/>
          </a:p>
        </p:txBody>
      </p:sp>
      <p:sp>
        <p:nvSpPr>
          <p:cNvPr id="18435" name="Rectangle 2"/>
          <p:cNvSpPr>
            <a:spLocks noGrp="1" noChangeArrowheads="1"/>
          </p:cNvSpPr>
          <p:nvPr>
            <p:ph type="title" idx="4294967295"/>
          </p:nvPr>
        </p:nvSpPr>
        <p:spPr/>
        <p:txBody>
          <a:bodyPr/>
          <a:lstStyle/>
          <a:p>
            <a:r>
              <a:rPr lang="en-US"/>
              <a:t>Proving Negligence</a:t>
            </a:r>
          </a:p>
        </p:txBody>
      </p:sp>
      <p:sp>
        <p:nvSpPr>
          <p:cNvPr id="18436" name="Rectangle 3"/>
          <p:cNvSpPr>
            <a:spLocks noGrp="1" noChangeArrowheads="1"/>
          </p:cNvSpPr>
          <p:nvPr>
            <p:ph type="body" idx="4294967295"/>
          </p:nvPr>
        </p:nvSpPr>
        <p:spPr/>
        <p:txBody>
          <a:bodyPr/>
          <a:lstStyle/>
          <a:p>
            <a:pPr>
              <a:lnSpc>
                <a:spcPct val="80000"/>
              </a:lnSpc>
              <a:buFontTx/>
              <a:buNone/>
            </a:pPr>
            <a:r>
              <a:rPr lang="en-US" sz="2400"/>
              <a:t>Negligence: the injured party (plaintiff) must prove: </a:t>
            </a:r>
          </a:p>
          <a:p>
            <a:pPr>
              <a:lnSpc>
                <a:spcPct val="80000"/>
              </a:lnSpc>
            </a:pPr>
            <a:r>
              <a:rPr lang="en-US" sz="2400"/>
              <a:t>a) that the party alleged to be negligent had a duty to the injured party-specifically to the one injured or to the general public, </a:t>
            </a:r>
          </a:p>
          <a:p>
            <a:pPr>
              <a:lnSpc>
                <a:spcPct val="80000"/>
              </a:lnSpc>
            </a:pPr>
            <a:r>
              <a:rPr lang="en-US" sz="2400"/>
              <a:t>b) that the defendant's action (or failure to act) was negligent-not what a reasonably prudent person would have done because it did not fulfill the “standard of care” typical of how any similar engineer would judge and act in similar situations</a:t>
            </a:r>
          </a:p>
          <a:p>
            <a:pPr>
              <a:lnSpc>
                <a:spcPct val="80000"/>
              </a:lnSpc>
            </a:pPr>
            <a:r>
              <a:rPr lang="en-US" sz="2400"/>
              <a:t>c) that the damages were caused ("proximately caused") by the negligence. </a:t>
            </a:r>
          </a:p>
          <a:p>
            <a:pPr>
              <a:lnSpc>
                <a:spcPct val="80000"/>
              </a:lnSpc>
            </a:pPr>
            <a:r>
              <a:rPr lang="en-US" sz="2400"/>
              <a:t>d) That the damages were "reasonably foreseeable" at the time of the alleged negligence. </a:t>
            </a:r>
          </a:p>
          <a:p>
            <a:pPr>
              <a:lnSpc>
                <a:spcPct val="80000"/>
              </a:lnSpc>
            </a:pPr>
            <a:endParaRPr lang="en-US" sz="240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179C0F2-A363-4B7B-ACF6-3FD1D337D9C6}" type="slidenum">
              <a:rPr lang="en-US" sz="1400"/>
              <a:pPr algn="r"/>
              <a:t>69</a:t>
            </a:fld>
            <a:endParaRPr lang="en-US" sz="1400"/>
          </a:p>
        </p:txBody>
      </p:sp>
      <p:sp>
        <p:nvSpPr>
          <p:cNvPr id="20483" name="Rectangle 2"/>
          <p:cNvSpPr>
            <a:spLocks noGrp="1" noChangeArrowheads="1"/>
          </p:cNvSpPr>
          <p:nvPr>
            <p:ph type="title" idx="4294967295"/>
          </p:nvPr>
        </p:nvSpPr>
        <p:spPr/>
        <p:txBody>
          <a:bodyPr/>
          <a:lstStyle/>
          <a:p>
            <a:r>
              <a:rPr lang="en-US"/>
              <a:t>Standard of Care</a:t>
            </a:r>
          </a:p>
        </p:txBody>
      </p:sp>
      <p:sp>
        <p:nvSpPr>
          <p:cNvPr id="20484" name="Rectangle 3"/>
          <p:cNvSpPr>
            <a:spLocks noGrp="1" noChangeArrowheads="1"/>
          </p:cNvSpPr>
          <p:nvPr>
            <p:ph type="body" idx="4294967295"/>
          </p:nvPr>
        </p:nvSpPr>
        <p:spPr/>
        <p:txBody>
          <a:bodyPr/>
          <a:lstStyle/>
          <a:p>
            <a:pPr>
              <a:lnSpc>
                <a:spcPct val="80000"/>
              </a:lnSpc>
            </a:pPr>
            <a:r>
              <a:rPr lang="en-US" sz="2800"/>
              <a:t>In legal cases, a judge or jury, has to determine what the standard of care is and whether an engineer has failed to achieve that level of performance. </a:t>
            </a:r>
          </a:p>
          <a:p>
            <a:pPr>
              <a:lnSpc>
                <a:spcPct val="80000"/>
              </a:lnSpc>
            </a:pPr>
            <a:r>
              <a:rPr lang="en-US" sz="2800"/>
              <a:t>They do so by hearing expert testimony. </a:t>
            </a:r>
          </a:p>
          <a:p>
            <a:pPr>
              <a:lnSpc>
                <a:spcPct val="80000"/>
              </a:lnSpc>
            </a:pPr>
            <a:r>
              <a:rPr lang="en-US" sz="2800"/>
              <a:t>People who are qualified as experts express opinions as to the standard of care and as to the defendant engineer's performance relative to that standard. </a:t>
            </a:r>
          </a:p>
          <a:p>
            <a:pPr>
              <a:lnSpc>
                <a:spcPct val="80000"/>
              </a:lnSpc>
            </a:pPr>
            <a:r>
              <a:rPr lang="en-US" sz="2800"/>
              <a:t>The testimony from all sides is weighted and then a decision is made what the standard of care was and whether the defendant met it </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20 Steps to Reduce Risk and Liability   </a:t>
            </a:r>
            <a:r>
              <a:rPr lang="en-US" sz="1400" dirty="0" smtClean="0"/>
              <a:t>3</a:t>
            </a:r>
            <a:endParaRPr lang="en-US" sz="3200" dirty="0"/>
          </a:p>
        </p:txBody>
      </p:sp>
      <p:sp>
        <p:nvSpPr>
          <p:cNvPr id="3" name="Content Placeholder 2"/>
          <p:cNvSpPr>
            <a:spLocks noGrp="1"/>
          </p:cNvSpPr>
          <p:nvPr>
            <p:ph idx="1"/>
          </p:nvPr>
        </p:nvSpPr>
        <p:spPr>
          <a:xfrm>
            <a:off x="381000" y="990600"/>
            <a:ext cx="8534400" cy="2514600"/>
          </a:xfrm>
        </p:spPr>
        <p:txBody>
          <a:bodyPr/>
          <a:lstStyle/>
          <a:p>
            <a:pPr marL="457200" lvl="0" indent="-457200">
              <a:buFont typeface="+mj-lt"/>
              <a:buAutoNum type="arabicPeriod" startAt="5"/>
            </a:pPr>
            <a:r>
              <a:rPr lang="en-US" sz="2400" dirty="0" smtClean="0">
                <a:solidFill>
                  <a:schemeClr val="tx1"/>
                </a:solidFill>
                <a:latin typeface="+mn-lt"/>
                <a:ea typeface="+mn-ea"/>
                <a:cs typeface="+mn-cs"/>
              </a:rPr>
              <a:t>Test the device using accelerated aging tests, using a recognized test</a:t>
            </a:r>
          </a:p>
          <a:p>
            <a:pPr marL="457200" lvl="0" indent="-457200">
              <a:buFont typeface="+mj-lt"/>
              <a:buAutoNum type="arabicPeriod" startAt="5"/>
            </a:pPr>
            <a:r>
              <a:rPr lang="en-US" sz="2400" dirty="0" smtClean="0">
                <a:solidFill>
                  <a:schemeClr val="tx1"/>
                </a:solidFill>
                <a:latin typeface="+mn-lt"/>
                <a:ea typeface="+mn-ea"/>
                <a:cs typeface="+mn-cs"/>
              </a:rPr>
              <a:t>Conduct a design review that includes persons knowledgeable about ALL aspects of a product.</a:t>
            </a:r>
          </a:p>
          <a:p>
            <a:pPr marL="457200" indent="-457200">
              <a:buFont typeface="+mj-lt"/>
              <a:buAutoNum type="arabicPeriod" startAt="5"/>
            </a:pPr>
            <a:r>
              <a:rPr lang="en-US" sz="2400" dirty="0" smtClean="0">
                <a:solidFill>
                  <a:schemeClr val="tx1"/>
                </a:solidFill>
                <a:latin typeface="+mn-lt"/>
                <a:ea typeface="+mn-ea"/>
                <a:cs typeface="+mn-cs"/>
              </a:rPr>
              <a:t>Perform a failure and hazards analysis of the product for each stage of product life</a:t>
            </a:r>
          </a:p>
        </p:txBody>
      </p:sp>
      <p:pic>
        <p:nvPicPr>
          <p:cNvPr id="7" name="Picture 2">
            <a:hlinkClick r:id="rId2"/>
          </p:cNvPr>
          <p:cNvPicPr>
            <a:picLocks noChangeAspect="1" noChangeArrowheads="1"/>
          </p:cNvPicPr>
          <p:nvPr/>
        </p:nvPicPr>
        <p:blipFill>
          <a:blip r:embed="rId3" cstate="print"/>
          <a:srcRect/>
          <a:stretch>
            <a:fillRect/>
          </a:stretch>
        </p:blipFill>
        <p:spPr bwMode="auto">
          <a:xfrm>
            <a:off x="2350632" y="3429000"/>
            <a:ext cx="4354968" cy="32861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D406462-3122-428D-B47E-8D153019D441}" type="slidenum">
              <a:rPr lang="en-US" sz="1400"/>
              <a:pPr algn="r"/>
              <a:t>70</a:t>
            </a:fld>
            <a:endParaRPr lang="en-US" sz="1400"/>
          </a:p>
        </p:txBody>
      </p:sp>
      <p:sp>
        <p:nvSpPr>
          <p:cNvPr id="22531" name="Rectangle 2"/>
          <p:cNvSpPr>
            <a:spLocks noGrp="1" noChangeArrowheads="1"/>
          </p:cNvSpPr>
          <p:nvPr>
            <p:ph type="title" idx="4294967295"/>
          </p:nvPr>
        </p:nvSpPr>
        <p:spPr>
          <a:xfrm>
            <a:off x="457200" y="274638"/>
            <a:ext cx="8077200" cy="639762"/>
          </a:xfrm>
        </p:spPr>
        <p:txBody>
          <a:bodyPr/>
          <a:lstStyle/>
          <a:p>
            <a:r>
              <a:rPr lang="en-US" sz="4000"/>
              <a:t>Standard of Care</a:t>
            </a:r>
          </a:p>
        </p:txBody>
      </p:sp>
      <p:sp>
        <p:nvSpPr>
          <p:cNvPr id="22532" name="Rectangle 3"/>
          <p:cNvSpPr>
            <a:spLocks noGrp="1" noChangeArrowheads="1"/>
          </p:cNvSpPr>
          <p:nvPr>
            <p:ph type="body" idx="4294967295"/>
          </p:nvPr>
        </p:nvSpPr>
        <p:spPr>
          <a:xfrm>
            <a:off x="457200" y="990600"/>
            <a:ext cx="8229600" cy="5638800"/>
          </a:xfrm>
        </p:spPr>
        <p:txBody>
          <a:bodyPr/>
          <a:lstStyle/>
          <a:p>
            <a:pPr>
              <a:lnSpc>
                <a:spcPct val="80000"/>
              </a:lnSpc>
            </a:pPr>
            <a:r>
              <a:rPr lang="en-US" sz="2400"/>
              <a:t>Jury instructions have been standardized. A Bench Approved Jury Instruction (BAJI, 1986) reads:</a:t>
            </a:r>
          </a:p>
          <a:p>
            <a:pPr>
              <a:lnSpc>
                <a:spcPct val="80000"/>
              </a:lnSpc>
            </a:pPr>
            <a:r>
              <a:rPr lang="en-US" sz="2400"/>
              <a:t>"In performing professional services for a client, a (structural engineer) has the duty to have that degree of learning and skill ordinarily possessed by reputable (structural engineers), practicing in the same or similar locality and under similar circumstances. </a:t>
            </a:r>
          </a:p>
          <a:p>
            <a:pPr>
              <a:lnSpc>
                <a:spcPct val="80000"/>
              </a:lnSpc>
            </a:pPr>
            <a:r>
              <a:rPr lang="en-US" sz="2400"/>
              <a:t>It is (the structural engineer's) further duty to use the care and skill ordinarily used in like cases by reputable members of the (structural engineering) profession practicing in the same or similar locality under similar circumstances, and to use reasonable diligence and (the structural engineer's) best judgment in the exercise of professional skill and in the application of learning, in an effort to accomplish the purpose for which (the structural engineer) was employed. </a:t>
            </a:r>
          </a:p>
          <a:p>
            <a:pPr>
              <a:lnSpc>
                <a:spcPct val="80000"/>
              </a:lnSpc>
            </a:pPr>
            <a:r>
              <a:rPr lang="en-US" sz="2400"/>
              <a:t>A failure to fulfill any such duty is negligence"</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8BC851F2-5AE6-4E8F-A6A4-0A109DB7C4DA}" type="slidenum">
              <a:rPr lang="en-US" sz="1400"/>
              <a:pPr algn="r"/>
              <a:t>71</a:t>
            </a:fld>
            <a:endParaRPr lang="en-US" sz="1400"/>
          </a:p>
        </p:txBody>
      </p:sp>
      <p:sp>
        <p:nvSpPr>
          <p:cNvPr id="24579" name="Rectangle 2"/>
          <p:cNvSpPr>
            <a:spLocks noGrp="1" noChangeArrowheads="1"/>
          </p:cNvSpPr>
          <p:nvPr>
            <p:ph type="title" idx="4294967295"/>
          </p:nvPr>
        </p:nvSpPr>
        <p:spPr>
          <a:xfrm>
            <a:off x="457200" y="274638"/>
            <a:ext cx="7924800" cy="715962"/>
          </a:xfrm>
        </p:spPr>
        <p:txBody>
          <a:bodyPr/>
          <a:lstStyle/>
          <a:p>
            <a:r>
              <a:rPr lang="en-US" sz="4000"/>
              <a:t>Standard of Care</a:t>
            </a:r>
          </a:p>
        </p:txBody>
      </p:sp>
      <p:sp>
        <p:nvSpPr>
          <p:cNvPr id="24580" name="Rectangle 3"/>
          <p:cNvSpPr>
            <a:spLocks noGrp="1" noChangeArrowheads="1"/>
          </p:cNvSpPr>
          <p:nvPr>
            <p:ph type="body" idx="4294967295"/>
          </p:nvPr>
        </p:nvSpPr>
        <p:spPr>
          <a:xfrm>
            <a:off x="457200" y="1066800"/>
            <a:ext cx="8229600" cy="5334000"/>
          </a:xfrm>
        </p:spPr>
        <p:txBody>
          <a:bodyPr/>
          <a:lstStyle/>
          <a:p>
            <a:pPr marL="609600" indent="-609600">
              <a:lnSpc>
                <a:spcPct val="90000"/>
              </a:lnSpc>
              <a:buFontTx/>
              <a:buNone/>
            </a:pPr>
            <a:r>
              <a:rPr lang="en-US" sz="2400"/>
              <a:t>Three key items in this instruction bear repeating:</a:t>
            </a:r>
          </a:p>
          <a:p>
            <a:pPr marL="609600" indent="-609600">
              <a:lnSpc>
                <a:spcPct val="90000"/>
              </a:lnSpc>
              <a:buFontTx/>
              <a:buNone/>
            </a:pPr>
            <a:endParaRPr lang="en-US" sz="2400"/>
          </a:p>
          <a:p>
            <a:pPr marL="609600" indent="-609600">
              <a:lnSpc>
                <a:spcPct val="90000"/>
              </a:lnSpc>
              <a:buFontTx/>
              <a:buAutoNum type="arabicPeriod"/>
            </a:pPr>
            <a:r>
              <a:rPr lang="en-US" sz="2400"/>
              <a:t>...have learning and skill ordinarily possessed by reputable engineers practicing in the same or similar locality and under similar circumstances. </a:t>
            </a:r>
          </a:p>
          <a:p>
            <a:pPr marL="609600" indent="-609600">
              <a:lnSpc>
                <a:spcPct val="90000"/>
              </a:lnSpc>
              <a:buFontTx/>
              <a:buAutoNum type="arabicPeriod"/>
            </a:pPr>
            <a:r>
              <a:rPr lang="en-US" sz="2400"/>
              <a:t>...use care and skill ordinarily possessed by reputable engineers practicing in the same or similar locality and under similar circumstances. </a:t>
            </a:r>
          </a:p>
          <a:p>
            <a:pPr marL="609600" indent="-609600">
              <a:lnSpc>
                <a:spcPct val="90000"/>
              </a:lnSpc>
              <a:buFontTx/>
              <a:buAutoNum type="arabicPeriod"/>
            </a:pPr>
            <a:r>
              <a:rPr lang="en-US" sz="2400"/>
              <a:t>...use reasonable diligence and best judgment to accomplish the purpose for which the engineer was employed. </a:t>
            </a:r>
          </a:p>
          <a:p>
            <a:pPr marL="609600" indent="-609600">
              <a:lnSpc>
                <a:spcPct val="90000"/>
              </a:lnSpc>
            </a:pPr>
            <a:r>
              <a:rPr lang="en-US" sz="2400"/>
              <a:t>If any one of these conditions is not met, the engineer has failed to meet the standard of care, and is professionally negligent.</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10CA748-BB15-401B-8C28-3CD84089C580}" type="slidenum">
              <a:rPr lang="en-US" sz="1400"/>
              <a:pPr algn="r"/>
              <a:t>72</a:t>
            </a:fld>
            <a:endParaRPr lang="en-US" sz="1400"/>
          </a:p>
        </p:txBody>
      </p:sp>
      <p:sp>
        <p:nvSpPr>
          <p:cNvPr id="26627" name="Rectangle 2"/>
          <p:cNvSpPr>
            <a:spLocks noGrp="1" noChangeArrowheads="1"/>
          </p:cNvSpPr>
          <p:nvPr>
            <p:ph type="title" idx="4294967295"/>
          </p:nvPr>
        </p:nvSpPr>
        <p:spPr>
          <a:xfrm>
            <a:off x="457200" y="274638"/>
            <a:ext cx="7696200" cy="563562"/>
          </a:xfrm>
        </p:spPr>
        <p:txBody>
          <a:bodyPr/>
          <a:lstStyle/>
          <a:p>
            <a:r>
              <a:rPr lang="en-US" sz="4000"/>
              <a:t>Comparative Negligence</a:t>
            </a:r>
          </a:p>
        </p:txBody>
      </p:sp>
      <p:sp>
        <p:nvSpPr>
          <p:cNvPr id="26628" name="Rectangle 3"/>
          <p:cNvSpPr>
            <a:spLocks noGrp="1" noChangeArrowheads="1"/>
          </p:cNvSpPr>
          <p:nvPr>
            <p:ph type="body" idx="4294967295"/>
          </p:nvPr>
        </p:nvSpPr>
        <p:spPr>
          <a:xfrm>
            <a:off x="457200" y="838200"/>
            <a:ext cx="8229600" cy="5715000"/>
          </a:xfrm>
        </p:spPr>
        <p:txBody>
          <a:bodyPr/>
          <a:lstStyle/>
          <a:p>
            <a:pPr>
              <a:lnSpc>
                <a:spcPct val="80000"/>
              </a:lnSpc>
            </a:pPr>
            <a:r>
              <a:rPr lang="en-US" sz="2000" dirty="0"/>
              <a:t>Negligence involving joint </a:t>
            </a:r>
            <a:r>
              <a:rPr lang="en-US" sz="2000" dirty="0" err="1"/>
              <a:t>tortfeasors</a:t>
            </a:r>
            <a:r>
              <a:rPr lang="en-US" sz="2000" dirty="0"/>
              <a:t/>
            </a:r>
            <a:br>
              <a:rPr lang="en-US" sz="2000" dirty="0"/>
            </a:br>
            <a:r>
              <a:rPr lang="en-US" sz="2000" dirty="0"/>
              <a:t>Joint </a:t>
            </a:r>
            <a:r>
              <a:rPr lang="en-US" sz="2000" dirty="0" err="1"/>
              <a:t>Tortfeasors</a:t>
            </a:r>
            <a:r>
              <a:rPr lang="en-US" sz="2000" dirty="0"/>
              <a:t> (wrongdoers): two or more persons whose negligence in a single accident or event causes damages to another person. </a:t>
            </a:r>
          </a:p>
          <a:p>
            <a:pPr>
              <a:lnSpc>
                <a:spcPct val="80000"/>
              </a:lnSpc>
            </a:pPr>
            <a:r>
              <a:rPr lang="en-US" sz="2000" dirty="0"/>
              <a:t>In many cases the joint </a:t>
            </a:r>
            <a:r>
              <a:rPr lang="en-US" sz="2000" dirty="0" err="1"/>
              <a:t>tortfeasors</a:t>
            </a:r>
            <a:r>
              <a:rPr lang="en-US" sz="2000" dirty="0"/>
              <a:t> are jointly and severally liable for the damages, meaning that any of them can be responsible to pay the entire amount, no matter how unequal the negligence of each party was. </a:t>
            </a:r>
          </a:p>
          <a:p>
            <a:pPr>
              <a:lnSpc>
                <a:spcPct val="80000"/>
              </a:lnSpc>
            </a:pPr>
            <a:r>
              <a:rPr lang="en-US" sz="2000" dirty="0"/>
              <a:t>Example: Harry Hotrod is doing 90 miles an hour along a two-lane road in the early evening, </a:t>
            </a:r>
          </a:p>
          <a:p>
            <a:pPr>
              <a:lnSpc>
                <a:spcPct val="80000"/>
              </a:lnSpc>
            </a:pPr>
            <a:r>
              <a:rPr lang="en-US" sz="2000" dirty="0"/>
              <a:t>Adele </a:t>
            </a:r>
            <a:r>
              <a:rPr lang="en-US" sz="2000" dirty="0" err="1"/>
              <a:t>Aimster</a:t>
            </a:r>
            <a:r>
              <a:rPr lang="en-US" sz="2000" dirty="0"/>
              <a:t> has stopped her car to study a map with her car sticking out into the lane by six inches. </a:t>
            </a:r>
          </a:p>
          <a:p>
            <a:pPr>
              <a:lnSpc>
                <a:spcPct val="80000"/>
              </a:lnSpc>
            </a:pPr>
            <a:r>
              <a:rPr lang="en-US" sz="2000" dirty="0"/>
              <a:t>Hotrod swings out a couple of feet to miss </a:t>
            </a:r>
            <a:r>
              <a:rPr lang="en-US" sz="2000" dirty="0" err="1"/>
              <a:t>Aimster's</a:t>
            </a:r>
            <a:r>
              <a:rPr lang="en-US" sz="2000" dirty="0"/>
              <a:t> vehicle, never touches the brake, and hits Victor Victim, driving from the other direction, killing him.</a:t>
            </a:r>
          </a:p>
          <a:p>
            <a:pPr>
              <a:lnSpc>
                <a:spcPct val="80000"/>
              </a:lnSpc>
            </a:pPr>
            <a:r>
              <a:rPr lang="en-US" sz="2000" dirty="0" smtClean="0"/>
              <a:t>While </a:t>
            </a:r>
            <a:r>
              <a:rPr lang="en-US" sz="2000" dirty="0"/>
              <a:t>Hotrod is grossly negligent for the high speed and failure to slow down, </a:t>
            </a:r>
            <a:r>
              <a:rPr lang="en-US" sz="2000" dirty="0" err="1"/>
              <a:t>Aimster</a:t>
            </a:r>
            <a:r>
              <a:rPr lang="en-US" sz="2000" dirty="0"/>
              <a:t> is also negligent for her car's slight intrusion into the lane. As a joint </a:t>
            </a:r>
            <a:r>
              <a:rPr lang="en-US" sz="2000" dirty="0" err="1"/>
              <a:t>tortfeasor</a:t>
            </a:r>
            <a:r>
              <a:rPr lang="en-US" sz="2000" dirty="0"/>
              <a:t> she may have to pay all the damages, particularly if Hotrod has no money or insurance. </a:t>
            </a:r>
          </a:p>
          <a:p>
            <a:pPr>
              <a:lnSpc>
                <a:spcPct val="80000"/>
              </a:lnSpc>
            </a:pPr>
            <a:r>
              <a:rPr lang="en-US" sz="2000" dirty="0"/>
              <a:t>However, comparative negligence rules by statute or case law in most jurisdictions will apportion the liability by percentages of negligence among the </a:t>
            </a:r>
            <a:r>
              <a:rPr lang="en-US" sz="2000" dirty="0" err="1"/>
              <a:t>tortfeasors</a:t>
            </a:r>
            <a:r>
              <a:rPr lang="en-US" sz="2000" dirty="0"/>
              <a:t> and the injured parties.</a:t>
            </a:r>
            <a:br>
              <a:rPr lang="en-US" sz="2000" dirty="0"/>
            </a:br>
            <a:r>
              <a:rPr lang="en-US" sz="2000" dirty="0"/>
              <a:t/>
            </a:r>
            <a:br>
              <a:rPr lang="en-US" sz="2000" dirty="0"/>
            </a:br>
            <a:endParaRPr lang="en-US" sz="2000"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681255B-D589-4E23-9167-58F560A9EF3C}" type="slidenum">
              <a:rPr lang="en-US" sz="1400"/>
              <a:pPr algn="r"/>
              <a:t>73</a:t>
            </a:fld>
            <a:endParaRPr lang="en-US" sz="1400"/>
          </a:p>
        </p:txBody>
      </p:sp>
      <p:sp>
        <p:nvSpPr>
          <p:cNvPr id="28675" name="Rectangle 2"/>
          <p:cNvSpPr>
            <a:spLocks noGrp="1" noChangeArrowheads="1"/>
          </p:cNvSpPr>
          <p:nvPr>
            <p:ph type="title" idx="4294967295"/>
          </p:nvPr>
        </p:nvSpPr>
        <p:spPr/>
        <p:txBody>
          <a:bodyPr/>
          <a:lstStyle/>
          <a:p>
            <a:r>
              <a:rPr lang="en-US" sz="3200"/>
              <a:t>Res Ipsa Loquitur</a:t>
            </a:r>
            <a:br>
              <a:rPr lang="en-US" sz="3200"/>
            </a:br>
            <a:r>
              <a:rPr lang="en-US" sz="3200"/>
              <a:t> (The Thing Speaks for Itself)</a:t>
            </a:r>
          </a:p>
        </p:txBody>
      </p:sp>
      <p:sp>
        <p:nvSpPr>
          <p:cNvPr id="28676" name="Rectangle 3"/>
          <p:cNvSpPr>
            <a:spLocks noGrp="1" noChangeArrowheads="1"/>
          </p:cNvSpPr>
          <p:nvPr>
            <p:ph type="body" idx="4294967295"/>
          </p:nvPr>
        </p:nvSpPr>
        <p:spPr>
          <a:xfrm>
            <a:off x="457200" y="1600200"/>
            <a:ext cx="8229600" cy="5105400"/>
          </a:xfrm>
        </p:spPr>
        <p:txBody>
          <a:bodyPr/>
          <a:lstStyle/>
          <a:p>
            <a:pPr>
              <a:lnSpc>
                <a:spcPct val="80000"/>
              </a:lnSpc>
            </a:pPr>
            <a:r>
              <a:rPr lang="en-US" sz="2000"/>
              <a:t>(rayz ip-sah loh-quit-her) n. Latin for "the thing speaks for itself," </a:t>
            </a:r>
          </a:p>
          <a:p>
            <a:pPr>
              <a:lnSpc>
                <a:spcPct val="80000"/>
              </a:lnSpc>
            </a:pPr>
            <a:r>
              <a:rPr lang="en-US" sz="2000"/>
              <a:t>A doctrine of law that one is presumed to be negligent if he/she had exclusive control of whatever caused the injury even though there is no specific evidence of an act of negligence, and without negligence the accident would not have happened. </a:t>
            </a:r>
          </a:p>
          <a:p>
            <a:pPr>
              <a:lnSpc>
                <a:spcPct val="80000"/>
              </a:lnSpc>
            </a:pPr>
            <a:r>
              <a:rPr lang="en-US" sz="2000"/>
              <a:t>Examples: a) a load of bricks on the roof of a building being constructed by High-rise Construction Co. falls and injures Paul Pedestrian below</a:t>
            </a:r>
          </a:p>
          <a:p>
            <a:pPr>
              <a:lnSpc>
                <a:spcPct val="80000"/>
              </a:lnSpc>
            </a:pPr>
            <a:r>
              <a:rPr lang="en-US" sz="2000"/>
              <a:t> High-rise is liable for Pedestrian's injury even though no one saw the load fall. </a:t>
            </a:r>
          </a:p>
          <a:p>
            <a:pPr>
              <a:lnSpc>
                <a:spcPct val="80000"/>
              </a:lnSpc>
            </a:pPr>
            <a:r>
              <a:rPr lang="en-US" sz="2000"/>
              <a:t>b) While under anesthetic, Isabel Patient's nerve in her arm is damaged although it was not part of the surgical procedure, and she is unaware of which of a dozen medical people in the room caused the damage. </a:t>
            </a:r>
          </a:p>
          <a:p>
            <a:pPr>
              <a:lnSpc>
                <a:spcPct val="80000"/>
              </a:lnSpc>
            </a:pPr>
            <a:r>
              <a:rPr lang="en-US" sz="2000"/>
              <a:t>Under res ipsa loquitur all those connected with the operation are liable for negligence. </a:t>
            </a:r>
          </a:p>
          <a:p>
            <a:pPr>
              <a:lnSpc>
                <a:spcPct val="80000"/>
              </a:lnSpc>
            </a:pPr>
            <a:r>
              <a:rPr lang="en-US" sz="2000"/>
              <a:t>Lawyers often shorten the doctrine to "res ips," and find it a handy shorthand for a complex doctrine.</a:t>
            </a:r>
            <a:br>
              <a:rPr lang="en-US" sz="2000"/>
            </a:br>
            <a:endParaRPr lang="en-US" sz="2000"/>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FA6C619-B880-4CE1-A029-471457F2BA68}" type="slidenum">
              <a:rPr lang="en-US" sz="1400"/>
              <a:pPr algn="r"/>
              <a:t>74</a:t>
            </a:fld>
            <a:endParaRPr lang="en-US" sz="1400"/>
          </a:p>
        </p:txBody>
      </p:sp>
      <p:sp>
        <p:nvSpPr>
          <p:cNvPr id="30723" name="Rectangle 2"/>
          <p:cNvSpPr>
            <a:spLocks noGrp="1" noChangeArrowheads="1"/>
          </p:cNvSpPr>
          <p:nvPr>
            <p:ph type="title" idx="4294967295"/>
          </p:nvPr>
        </p:nvSpPr>
        <p:spPr/>
        <p:txBody>
          <a:bodyPr/>
          <a:lstStyle/>
          <a:p>
            <a:r>
              <a:rPr lang="en-US"/>
              <a:t>Negligence Per Se</a:t>
            </a:r>
          </a:p>
        </p:txBody>
      </p:sp>
      <p:sp>
        <p:nvSpPr>
          <p:cNvPr id="30724" name="Rectangle 3"/>
          <p:cNvSpPr>
            <a:spLocks noGrp="1" noChangeArrowheads="1"/>
          </p:cNvSpPr>
          <p:nvPr>
            <p:ph type="body" idx="4294967295"/>
          </p:nvPr>
        </p:nvSpPr>
        <p:spPr>
          <a:xfrm>
            <a:off x="457200" y="1600200"/>
            <a:ext cx="8229600" cy="5029200"/>
          </a:xfrm>
        </p:spPr>
        <p:txBody>
          <a:bodyPr/>
          <a:lstStyle/>
          <a:p>
            <a:pPr>
              <a:lnSpc>
                <a:spcPct val="80000"/>
              </a:lnSpc>
            </a:pPr>
            <a:r>
              <a:rPr lang="en-US" sz="2400" dirty="0"/>
              <a:t>Negligence due to the violation of a public duty, such as high speed driving.</a:t>
            </a:r>
          </a:p>
          <a:p>
            <a:pPr>
              <a:lnSpc>
                <a:spcPct val="80000"/>
              </a:lnSpc>
            </a:pPr>
            <a:r>
              <a:rPr lang="en-US" sz="2400" dirty="0"/>
              <a:t>In Black’s Law Dictionary negligence ’per se’ is defined as: </a:t>
            </a:r>
            <a:r>
              <a:rPr lang="en-US" sz="2400" dirty="0" smtClean="0"/>
              <a:t>“Conduct</a:t>
            </a:r>
            <a:r>
              <a:rPr lang="en-US" sz="2400" dirty="0"/>
              <a:t>, whether of action or omission, which may be declared and treated as negligence without any argument or proof as to the particular surrounding circumstances, either because it is in violation of a statute or valid municipal ordinance, or because it is so palpably opposed to the dictates of common prudence that it can be said without hesitation or doubt that no careful person would have been guilty of it. </a:t>
            </a:r>
            <a:r>
              <a:rPr lang="en-US" sz="2400" dirty="0" smtClean="0"/>
              <a:t>As </a:t>
            </a:r>
            <a:r>
              <a:rPr lang="en-US" sz="2400" dirty="0"/>
              <a:t>a general rule, the violation of a public duty, enjoined by law for the protection of person or property, so constitutes."</a:t>
            </a:r>
            <a:br>
              <a:rPr lang="en-US" sz="2400" dirty="0"/>
            </a:br>
            <a:r>
              <a:rPr lang="en-US" sz="2400" dirty="0"/>
              <a:t/>
            </a:r>
            <a:br>
              <a:rPr lang="en-US" sz="2400" dirty="0"/>
            </a:br>
            <a:endParaRPr lang="en-US" sz="2400" dirty="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762000"/>
            <a:ext cx="8229600" cy="1524000"/>
          </a:xfrm>
        </p:spPr>
        <p:txBody>
          <a:bodyPr/>
          <a:lstStyle/>
          <a:p>
            <a:r>
              <a:rPr lang="en-US" sz="4400" dirty="0" smtClean="0"/>
              <a:t>Details on FMEA</a:t>
            </a:r>
            <a:endParaRPr lang="en-US" sz="4400" dirty="0"/>
          </a:p>
        </p:txBody>
      </p:sp>
      <p:sp>
        <p:nvSpPr>
          <p:cNvPr id="46083" name="Rectangle 3"/>
          <p:cNvSpPr>
            <a:spLocks noGrp="1" noChangeArrowheads="1"/>
          </p:cNvSpPr>
          <p:nvPr>
            <p:ph type="body" idx="1"/>
          </p:nvPr>
        </p:nvSpPr>
        <p:spPr>
          <a:xfrm>
            <a:off x="533400" y="1752600"/>
            <a:ext cx="8229600" cy="4530725"/>
          </a:xfrm>
        </p:spPr>
        <p:txBody>
          <a:bodyPr/>
          <a:lstStyle/>
          <a:p>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EF97521C-A2A5-4302-83F2-B84127A240CF}" type="slidenum">
              <a:rPr lang="en-US"/>
              <a:pPr/>
              <a:t>76</a:t>
            </a:fld>
            <a:endParaRPr lang="en-US"/>
          </a:p>
        </p:txBody>
      </p:sp>
      <p:sp>
        <p:nvSpPr>
          <p:cNvPr id="197634" name="Rectangle 2"/>
          <p:cNvSpPr>
            <a:spLocks noGrp="1" noChangeArrowheads="1"/>
          </p:cNvSpPr>
          <p:nvPr>
            <p:ph type="title"/>
          </p:nvPr>
        </p:nvSpPr>
        <p:spPr>
          <a:xfrm>
            <a:off x="1371600" y="1144588"/>
            <a:ext cx="7378700" cy="608012"/>
          </a:xfrm>
        </p:spPr>
        <p:txBody>
          <a:bodyPr/>
          <a:lstStyle/>
          <a:p>
            <a:r>
              <a:rPr lang="en-US">
                <a:solidFill>
                  <a:schemeClr val="tx1"/>
                </a:solidFill>
              </a:rPr>
              <a:t>What is FMEA?</a:t>
            </a:r>
          </a:p>
        </p:txBody>
      </p:sp>
      <p:sp>
        <p:nvSpPr>
          <p:cNvPr id="197635" name="Rectangle 3"/>
          <p:cNvSpPr>
            <a:spLocks noGrp="1" noChangeArrowheads="1"/>
          </p:cNvSpPr>
          <p:nvPr>
            <p:ph type="body" idx="1"/>
          </p:nvPr>
        </p:nvSpPr>
        <p:spPr>
          <a:xfrm>
            <a:off x="809625" y="2214563"/>
            <a:ext cx="7953375" cy="3881437"/>
          </a:xfrm>
        </p:spPr>
        <p:txBody>
          <a:bodyPr/>
          <a:lstStyle/>
          <a:p>
            <a:r>
              <a:rPr lang="en-US" sz="2800" dirty="0"/>
              <a:t>FMEA is an acronym that stands for      	</a:t>
            </a:r>
            <a:r>
              <a:rPr lang="en-US" sz="2800" b="1" i="1" dirty="0"/>
              <a:t>Failure Mode and Effects Analysis</a:t>
            </a:r>
          </a:p>
          <a:p>
            <a:r>
              <a:rPr lang="en-US" sz="2800" dirty="0"/>
              <a:t> Methodology of FMEA:</a:t>
            </a:r>
          </a:p>
          <a:p>
            <a:pPr lvl="1"/>
            <a:r>
              <a:rPr lang="en-US" sz="2400" b="1" i="1" dirty="0"/>
              <a:t>Identify</a:t>
            </a:r>
            <a:r>
              <a:rPr lang="en-US" sz="2400" i="1" dirty="0"/>
              <a:t> the potential failure of a system and its effects</a:t>
            </a:r>
          </a:p>
          <a:p>
            <a:pPr lvl="1"/>
            <a:r>
              <a:rPr lang="en-US" sz="2400" b="1" i="1" dirty="0"/>
              <a:t>Assess</a:t>
            </a:r>
            <a:r>
              <a:rPr lang="en-US" sz="2400" i="1" dirty="0"/>
              <a:t> the failures to determine actions that would eliminate the chance of occurrence</a:t>
            </a:r>
          </a:p>
          <a:p>
            <a:pPr lvl="1"/>
            <a:r>
              <a:rPr lang="en-US" sz="2400" b="1" i="1" dirty="0"/>
              <a:t>Document</a:t>
            </a:r>
            <a:r>
              <a:rPr lang="en-US" sz="2400" i="1" dirty="0"/>
              <a:t> the potential failures</a:t>
            </a:r>
          </a:p>
          <a:p>
            <a:pPr lvl="1"/>
            <a:endParaRPr lang="en-US" sz="2400" dirty="0"/>
          </a:p>
          <a:p>
            <a:endParaRPr lang="en-US" sz="2800" dirty="0"/>
          </a:p>
          <a:p>
            <a:pPr>
              <a:buFont typeface="Wingdings" pitchFamily="2" charset="2"/>
              <a:buNone/>
            </a:pP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635">
                                            <p:txEl>
                                              <p:pRg st="0" end="0"/>
                                            </p:txEl>
                                          </p:spTgt>
                                        </p:tgtEl>
                                        <p:attrNameLst>
                                          <p:attrName>style.visibility</p:attrName>
                                        </p:attrNameLst>
                                      </p:cBhvr>
                                      <p:to>
                                        <p:strVal val="visible"/>
                                      </p:to>
                                    </p:set>
                                    <p:animEffect transition="in" filter="wipe(left)">
                                      <p:cBhvr>
                                        <p:cTn id="7" dur="500"/>
                                        <p:tgtEl>
                                          <p:spTgt spid="1976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7635">
                                            <p:txEl>
                                              <p:pRg st="1" end="1"/>
                                            </p:txEl>
                                          </p:spTgt>
                                        </p:tgtEl>
                                        <p:attrNameLst>
                                          <p:attrName>style.visibility</p:attrName>
                                        </p:attrNameLst>
                                      </p:cBhvr>
                                      <p:to>
                                        <p:strVal val="visible"/>
                                      </p:to>
                                    </p:set>
                                    <p:animEffect transition="in" filter="wipe(left)">
                                      <p:cBhvr>
                                        <p:cTn id="12" dur="500"/>
                                        <p:tgtEl>
                                          <p:spTgt spid="197635">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7635">
                                            <p:txEl>
                                              <p:pRg st="2" end="2"/>
                                            </p:txEl>
                                          </p:spTgt>
                                        </p:tgtEl>
                                        <p:attrNameLst>
                                          <p:attrName>style.visibility</p:attrName>
                                        </p:attrNameLst>
                                      </p:cBhvr>
                                      <p:to>
                                        <p:strVal val="visible"/>
                                      </p:to>
                                    </p:set>
                                    <p:animEffect transition="in" filter="wipe(left)">
                                      <p:cBhvr>
                                        <p:cTn id="16" dur="500"/>
                                        <p:tgtEl>
                                          <p:spTgt spid="197635">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97635">
                                            <p:txEl>
                                              <p:pRg st="3" end="3"/>
                                            </p:txEl>
                                          </p:spTgt>
                                        </p:tgtEl>
                                        <p:attrNameLst>
                                          <p:attrName>style.visibility</p:attrName>
                                        </p:attrNameLst>
                                      </p:cBhvr>
                                      <p:to>
                                        <p:strVal val="visible"/>
                                      </p:to>
                                    </p:set>
                                    <p:animEffect transition="in" filter="wipe(left)">
                                      <p:cBhvr>
                                        <p:cTn id="20" dur="500"/>
                                        <p:tgtEl>
                                          <p:spTgt spid="197635">
                                            <p:txEl>
                                              <p:pRg st="3" end="3"/>
                                            </p:txEl>
                                          </p:spTgt>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197635">
                                            <p:txEl>
                                              <p:pRg st="4" end="4"/>
                                            </p:txEl>
                                          </p:spTgt>
                                        </p:tgtEl>
                                        <p:attrNameLst>
                                          <p:attrName>style.visibility</p:attrName>
                                        </p:attrNameLst>
                                      </p:cBhvr>
                                      <p:to>
                                        <p:strVal val="visible"/>
                                      </p:to>
                                    </p:set>
                                    <p:animEffect transition="in" filter="wipe(left)">
                                      <p:cBhvr>
                                        <p:cTn id="24" dur="500"/>
                                        <p:tgtEl>
                                          <p:spTgt spid="197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D39FB121-68ED-4CFF-8BDF-A3494D20A52B}" type="slidenum">
              <a:rPr lang="en-US"/>
              <a:pPr/>
              <a:t>77</a:t>
            </a:fld>
            <a:endParaRPr lang="en-US"/>
          </a:p>
        </p:txBody>
      </p:sp>
      <p:sp>
        <p:nvSpPr>
          <p:cNvPr id="108546" name="Rectangle 2"/>
          <p:cNvSpPr>
            <a:spLocks noGrp="1" noChangeArrowheads="1"/>
          </p:cNvSpPr>
          <p:nvPr>
            <p:ph type="title"/>
          </p:nvPr>
        </p:nvSpPr>
        <p:spPr/>
        <p:txBody>
          <a:bodyPr/>
          <a:lstStyle/>
          <a:p>
            <a:r>
              <a:rPr lang="en-US"/>
              <a:t>FMEA</a:t>
            </a:r>
          </a:p>
        </p:txBody>
      </p:sp>
      <p:sp>
        <p:nvSpPr>
          <p:cNvPr id="108547" name="Rectangle 3"/>
          <p:cNvSpPr>
            <a:spLocks noGrp="1" noChangeArrowheads="1"/>
          </p:cNvSpPr>
          <p:nvPr>
            <p:ph type="body" sz="half" idx="1"/>
          </p:nvPr>
        </p:nvSpPr>
        <p:spPr>
          <a:xfrm>
            <a:off x="809625" y="2214563"/>
            <a:ext cx="8334375" cy="3881437"/>
          </a:xfrm>
        </p:spPr>
        <p:txBody>
          <a:bodyPr/>
          <a:lstStyle/>
          <a:p>
            <a:pPr>
              <a:lnSpc>
                <a:spcPct val="90000"/>
              </a:lnSpc>
            </a:pPr>
            <a:r>
              <a:rPr lang="en-US" dirty="0"/>
              <a:t>The aim of FMEA is to </a:t>
            </a:r>
            <a:r>
              <a:rPr lang="en-US" b="1" i="1" u="sng" dirty="0"/>
              <a:t>anticipate</a:t>
            </a:r>
            <a:r>
              <a:rPr lang="en-US" dirty="0"/>
              <a:t>:</a:t>
            </a:r>
          </a:p>
          <a:p>
            <a:pPr lvl="1">
              <a:lnSpc>
                <a:spcPct val="90000"/>
              </a:lnSpc>
            </a:pPr>
            <a:r>
              <a:rPr lang="en-US" sz="3200" dirty="0"/>
              <a:t>what might </a:t>
            </a:r>
            <a:r>
              <a:rPr lang="en-US" sz="3200" i="1" dirty="0"/>
              <a:t>fail</a:t>
            </a:r>
          </a:p>
          <a:p>
            <a:pPr lvl="1">
              <a:lnSpc>
                <a:spcPct val="90000"/>
              </a:lnSpc>
            </a:pPr>
            <a:r>
              <a:rPr lang="en-US" sz="3200" dirty="0"/>
              <a:t>what </a:t>
            </a:r>
            <a:r>
              <a:rPr lang="en-US" sz="3200" i="1" dirty="0"/>
              <a:t>effect</a:t>
            </a:r>
            <a:r>
              <a:rPr lang="en-US" sz="3200" dirty="0"/>
              <a:t> this failure would have</a:t>
            </a:r>
          </a:p>
          <a:p>
            <a:pPr lvl="1">
              <a:lnSpc>
                <a:spcPct val="90000"/>
              </a:lnSpc>
            </a:pPr>
            <a:r>
              <a:rPr lang="en-US" sz="3200" dirty="0"/>
              <a:t>what might </a:t>
            </a:r>
            <a:r>
              <a:rPr lang="en-US" sz="3200" i="1" dirty="0"/>
              <a:t>cause</a:t>
            </a:r>
            <a:r>
              <a:rPr lang="en-US" sz="3200" dirty="0"/>
              <a:t> the failure</a:t>
            </a:r>
          </a:p>
          <a:p>
            <a:pPr>
              <a:lnSpc>
                <a:spcPct val="90000"/>
              </a:lnSpc>
              <a:buFont typeface="Wingdings" pitchFamily="2" charset="2"/>
              <a:buNone/>
            </a:pPr>
            <a:r>
              <a:rPr lang="en-US" b="1" i="1" dirty="0"/>
              <a:t>…</a:t>
            </a:r>
            <a:r>
              <a:rPr lang="en-US" i="1" dirty="0"/>
              <a:t> </a:t>
            </a:r>
            <a:r>
              <a:rPr lang="en-US" b="1" i="1" dirty="0"/>
              <a:t>and take action to correct it!</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CACE8D2-2191-4673-9C8E-D8EC2BBF8F8E}" type="slidenum">
              <a:rPr lang="en-US"/>
              <a:pPr/>
              <a:t>78</a:t>
            </a:fld>
            <a:endParaRPr lang="en-US"/>
          </a:p>
        </p:txBody>
      </p:sp>
      <p:sp>
        <p:nvSpPr>
          <p:cNvPr id="109570" name="Rectangle 2"/>
          <p:cNvSpPr>
            <a:spLocks noGrp="1" noChangeArrowheads="1"/>
          </p:cNvSpPr>
          <p:nvPr>
            <p:ph type="title"/>
          </p:nvPr>
        </p:nvSpPr>
        <p:spPr/>
        <p:txBody>
          <a:bodyPr/>
          <a:lstStyle/>
          <a:p>
            <a:r>
              <a:rPr lang="en-US">
                <a:solidFill>
                  <a:schemeClr val="tx1"/>
                </a:solidFill>
              </a:rPr>
              <a:t>FMEA</a:t>
            </a:r>
          </a:p>
        </p:txBody>
      </p:sp>
      <p:sp>
        <p:nvSpPr>
          <p:cNvPr id="109571" name="Rectangle 3"/>
          <p:cNvSpPr>
            <a:spLocks noGrp="1" noChangeArrowheads="1"/>
          </p:cNvSpPr>
          <p:nvPr>
            <p:ph type="body" idx="1"/>
          </p:nvPr>
        </p:nvSpPr>
        <p:spPr>
          <a:xfrm>
            <a:off x="809625" y="2214563"/>
            <a:ext cx="7958138" cy="4110037"/>
          </a:xfrm>
        </p:spPr>
        <p:txBody>
          <a:bodyPr/>
          <a:lstStyle/>
          <a:p>
            <a:r>
              <a:rPr lang="en-US" dirty="0"/>
              <a:t>The </a:t>
            </a:r>
            <a:r>
              <a:rPr lang="en-US" b="1" i="1" u="sng" dirty="0"/>
              <a:t>significance</a:t>
            </a:r>
            <a:r>
              <a:rPr lang="en-US" dirty="0"/>
              <a:t> of the failure is assessed against:</a:t>
            </a:r>
          </a:p>
          <a:p>
            <a:pPr lvl="1"/>
            <a:r>
              <a:rPr lang="en-US" dirty="0"/>
              <a:t>The </a:t>
            </a:r>
            <a:r>
              <a:rPr lang="en-US" b="1" i="1" dirty="0"/>
              <a:t>probability of failure</a:t>
            </a:r>
          </a:p>
          <a:p>
            <a:pPr lvl="1"/>
            <a:r>
              <a:rPr lang="en-US" dirty="0"/>
              <a:t>An </a:t>
            </a:r>
            <a:r>
              <a:rPr lang="en-US" b="1" i="1" dirty="0"/>
              <a:t>assessment of the severity</a:t>
            </a:r>
            <a:r>
              <a:rPr lang="en-US" dirty="0"/>
              <a:t> of the effect of that failure</a:t>
            </a:r>
          </a:p>
          <a:p>
            <a:pPr lvl="1"/>
            <a:r>
              <a:rPr lang="en-US" dirty="0"/>
              <a:t>The </a:t>
            </a:r>
            <a:r>
              <a:rPr lang="en-US" b="1" i="1" dirty="0"/>
              <a:t>probability of</a:t>
            </a:r>
            <a:r>
              <a:rPr lang="en-US" dirty="0"/>
              <a:t> existing quality systems </a:t>
            </a:r>
            <a:r>
              <a:rPr lang="en-US" b="1" i="1" dirty="0"/>
              <a:t>spotting the failure before it occurs (detection)</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5"/>
          <p:cNvSpPr>
            <a:spLocks noGrp="1"/>
          </p:cNvSpPr>
          <p:nvPr>
            <p:ph type="sldNum" sz="quarter" idx="12"/>
          </p:nvPr>
        </p:nvSpPr>
        <p:spPr/>
        <p:txBody>
          <a:bodyPr/>
          <a:lstStyle/>
          <a:p>
            <a:fld id="{5BEFB561-4809-4DC6-84CE-AA11A8CE6393}" type="slidenum">
              <a:rPr lang="en-US"/>
              <a:pPr/>
              <a:t>79</a:t>
            </a:fld>
            <a:endParaRPr lang="en-US"/>
          </a:p>
        </p:txBody>
      </p:sp>
      <p:sp>
        <p:nvSpPr>
          <p:cNvPr id="189442" name="Rectangle 2"/>
          <p:cNvSpPr>
            <a:spLocks noGrp="1" noChangeArrowheads="1"/>
          </p:cNvSpPr>
          <p:nvPr>
            <p:ph type="title"/>
          </p:nvPr>
        </p:nvSpPr>
        <p:spPr/>
        <p:txBody>
          <a:bodyPr/>
          <a:lstStyle/>
          <a:p>
            <a:r>
              <a:rPr lang="en-US"/>
              <a:t>Where Does FMEA Occur?</a:t>
            </a:r>
          </a:p>
        </p:txBody>
      </p:sp>
      <p:sp>
        <p:nvSpPr>
          <p:cNvPr id="189444" name="AutoShape 4"/>
          <p:cNvSpPr>
            <a:spLocks noChangeArrowheads="1"/>
          </p:cNvSpPr>
          <p:nvPr/>
        </p:nvSpPr>
        <p:spPr bwMode="auto">
          <a:xfrm>
            <a:off x="447675" y="2928938"/>
            <a:ext cx="1498600" cy="660400"/>
          </a:xfrm>
          <a:prstGeom prst="homePlate">
            <a:avLst>
              <a:gd name="adj" fmla="val 54850"/>
            </a:avLst>
          </a:prstGeom>
          <a:solidFill>
            <a:schemeClr val="bg1"/>
          </a:solidFill>
          <a:ln w="25400">
            <a:solidFill>
              <a:schemeClr val="hlink"/>
            </a:solidFill>
            <a:miter lim="800000"/>
            <a:headEnd/>
            <a:tailEnd/>
          </a:ln>
          <a:effectLst>
            <a:outerShdw dist="107763" dir="2700000" algn="ctr" rotWithShape="0">
              <a:schemeClr val="bg2"/>
            </a:outerShdw>
          </a:effectLst>
        </p:spPr>
        <p:txBody>
          <a:bodyPr wrap="none" lIns="90487" tIns="44450" rIns="90487" bIns="44450" anchor="ctr"/>
          <a:lstStyle/>
          <a:p>
            <a:pPr algn="ctr" eaLnBrk="0" hangingPunct="0"/>
            <a:r>
              <a:rPr lang="en-US" altLang="en-US" sz="1400" b="1">
                <a:latin typeface="Arial" charset="0"/>
              </a:rPr>
              <a:t>Planning</a:t>
            </a:r>
          </a:p>
        </p:txBody>
      </p:sp>
      <p:sp>
        <p:nvSpPr>
          <p:cNvPr id="189445" name="AutoShape 5"/>
          <p:cNvSpPr>
            <a:spLocks noChangeArrowheads="1"/>
          </p:cNvSpPr>
          <p:nvPr/>
        </p:nvSpPr>
        <p:spPr bwMode="auto">
          <a:xfrm>
            <a:off x="1844675" y="2909888"/>
            <a:ext cx="1498600" cy="660400"/>
          </a:xfrm>
          <a:prstGeom prst="homePlate">
            <a:avLst>
              <a:gd name="adj" fmla="val 54850"/>
            </a:avLst>
          </a:prstGeom>
          <a:solidFill>
            <a:schemeClr val="bg1"/>
          </a:solidFill>
          <a:ln w="25400">
            <a:solidFill>
              <a:srgbClr val="FF3300"/>
            </a:solidFill>
            <a:miter lim="800000"/>
            <a:headEnd/>
            <a:tailEnd/>
          </a:ln>
          <a:effectLst>
            <a:outerShdw dist="107763" dir="2700000" algn="ctr" rotWithShape="0">
              <a:schemeClr val="bg2"/>
            </a:outerShdw>
          </a:effectLst>
        </p:spPr>
        <p:txBody>
          <a:bodyPr wrap="none" lIns="90487" tIns="44450" rIns="90487" bIns="44450" anchor="ctr"/>
          <a:lstStyle/>
          <a:p>
            <a:pPr algn="ctr" eaLnBrk="0" hangingPunct="0"/>
            <a:r>
              <a:rPr lang="en-US" altLang="en-US" sz="1400" b="1">
                <a:latin typeface="Arial" charset="0"/>
              </a:rPr>
              <a:t>Concept</a:t>
            </a:r>
          </a:p>
          <a:p>
            <a:pPr algn="ctr" eaLnBrk="0" hangingPunct="0"/>
            <a:r>
              <a:rPr lang="en-US" altLang="en-US" sz="1400" b="1">
                <a:latin typeface="Arial" charset="0"/>
              </a:rPr>
              <a:t>Development</a:t>
            </a:r>
          </a:p>
        </p:txBody>
      </p:sp>
      <p:sp>
        <p:nvSpPr>
          <p:cNvPr id="189446" name="AutoShape 6"/>
          <p:cNvSpPr>
            <a:spLocks noChangeArrowheads="1"/>
          </p:cNvSpPr>
          <p:nvPr/>
        </p:nvSpPr>
        <p:spPr bwMode="auto">
          <a:xfrm>
            <a:off x="3216275" y="2909888"/>
            <a:ext cx="1498600" cy="660400"/>
          </a:xfrm>
          <a:prstGeom prst="homePlate">
            <a:avLst>
              <a:gd name="adj" fmla="val 54850"/>
            </a:avLst>
          </a:prstGeom>
          <a:solidFill>
            <a:schemeClr val="bg1"/>
          </a:solidFill>
          <a:ln w="25400">
            <a:solidFill>
              <a:schemeClr val="accent2"/>
            </a:solidFill>
            <a:miter lim="800000"/>
            <a:headEnd/>
            <a:tailEnd/>
          </a:ln>
          <a:effectLst>
            <a:outerShdw dist="107763" dir="2700000" algn="ctr" rotWithShape="0">
              <a:schemeClr val="bg2"/>
            </a:outerShdw>
          </a:effectLst>
        </p:spPr>
        <p:txBody>
          <a:bodyPr wrap="none" lIns="90487" tIns="44450" rIns="90487" bIns="44450" anchor="ctr"/>
          <a:lstStyle/>
          <a:p>
            <a:pPr algn="ctr" eaLnBrk="0" hangingPunct="0"/>
            <a:r>
              <a:rPr lang="en-US" altLang="en-US" sz="1400" b="1">
                <a:latin typeface="Arial" charset="0"/>
              </a:rPr>
              <a:t>System-Level</a:t>
            </a:r>
          </a:p>
          <a:p>
            <a:pPr algn="ctr" eaLnBrk="0" hangingPunct="0"/>
            <a:r>
              <a:rPr lang="en-US" altLang="en-US" sz="1400" b="1">
                <a:latin typeface="Arial" charset="0"/>
              </a:rPr>
              <a:t>Design</a:t>
            </a:r>
          </a:p>
        </p:txBody>
      </p:sp>
      <p:sp>
        <p:nvSpPr>
          <p:cNvPr id="189447" name="AutoShape 7"/>
          <p:cNvSpPr>
            <a:spLocks noChangeArrowheads="1"/>
          </p:cNvSpPr>
          <p:nvPr/>
        </p:nvSpPr>
        <p:spPr bwMode="auto">
          <a:xfrm>
            <a:off x="4587875" y="2909888"/>
            <a:ext cx="1498600" cy="660400"/>
          </a:xfrm>
          <a:prstGeom prst="homePlate">
            <a:avLst>
              <a:gd name="adj" fmla="val 54850"/>
            </a:avLst>
          </a:prstGeom>
          <a:solidFill>
            <a:schemeClr val="bg1"/>
          </a:solidFill>
          <a:ln w="25400">
            <a:solidFill>
              <a:srgbClr val="FF3300"/>
            </a:solidFill>
            <a:miter lim="800000"/>
            <a:headEnd/>
            <a:tailEnd/>
          </a:ln>
          <a:effectLst>
            <a:outerShdw dist="107763" dir="2700000" algn="ctr" rotWithShape="0">
              <a:schemeClr val="bg2"/>
            </a:outerShdw>
          </a:effectLst>
        </p:spPr>
        <p:txBody>
          <a:bodyPr wrap="none" lIns="90487" tIns="44450" rIns="90487" bIns="44450" anchor="ctr"/>
          <a:lstStyle/>
          <a:p>
            <a:pPr algn="ctr" eaLnBrk="0" hangingPunct="0"/>
            <a:r>
              <a:rPr lang="en-US" altLang="en-US" sz="1400" b="1">
                <a:latin typeface="Arial" charset="0"/>
              </a:rPr>
              <a:t>Detail</a:t>
            </a:r>
          </a:p>
          <a:p>
            <a:pPr algn="ctr" eaLnBrk="0" hangingPunct="0"/>
            <a:r>
              <a:rPr lang="en-US" altLang="en-US" sz="1400" b="1">
                <a:latin typeface="Arial" charset="0"/>
              </a:rPr>
              <a:t>Design</a:t>
            </a:r>
          </a:p>
        </p:txBody>
      </p:sp>
      <p:sp>
        <p:nvSpPr>
          <p:cNvPr id="189448" name="AutoShape 8"/>
          <p:cNvSpPr>
            <a:spLocks noChangeArrowheads="1"/>
          </p:cNvSpPr>
          <p:nvPr/>
        </p:nvSpPr>
        <p:spPr bwMode="auto">
          <a:xfrm>
            <a:off x="5959475" y="2909888"/>
            <a:ext cx="1498600" cy="660400"/>
          </a:xfrm>
          <a:prstGeom prst="homePlate">
            <a:avLst>
              <a:gd name="adj" fmla="val 54850"/>
            </a:avLst>
          </a:prstGeom>
          <a:solidFill>
            <a:schemeClr val="bg1"/>
          </a:solidFill>
          <a:ln w="25400">
            <a:solidFill>
              <a:schemeClr val="accent2"/>
            </a:solidFill>
            <a:miter lim="800000"/>
            <a:headEnd/>
            <a:tailEnd/>
          </a:ln>
          <a:effectLst>
            <a:outerShdw dist="107763" dir="2700000" algn="ctr" rotWithShape="0">
              <a:schemeClr val="bg2"/>
            </a:outerShdw>
          </a:effectLst>
        </p:spPr>
        <p:txBody>
          <a:bodyPr wrap="none" lIns="90487" tIns="44450" rIns="90487" bIns="44450" anchor="ctr"/>
          <a:lstStyle/>
          <a:p>
            <a:pPr algn="ctr" eaLnBrk="0" hangingPunct="0"/>
            <a:r>
              <a:rPr lang="en-US" altLang="en-US" sz="1400" b="1">
                <a:latin typeface="Arial" charset="0"/>
              </a:rPr>
              <a:t>Testing and</a:t>
            </a:r>
          </a:p>
          <a:p>
            <a:pPr algn="ctr" eaLnBrk="0" hangingPunct="0"/>
            <a:r>
              <a:rPr lang="en-US" altLang="en-US" sz="1400" b="1">
                <a:latin typeface="Arial" charset="0"/>
              </a:rPr>
              <a:t>Refinement</a:t>
            </a:r>
          </a:p>
        </p:txBody>
      </p:sp>
      <p:sp>
        <p:nvSpPr>
          <p:cNvPr id="189449" name="AutoShape 9"/>
          <p:cNvSpPr>
            <a:spLocks noChangeArrowheads="1"/>
          </p:cNvSpPr>
          <p:nvPr/>
        </p:nvSpPr>
        <p:spPr bwMode="auto">
          <a:xfrm>
            <a:off x="7331075" y="2909888"/>
            <a:ext cx="1498600" cy="660400"/>
          </a:xfrm>
          <a:prstGeom prst="homePlate">
            <a:avLst>
              <a:gd name="adj" fmla="val 54850"/>
            </a:avLst>
          </a:prstGeom>
          <a:solidFill>
            <a:schemeClr val="bg1"/>
          </a:solidFill>
          <a:ln w="25400">
            <a:solidFill>
              <a:srgbClr val="FF3300"/>
            </a:solidFill>
            <a:miter lim="800000"/>
            <a:headEnd/>
            <a:tailEnd/>
          </a:ln>
          <a:effectLst>
            <a:outerShdw dist="107763" dir="2700000" algn="ctr" rotWithShape="0">
              <a:schemeClr val="bg2"/>
            </a:outerShdw>
          </a:effectLst>
        </p:spPr>
        <p:txBody>
          <a:bodyPr wrap="none" lIns="90487" tIns="44450" rIns="90487" bIns="44450" anchor="ctr"/>
          <a:lstStyle/>
          <a:p>
            <a:pPr algn="ctr" eaLnBrk="0" hangingPunct="0"/>
            <a:r>
              <a:rPr lang="en-US" altLang="en-US" sz="1400" b="1">
                <a:latin typeface="Arial" charset="0"/>
              </a:rPr>
              <a:t>Production</a:t>
            </a:r>
          </a:p>
          <a:p>
            <a:pPr algn="ctr" eaLnBrk="0" hangingPunct="0"/>
            <a:r>
              <a:rPr lang="en-US" altLang="en-US" sz="1400" b="1">
                <a:latin typeface="Arial" charset="0"/>
              </a:rPr>
              <a:t>Ramp-Up</a:t>
            </a:r>
          </a:p>
        </p:txBody>
      </p:sp>
      <p:sp>
        <p:nvSpPr>
          <p:cNvPr id="189451" name="Text Box 11"/>
          <p:cNvSpPr txBox="1">
            <a:spLocks noChangeArrowheads="1"/>
          </p:cNvSpPr>
          <p:nvPr/>
        </p:nvSpPr>
        <p:spPr bwMode="auto">
          <a:xfrm>
            <a:off x="1708150" y="3787775"/>
            <a:ext cx="1498600" cy="1370013"/>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b="1" i="1">
                <a:solidFill>
                  <a:srgbClr val="FF3300"/>
                </a:solidFill>
              </a:rPr>
              <a:t>Concept FMEA</a:t>
            </a:r>
          </a:p>
          <a:p>
            <a:pPr algn="ctr">
              <a:spcBef>
                <a:spcPct val="50000"/>
              </a:spcBef>
            </a:pPr>
            <a:r>
              <a:rPr lang="en-US" b="1" i="1">
                <a:solidFill>
                  <a:srgbClr val="FF3300"/>
                </a:solidFill>
              </a:rPr>
              <a:t>(CFMEA)</a:t>
            </a:r>
          </a:p>
        </p:txBody>
      </p:sp>
      <p:sp>
        <p:nvSpPr>
          <p:cNvPr id="189452" name="Text Box 12"/>
          <p:cNvSpPr txBox="1">
            <a:spLocks noChangeArrowheads="1"/>
          </p:cNvSpPr>
          <p:nvPr/>
        </p:nvSpPr>
        <p:spPr bwMode="auto">
          <a:xfrm>
            <a:off x="4451350" y="3787775"/>
            <a:ext cx="1498600" cy="1370013"/>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b="1" i="1">
                <a:solidFill>
                  <a:srgbClr val="FF3300"/>
                </a:solidFill>
              </a:rPr>
              <a:t>Design FMEA</a:t>
            </a:r>
          </a:p>
          <a:p>
            <a:pPr algn="ctr">
              <a:spcBef>
                <a:spcPct val="50000"/>
              </a:spcBef>
            </a:pPr>
            <a:r>
              <a:rPr lang="en-US" b="1" i="1">
                <a:solidFill>
                  <a:srgbClr val="FF3300"/>
                </a:solidFill>
              </a:rPr>
              <a:t>(DFMEA)</a:t>
            </a:r>
          </a:p>
        </p:txBody>
      </p:sp>
      <p:sp>
        <p:nvSpPr>
          <p:cNvPr id="189453" name="Text Box 13"/>
          <p:cNvSpPr txBox="1">
            <a:spLocks noChangeArrowheads="1"/>
          </p:cNvSpPr>
          <p:nvPr/>
        </p:nvSpPr>
        <p:spPr bwMode="auto">
          <a:xfrm>
            <a:off x="7232650" y="3787775"/>
            <a:ext cx="1498600" cy="1370013"/>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b="1" i="1">
                <a:solidFill>
                  <a:srgbClr val="FF3300"/>
                </a:solidFill>
              </a:rPr>
              <a:t>Process FMEA</a:t>
            </a:r>
          </a:p>
          <a:p>
            <a:pPr algn="ctr">
              <a:spcBef>
                <a:spcPct val="50000"/>
              </a:spcBef>
            </a:pPr>
            <a:r>
              <a:rPr lang="en-US" b="1" i="1">
                <a:solidFill>
                  <a:srgbClr val="FF3300"/>
                </a:solidFill>
              </a:rPr>
              <a:t>(PFMEA)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9444"/>
                                        </p:tgtEl>
                                        <p:attrNameLst>
                                          <p:attrName>style.visibility</p:attrName>
                                        </p:attrNameLst>
                                      </p:cBhvr>
                                      <p:to>
                                        <p:strVal val="visible"/>
                                      </p:to>
                                    </p:set>
                                    <p:anim calcmode="lin" valueType="num">
                                      <p:cBhvr additive="base">
                                        <p:cTn id="7" dur="500" fill="hold"/>
                                        <p:tgtEl>
                                          <p:spTgt spid="189444"/>
                                        </p:tgtEl>
                                        <p:attrNameLst>
                                          <p:attrName>ppt_x</p:attrName>
                                        </p:attrNameLst>
                                      </p:cBhvr>
                                      <p:tavLst>
                                        <p:tav tm="0">
                                          <p:val>
                                            <p:strVal val="0-#ppt_w/2"/>
                                          </p:val>
                                        </p:tav>
                                        <p:tav tm="100000">
                                          <p:val>
                                            <p:strVal val="#ppt_x"/>
                                          </p:val>
                                        </p:tav>
                                      </p:tavLst>
                                    </p:anim>
                                    <p:anim calcmode="lin" valueType="num">
                                      <p:cBhvr additive="base">
                                        <p:cTn id="8" dur="500" fill="hold"/>
                                        <p:tgtEl>
                                          <p:spTgt spid="1894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9445"/>
                                        </p:tgtEl>
                                        <p:attrNameLst>
                                          <p:attrName>style.visibility</p:attrName>
                                        </p:attrNameLst>
                                      </p:cBhvr>
                                      <p:to>
                                        <p:strVal val="visible"/>
                                      </p:to>
                                    </p:set>
                                    <p:anim calcmode="lin" valueType="num">
                                      <p:cBhvr additive="base">
                                        <p:cTn id="12" dur="500" fill="hold"/>
                                        <p:tgtEl>
                                          <p:spTgt spid="189445"/>
                                        </p:tgtEl>
                                        <p:attrNameLst>
                                          <p:attrName>ppt_x</p:attrName>
                                        </p:attrNameLst>
                                      </p:cBhvr>
                                      <p:tavLst>
                                        <p:tav tm="0">
                                          <p:val>
                                            <p:strVal val="0-#ppt_w/2"/>
                                          </p:val>
                                        </p:tav>
                                        <p:tav tm="100000">
                                          <p:val>
                                            <p:strVal val="#ppt_x"/>
                                          </p:val>
                                        </p:tav>
                                      </p:tavLst>
                                    </p:anim>
                                    <p:anim calcmode="lin" valueType="num">
                                      <p:cBhvr additive="base">
                                        <p:cTn id="13" dur="500" fill="hold"/>
                                        <p:tgtEl>
                                          <p:spTgt spid="18944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89446"/>
                                        </p:tgtEl>
                                        <p:attrNameLst>
                                          <p:attrName>style.visibility</p:attrName>
                                        </p:attrNameLst>
                                      </p:cBhvr>
                                      <p:to>
                                        <p:strVal val="visible"/>
                                      </p:to>
                                    </p:set>
                                    <p:anim calcmode="lin" valueType="num">
                                      <p:cBhvr additive="base">
                                        <p:cTn id="17" dur="500" fill="hold"/>
                                        <p:tgtEl>
                                          <p:spTgt spid="189446"/>
                                        </p:tgtEl>
                                        <p:attrNameLst>
                                          <p:attrName>ppt_x</p:attrName>
                                        </p:attrNameLst>
                                      </p:cBhvr>
                                      <p:tavLst>
                                        <p:tav tm="0">
                                          <p:val>
                                            <p:strVal val="0-#ppt_w/2"/>
                                          </p:val>
                                        </p:tav>
                                        <p:tav tm="100000">
                                          <p:val>
                                            <p:strVal val="#ppt_x"/>
                                          </p:val>
                                        </p:tav>
                                      </p:tavLst>
                                    </p:anim>
                                    <p:anim calcmode="lin" valueType="num">
                                      <p:cBhvr additive="base">
                                        <p:cTn id="18" dur="500" fill="hold"/>
                                        <p:tgtEl>
                                          <p:spTgt spid="18944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89447"/>
                                        </p:tgtEl>
                                        <p:attrNameLst>
                                          <p:attrName>style.visibility</p:attrName>
                                        </p:attrNameLst>
                                      </p:cBhvr>
                                      <p:to>
                                        <p:strVal val="visible"/>
                                      </p:to>
                                    </p:set>
                                    <p:anim calcmode="lin" valueType="num">
                                      <p:cBhvr additive="base">
                                        <p:cTn id="22" dur="500" fill="hold"/>
                                        <p:tgtEl>
                                          <p:spTgt spid="189447"/>
                                        </p:tgtEl>
                                        <p:attrNameLst>
                                          <p:attrName>ppt_x</p:attrName>
                                        </p:attrNameLst>
                                      </p:cBhvr>
                                      <p:tavLst>
                                        <p:tav tm="0">
                                          <p:val>
                                            <p:strVal val="0-#ppt_w/2"/>
                                          </p:val>
                                        </p:tav>
                                        <p:tav tm="100000">
                                          <p:val>
                                            <p:strVal val="#ppt_x"/>
                                          </p:val>
                                        </p:tav>
                                      </p:tavLst>
                                    </p:anim>
                                    <p:anim calcmode="lin" valueType="num">
                                      <p:cBhvr additive="base">
                                        <p:cTn id="23" dur="500" fill="hold"/>
                                        <p:tgtEl>
                                          <p:spTgt spid="18944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89448"/>
                                        </p:tgtEl>
                                        <p:attrNameLst>
                                          <p:attrName>style.visibility</p:attrName>
                                        </p:attrNameLst>
                                      </p:cBhvr>
                                      <p:to>
                                        <p:strVal val="visible"/>
                                      </p:to>
                                    </p:set>
                                    <p:anim calcmode="lin" valueType="num">
                                      <p:cBhvr additive="base">
                                        <p:cTn id="27" dur="500" fill="hold"/>
                                        <p:tgtEl>
                                          <p:spTgt spid="189448"/>
                                        </p:tgtEl>
                                        <p:attrNameLst>
                                          <p:attrName>ppt_x</p:attrName>
                                        </p:attrNameLst>
                                      </p:cBhvr>
                                      <p:tavLst>
                                        <p:tav tm="0">
                                          <p:val>
                                            <p:strVal val="0-#ppt_w/2"/>
                                          </p:val>
                                        </p:tav>
                                        <p:tav tm="100000">
                                          <p:val>
                                            <p:strVal val="#ppt_x"/>
                                          </p:val>
                                        </p:tav>
                                      </p:tavLst>
                                    </p:anim>
                                    <p:anim calcmode="lin" valueType="num">
                                      <p:cBhvr additive="base">
                                        <p:cTn id="28" dur="500" fill="hold"/>
                                        <p:tgtEl>
                                          <p:spTgt spid="1894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89449"/>
                                        </p:tgtEl>
                                        <p:attrNameLst>
                                          <p:attrName>style.visibility</p:attrName>
                                        </p:attrNameLst>
                                      </p:cBhvr>
                                      <p:to>
                                        <p:strVal val="visible"/>
                                      </p:to>
                                    </p:set>
                                    <p:anim calcmode="lin" valueType="num">
                                      <p:cBhvr additive="base">
                                        <p:cTn id="32" dur="500" fill="hold"/>
                                        <p:tgtEl>
                                          <p:spTgt spid="189449"/>
                                        </p:tgtEl>
                                        <p:attrNameLst>
                                          <p:attrName>ppt_x</p:attrName>
                                        </p:attrNameLst>
                                      </p:cBhvr>
                                      <p:tavLst>
                                        <p:tav tm="0">
                                          <p:val>
                                            <p:strVal val="0-#ppt_w/2"/>
                                          </p:val>
                                        </p:tav>
                                        <p:tav tm="100000">
                                          <p:val>
                                            <p:strVal val="#ppt_x"/>
                                          </p:val>
                                        </p:tav>
                                      </p:tavLst>
                                    </p:anim>
                                    <p:anim calcmode="lin" valueType="num">
                                      <p:cBhvr additive="base">
                                        <p:cTn id="33" dur="500" fill="hold"/>
                                        <p:tgtEl>
                                          <p:spTgt spid="189449"/>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89451"/>
                                        </p:tgtEl>
                                        <p:attrNameLst>
                                          <p:attrName>style.visibility</p:attrName>
                                        </p:attrNameLst>
                                      </p:cBhvr>
                                      <p:to>
                                        <p:strVal val="visible"/>
                                      </p:to>
                                    </p:set>
                                    <p:anim calcmode="lin" valueType="num">
                                      <p:cBhvr additive="base">
                                        <p:cTn id="37" dur="500" fill="hold"/>
                                        <p:tgtEl>
                                          <p:spTgt spid="189451"/>
                                        </p:tgtEl>
                                        <p:attrNameLst>
                                          <p:attrName>ppt_x</p:attrName>
                                        </p:attrNameLst>
                                      </p:cBhvr>
                                      <p:tavLst>
                                        <p:tav tm="0">
                                          <p:val>
                                            <p:strVal val="#ppt_x"/>
                                          </p:val>
                                        </p:tav>
                                        <p:tav tm="100000">
                                          <p:val>
                                            <p:strVal val="#ppt_x"/>
                                          </p:val>
                                        </p:tav>
                                      </p:tavLst>
                                    </p:anim>
                                    <p:anim calcmode="lin" valueType="num">
                                      <p:cBhvr additive="base">
                                        <p:cTn id="38" dur="500" fill="hold"/>
                                        <p:tgtEl>
                                          <p:spTgt spid="18945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89452"/>
                                        </p:tgtEl>
                                        <p:attrNameLst>
                                          <p:attrName>style.visibility</p:attrName>
                                        </p:attrNameLst>
                                      </p:cBhvr>
                                      <p:to>
                                        <p:strVal val="visible"/>
                                      </p:to>
                                    </p:set>
                                    <p:anim calcmode="lin" valueType="num">
                                      <p:cBhvr additive="base">
                                        <p:cTn id="42" dur="500" fill="hold"/>
                                        <p:tgtEl>
                                          <p:spTgt spid="189452"/>
                                        </p:tgtEl>
                                        <p:attrNameLst>
                                          <p:attrName>ppt_x</p:attrName>
                                        </p:attrNameLst>
                                      </p:cBhvr>
                                      <p:tavLst>
                                        <p:tav tm="0">
                                          <p:val>
                                            <p:strVal val="#ppt_x"/>
                                          </p:val>
                                        </p:tav>
                                        <p:tav tm="100000">
                                          <p:val>
                                            <p:strVal val="#ppt_x"/>
                                          </p:val>
                                        </p:tav>
                                      </p:tavLst>
                                    </p:anim>
                                    <p:anim calcmode="lin" valueType="num">
                                      <p:cBhvr additive="base">
                                        <p:cTn id="43" dur="500" fill="hold"/>
                                        <p:tgtEl>
                                          <p:spTgt spid="189452"/>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89453"/>
                                        </p:tgtEl>
                                        <p:attrNameLst>
                                          <p:attrName>style.visibility</p:attrName>
                                        </p:attrNameLst>
                                      </p:cBhvr>
                                      <p:to>
                                        <p:strVal val="visible"/>
                                      </p:to>
                                    </p:set>
                                    <p:anim calcmode="lin" valueType="num">
                                      <p:cBhvr additive="base">
                                        <p:cTn id="47" dur="500" fill="hold"/>
                                        <p:tgtEl>
                                          <p:spTgt spid="189453"/>
                                        </p:tgtEl>
                                        <p:attrNameLst>
                                          <p:attrName>ppt_x</p:attrName>
                                        </p:attrNameLst>
                                      </p:cBhvr>
                                      <p:tavLst>
                                        <p:tav tm="0">
                                          <p:val>
                                            <p:strVal val="#ppt_x"/>
                                          </p:val>
                                        </p:tav>
                                        <p:tav tm="100000">
                                          <p:val>
                                            <p:strVal val="#ppt_x"/>
                                          </p:val>
                                        </p:tav>
                                      </p:tavLst>
                                    </p:anim>
                                    <p:anim calcmode="lin" valueType="num">
                                      <p:cBhvr additive="base">
                                        <p:cTn id="48" dur="500" fill="hold"/>
                                        <p:tgtEl>
                                          <p:spTgt spid="1894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4" grpId="0" animBg="1"/>
      <p:bldP spid="189445" grpId="0" animBg="1"/>
      <p:bldP spid="189446" grpId="0" animBg="1"/>
      <p:bldP spid="189447" grpId="0" animBg="1"/>
      <p:bldP spid="189448" grpId="0" animBg="1"/>
      <p:bldP spid="189449" grpId="0" animBg="1"/>
      <p:bldP spid="189451" grpId="0"/>
      <p:bldP spid="189452" grpId="0"/>
      <p:bldP spid="1894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20 Steps to Reduce Risk and </a:t>
            </a:r>
            <a:r>
              <a:rPr lang="en-US" sz="3200" dirty="0"/>
              <a:t>Liability </a:t>
            </a:r>
            <a:r>
              <a:rPr lang="en-US" sz="1400" dirty="0"/>
              <a:t>4</a:t>
            </a:r>
            <a:endParaRPr lang="en-US" sz="3200" dirty="0"/>
          </a:p>
        </p:txBody>
      </p:sp>
      <p:sp>
        <p:nvSpPr>
          <p:cNvPr id="3" name="Content Placeholder 2"/>
          <p:cNvSpPr>
            <a:spLocks noGrp="1"/>
          </p:cNvSpPr>
          <p:nvPr>
            <p:ph idx="1"/>
          </p:nvPr>
        </p:nvSpPr>
        <p:spPr>
          <a:xfrm>
            <a:off x="381000" y="990600"/>
            <a:ext cx="8534400" cy="2514600"/>
          </a:xfrm>
        </p:spPr>
        <p:txBody>
          <a:bodyPr/>
          <a:lstStyle/>
          <a:p>
            <a:pPr marL="457200" lvl="0" indent="-457200">
              <a:buFont typeface="+mj-lt"/>
              <a:buAutoNum type="arabicPeriod" startAt="5"/>
            </a:pPr>
            <a:r>
              <a:rPr lang="en-US" sz="2400" dirty="0" smtClean="0">
                <a:solidFill>
                  <a:schemeClr val="tx1"/>
                </a:solidFill>
                <a:latin typeface="+mn-lt"/>
                <a:ea typeface="+mn-ea"/>
                <a:cs typeface="+mn-cs"/>
              </a:rPr>
              <a:t>Test the device using accelerated aging tests, using a recognized test</a:t>
            </a:r>
          </a:p>
          <a:p>
            <a:pPr marL="457200" lvl="0" indent="-457200">
              <a:buFont typeface="+mj-lt"/>
              <a:buAutoNum type="arabicPeriod" startAt="5"/>
            </a:pPr>
            <a:r>
              <a:rPr lang="en-US" sz="2400" dirty="0" smtClean="0">
                <a:solidFill>
                  <a:schemeClr val="tx1"/>
                </a:solidFill>
                <a:latin typeface="+mn-lt"/>
                <a:ea typeface="+mn-ea"/>
                <a:cs typeface="+mn-cs"/>
              </a:rPr>
              <a:t>Conduct a design review that includes persons knowledgeable about ALL aspects of a product.</a:t>
            </a:r>
          </a:p>
          <a:p>
            <a:pPr marL="457200" indent="-457200">
              <a:buFont typeface="+mj-lt"/>
              <a:buAutoNum type="arabicPeriod" startAt="5"/>
            </a:pPr>
            <a:r>
              <a:rPr lang="en-US" sz="2400" dirty="0" smtClean="0">
                <a:solidFill>
                  <a:schemeClr val="tx1"/>
                </a:solidFill>
                <a:latin typeface="+mn-lt"/>
                <a:ea typeface="+mn-ea"/>
                <a:cs typeface="+mn-cs"/>
              </a:rPr>
              <a:t>Perform a failure and hazards analysis of the product for each stage of product life</a:t>
            </a:r>
          </a:p>
          <a:p>
            <a:pPr marL="457200" lvl="0" indent="-457200">
              <a:buFont typeface="+mj-lt"/>
              <a:buAutoNum type="arabicPeriod" startAt="8"/>
              <a:defRPr/>
            </a:pPr>
            <a:r>
              <a:rPr lang="en-US" sz="2400" dirty="0"/>
              <a:t>Perform a worst-case analysis of the product</a:t>
            </a:r>
          </a:p>
          <a:p>
            <a:pPr marL="457200" lvl="0" indent="-457200">
              <a:buFont typeface="+mj-lt"/>
              <a:buAutoNum type="arabicPeriod" startAt="8"/>
              <a:defRPr/>
            </a:pPr>
            <a:r>
              <a:rPr lang="en-US" sz="2400" dirty="0"/>
              <a:t>Submit product to independent testing laboratory (e.g. UL)</a:t>
            </a:r>
          </a:p>
          <a:p>
            <a:pPr marL="457200" lvl="0" indent="-457200">
              <a:buFont typeface="+mj-lt"/>
              <a:buAutoNum type="arabicPeriod" startAt="8"/>
              <a:defRPr/>
            </a:pPr>
            <a:r>
              <a:rPr lang="en-US" sz="2400" dirty="0"/>
              <a:t>Make sufficient information (notes on drawings, component specifications, etc.) available to the factory to </a:t>
            </a:r>
            <a:r>
              <a:rPr lang="en-US" sz="2400" dirty="0" smtClean="0"/>
              <a:t>identify and mitigate/eliminate hazards</a:t>
            </a:r>
            <a:endParaRPr lang="en-US" sz="2400" dirty="0"/>
          </a:p>
        </p:txBody>
      </p:sp>
      <p:sp>
        <p:nvSpPr>
          <p:cNvPr id="5" name="Content Placeholder 2"/>
          <p:cNvSpPr txBox="1">
            <a:spLocks/>
          </p:cNvSpPr>
          <p:nvPr/>
        </p:nvSpPr>
        <p:spPr bwMode="auto">
          <a:xfrm>
            <a:off x="457200" y="3505200"/>
            <a:ext cx="85344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marR="0" lvl="0" indent="-457200" algn="l" defTabSz="914400" rtl="0" eaLnBrk="1" fontAlgn="base" latinLnBrk="0" hangingPunct="1">
              <a:lnSpc>
                <a:spcPct val="100000"/>
              </a:lnSpc>
              <a:spcBef>
                <a:spcPct val="20000"/>
              </a:spcBef>
              <a:spcAft>
                <a:spcPct val="0"/>
              </a:spcAft>
              <a:buClrTx/>
              <a:buSzTx/>
              <a:buFont typeface="+mj-lt"/>
              <a:buAutoNum type="arabicPeriod" startAt="8"/>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nodePh="1">
                                  <p:stCondLst>
                                    <p:cond delay="0"/>
                                  </p:stCondLst>
                                  <p:endCondLst>
                                    <p:cond evt="begin" delay="0">
                                      <p:tn val="29"/>
                                    </p:cond>
                                  </p:end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20E1D94-D12A-4F1B-93A6-254A73837E77}" type="slidenum">
              <a:rPr lang="en-US"/>
              <a:pPr/>
              <a:t>80</a:t>
            </a:fld>
            <a:endParaRPr lang="en-US"/>
          </a:p>
        </p:txBody>
      </p:sp>
      <p:sp>
        <p:nvSpPr>
          <p:cNvPr id="110594" name="Rectangle 2"/>
          <p:cNvSpPr>
            <a:spLocks noGrp="1" noChangeArrowheads="1"/>
          </p:cNvSpPr>
          <p:nvPr>
            <p:ph type="title"/>
          </p:nvPr>
        </p:nvSpPr>
        <p:spPr/>
        <p:txBody>
          <a:bodyPr/>
          <a:lstStyle/>
          <a:p>
            <a:r>
              <a:rPr lang="en-US"/>
              <a:t>Design Project FMEA</a:t>
            </a:r>
          </a:p>
        </p:txBody>
      </p:sp>
      <p:sp>
        <p:nvSpPr>
          <p:cNvPr id="110595" name="Rectangle 3"/>
          <p:cNvSpPr>
            <a:spLocks noGrp="1" noChangeArrowheads="1"/>
          </p:cNvSpPr>
          <p:nvPr>
            <p:ph type="body" idx="1"/>
          </p:nvPr>
        </p:nvSpPr>
        <p:spPr/>
        <p:txBody>
          <a:bodyPr/>
          <a:lstStyle/>
          <a:p>
            <a:r>
              <a:rPr lang="en-US"/>
              <a:t>Design FMEA’s should cover:</a:t>
            </a:r>
          </a:p>
          <a:p>
            <a:pPr lvl="1"/>
            <a:r>
              <a:rPr lang="en-US"/>
              <a:t>all new components</a:t>
            </a:r>
          </a:p>
          <a:p>
            <a:pPr lvl="1"/>
            <a:r>
              <a:rPr lang="en-US"/>
              <a:t>carried over components in a new environment</a:t>
            </a:r>
          </a:p>
          <a:p>
            <a:pPr lvl="1"/>
            <a:r>
              <a:rPr lang="en-US"/>
              <a:t>any modified components</a:t>
            </a:r>
          </a:p>
          <a:p>
            <a:r>
              <a:rPr lang="en-US"/>
              <a:t>Mandatory on all control and load carrying parts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animEffect transition="in" filter="wipe(left)">
                                      <p:cBhvr>
                                        <p:cTn id="11" dur="500"/>
                                        <p:tgtEl>
                                          <p:spTgt spid="11059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animEffect transition="in" filter="wipe(left)">
                                      <p:cBhvr>
                                        <p:cTn id="15" dur="500"/>
                                        <p:tgtEl>
                                          <p:spTgt spid="11059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animEffect transition="in" filter="wipe(left)">
                                      <p:cBhvr>
                                        <p:cTn id="19" dur="500"/>
                                        <p:tgtEl>
                                          <p:spTgt spid="11059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0595">
                                            <p:txEl>
                                              <p:pRg st="4" end="4"/>
                                            </p:txEl>
                                          </p:spTgt>
                                        </p:tgtEl>
                                        <p:attrNameLst>
                                          <p:attrName>style.visibility</p:attrName>
                                        </p:attrNameLst>
                                      </p:cBhvr>
                                      <p:to>
                                        <p:strVal val="visible"/>
                                      </p:to>
                                    </p:set>
                                    <p:animEffect transition="in" filter="wipe(left)">
                                      <p:cBhvr>
                                        <p:cTn id="24"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804B7FC-A8D5-4360-B608-D4C97CEE43DD}" type="slidenum">
              <a:rPr lang="en-US"/>
              <a:pPr/>
              <a:t>81</a:t>
            </a:fld>
            <a:endParaRPr lang="en-US"/>
          </a:p>
        </p:txBody>
      </p:sp>
      <p:sp>
        <p:nvSpPr>
          <p:cNvPr id="194562" name="Rectangle 2"/>
          <p:cNvSpPr>
            <a:spLocks noGrp="1" noChangeArrowheads="1"/>
          </p:cNvSpPr>
          <p:nvPr>
            <p:ph type="title"/>
          </p:nvPr>
        </p:nvSpPr>
        <p:spPr/>
        <p:txBody>
          <a:bodyPr/>
          <a:lstStyle/>
          <a:p>
            <a:r>
              <a:rPr lang="en-US"/>
              <a:t>FMEA Process</a:t>
            </a:r>
          </a:p>
        </p:txBody>
      </p:sp>
      <p:sp>
        <p:nvSpPr>
          <p:cNvPr id="194563" name="Rectangle 3"/>
          <p:cNvSpPr>
            <a:spLocks noGrp="1" noChangeArrowheads="1"/>
          </p:cNvSpPr>
          <p:nvPr>
            <p:ph type="body" idx="1"/>
          </p:nvPr>
        </p:nvSpPr>
        <p:spPr/>
        <p:txBody>
          <a:bodyPr/>
          <a:lstStyle/>
          <a:p>
            <a:pPr marL="609600" indent="-609600">
              <a:lnSpc>
                <a:spcPct val="90000"/>
              </a:lnSpc>
              <a:buFont typeface="Wingdings" pitchFamily="2" charset="2"/>
              <a:buNone/>
            </a:pPr>
            <a:r>
              <a:rPr lang="en-US" sz="2800" dirty="0"/>
              <a:t>For </a:t>
            </a:r>
            <a:r>
              <a:rPr lang="en-US" sz="2800" i="1" u="sng" dirty="0"/>
              <a:t>each component</a:t>
            </a:r>
          </a:p>
          <a:p>
            <a:pPr marL="609600" indent="-609600">
              <a:lnSpc>
                <a:spcPct val="90000"/>
              </a:lnSpc>
              <a:buFont typeface="Wingdings" pitchFamily="2" charset="2"/>
              <a:buAutoNum type="arabicPeriod"/>
            </a:pPr>
            <a:r>
              <a:rPr lang="en-US" sz="2800" dirty="0"/>
              <a:t>Identify a </a:t>
            </a:r>
            <a:r>
              <a:rPr lang="en-US" sz="2800" i="1" u="sng" dirty="0"/>
              <a:t>failure mode</a:t>
            </a:r>
          </a:p>
          <a:p>
            <a:pPr marL="609600" indent="-609600">
              <a:lnSpc>
                <a:spcPct val="90000"/>
              </a:lnSpc>
              <a:buFont typeface="Wingdings" pitchFamily="2" charset="2"/>
              <a:buAutoNum type="arabicPeriod"/>
            </a:pPr>
            <a:r>
              <a:rPr lang="en-US" sz="2800" dirty="0"/>
              <a:t>Determine the </a:t>
            </a:r>
            <a:r>
              <a:rPr lang="en-US" sz="2800" i="1" dirty="0"/>
              <a:t>possible </a:t>
            </a:r>
            <a:r>
              <a:rPr lang="en-US" sz="2800" i="1" u="sng" dirty="0"/>
              <a:t>effects</a:t>
            </a:r>
            <a:r>
              <a:rPr lang="en-US" sz="2800" dirty="0"/>
              <a:t> or </a:t>
            </a:r>
            <a:r>
              <a:rPr lang="en-US" sz="2800" i="1" u="sng" dirty="0"/>
              <a:t>consequences</a:t>
            </a:r>
            <a:r>
              <a:rPr lang="en-US" sz="2800" dirty="0"/>
              <a:t> of the failure</a:t>
            </a:r>
          </a:p>
          <a:p>
            <a:pPr marL="609600" indent="-609600">
              <a:lnSpc>
                <a:spcPct val="90000"/>
              </a:lnSpc>
              <a:buFont typeface="Wingdings" pitchFamily="2" charset="2"/>
              <a:buAutoNum type="arabicPeriod"/>
            </a:pPr>
            <a:r>
              <a:rPr lang="en-US" sz="2800" dirty="0"/>
              <a:t>Assess the </a:t>
            </a:r>
            <a:r>
              <a:rPr lang="en-US" sz="2800" i="1" dirty="0"/>
              <a:t>potential </a:t>
            </a:r>
            <a:r>
              <a:rPr lang="en-US" sz="2800" i="1" u="sng" dirty="0"/>
              <a:t>severity</a:t>
            </a:r>
            <a:r>
              <a:rPr lang="en-US" sz="2800" dirty="0"/>
              <a:t> of the effect</a:t>
            </a:r>
          </a:p>
          <a:p>
            <a:pPr marL="609600" indent="-609600">
              <a:lnSpc>
                <a:spcPct val="90000"/>
              </a:lnSpc>
              <a:buFont typeface="Wingdings" pitchFamily="2" charset="2"/>
              <a:buAutoNum type="arabicPeriod"/>
            </a:pPr>
            <a:r>
              <a:rPr lang="en-US" sz="2800" dirty="0"/>
              <a:t>Identify the </a:t>
            </a:r>
            <a:r>
              <a:rPr lang="en-US" sz="2800" i="1" u="sng" dirty="0"/>
              <a:t>cause of failure</a:t>
            </a:r>
            <a:r>
              <a:rPr lang="en-US" sz="2800" u="sng" dirty="0"/>
              <a:t> </a:t>
            </a:r>
            <a:r>
              <a:rPr lang="en-US" sz="2800" dirty="0"/>
              <a:t>(take action!)</a:t>
            </a:r>
            <a:endParaRPr lang="en-US" sz="2800" i="1" dirty="0"/>
          </a:p>
          <a:p>
            <a:pPr marL="609600" indent="-609600">
              <a:lnSpc>
                <a:spcPct val="90000"/>
              </a:lnSpc>
              <a:buFont typeface="Wingdings" pitchFamily="2" charset="2"/>
              <a:buAutoNum type="arabicPeriod"/>
            </a:pPr>
            <a:r>
              <a:rPr lang="en-US" sz="2800" dirty="0"/>
              <a:t>Estimate the </a:t>
            </a:r>
            <a:r>
              <a:rPr lang="en-US" sz="2800" i="1" u="sng" dirty="0"/>
              <a:t>probability of occurrence</a:t>
            </a:r>
          </a:p>
          <a:p>
            <a:pPr marL="609600" indent="-609600">
              <a:lnSpc>
                <a:spcPct val="90000"/>
              </a:lnSpc>
              <a:buFont typeface="Wingdings" pitchFamily="2" charset="2"/>
              <a:buAutoNum type="arabicPeriod"/>
            </a:pPr>
            <a:r>
              <a:rPr lang="en-US" sz="2800" dirty="0"/>
              <a:t>Assess the </a:t>
            </a:r>
            <a:r>
              <a:rPr lang="en-US" sz="2800" i="1" u="sng" dirty="0"/>
              <a:t>likelihood of detecting</a:t>
            </a:r>
            <a:r>
              <a:rPr lang="en-US" sz="2800" dirty="0"/>
              <a:t> the failure</a:t>
            </a:r>
          </a:p>
          <a:p>
            <a:pPr marL="609600" indent="-609600">
              <a:lnSpc>
                <a:spcPct val="90000"/>
              </a:lnSpc>
            </a:pPr>
            <a:endParaRPr lang="en-US" sz="2800" dirty="0"/>
          </a:p>
          <a:p>
            <a:pPr marL="609600" indent="-609600">
              <a:lnSpc>
                <a:spcPct val="90000"/>
              </a:lnSpc>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6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94563">
                                            <p:txEl>
                                              <p:pRg st="2" end="2"/>
                                            </p:txEl>
                                          </p:spTgt>
                                        </p:tgtEl>
                                        <p:attrNameLst>
                                          <p:attrName>style.visibility</p:attrName>
                                        </p:attrNameLst>
                                      </p:cBhvr>
                                      <p:to>
                                        <p:strVal val="visible"/>
                                      </p:to>
                                    </p:set>
                                    <p:animEffect transition="in" filter="wipe(left)">
                                      <p:cBhvr>
                                        <p:cTn id="14" dur="500"/>
                                        <p:tgtEl>
                                          <p:spTgt spid="194563">
                                            <p:txEl>
                                              <p:pRg st="2" end="2"/>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94563">
                                            <p:txEl>
                                              <p:pRg st="3" end="3"/>
                                            </p:txEl>
                                          </p:spTgt>
                                        </p:tgtEl>
                                        <p:attrNameLst>
                                          <p:attrName>style.visibility</p:attrName>
                                        </p:attrNameLst>
                                      </p:cBhvr>
                                      <p:to>
                                        <p:strVal val="visible"/>
                                      </p:to>
                                    </p:set>
                                    <p:animEffect transition="in" filter="wipe(left)">
                                      <p:cBhvr>
                                        <p:cTn id="18" dur="500"/>
                                        <p:tgtEl>
                                          <p:spTgt spid="194563">
                                            <p:txEl>
                                              <p:pRg st="3" end="3"/>
                                            </p:tx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94563">
                                            <p:txEl>
                                              <p:pRg st="4" end="4"/>
                                            </p:txEl>
                                          </p:spTgt>
                                        </p:tgtEl>
                                        <p:attrNameLst>
                                          <p:attrName>style.visibility</p:attrName>
                                        </p:attrNameLst>
                                      </p:cBhvr>
                                      <p:to>
                                        <p:strVal val="visible"/>
                                      </p:to>
                                    </p:set>
                                    <p:animEffect transition="in" filter="wipe(left)">
                                      <p:cBhvr>
                                        <p:cTn id="22" dur="500"/>
                                        <p:tgtEl>
                                          <p:spTgt spid="194563">
                                            <p:txEl>
                                              <p:pRg st="4" end="4"/>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94563">
                                            <p:txEl>
                                              <p:pRg st="5" end="5"/>
                                            </p:txEl>
                                          </p:spTgt>
                                        </p:tgtEl>
                                        <p:attrNameLst>
                                          <p:attrName>style.visibility</p:attrName>
                                        </p:attrNameLst>
                                      </p:cBhvr>
                                      <p:to>
                                        <p:strVal val="visible"/>
                                      </p:to>
                                    </p:set>
                                    <p:animEffect transition="in" filter="wipe(left)">
                                      <p:cBhvr>
                                        <p:cTn id="26" dur="500"/>
                                        <p:tgtEl>
                                          <p:spTgt spid="194563">
                                            <p:txEl>
                                              <p:pRg st="5" end="5"/>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94563">
                                            <p:txEl>
                                              <p:pRg st="6" end="6"/>
                                            </p:txEl>
                                          </p:spTgt>
                                        </p:tgtEl>
                                        <p:attrNameLst>
                                          <p:attrName>style.visibility</p:attrName>
                                        </p:attrNameLst>
                                      </p:cBhvr>
                                      <p:to>
                                        <p:strVal val="visible"/>
                                      </p:to>
                                    </p:set>
                                    <p:animEffect transition="in" filter="wipe(left)">
                                      <p:cBhvr>
                                        <p:cTn id="30" dur="500"/>
                                        <p:tgtEl>
                                          <p:spTgt spid="194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3BCF332-CF17-4A3C-9D3D-FB25EC9CE60C}" type="slidenum">
              <a:rPr lang="en-US"/>
              <a:pPr/>
              <a:t>82</a:t>
            </a:fld>
            <a:endParaRPr lang="en-US"/>
          </a:p>
        </p:txBody>
      </p:sp>
      <p:sp>
        <p:nvSpPr>
          <p:cNvPr id="116738" name="Rectangle 2"/>
          <p:cNvSpPr>
            <a:spLocks noGrp="1" noChangeArrowheads="1"/>
          </p:cNvSpPr>
          <p:nvPr>
            <p:ph type="title"/>
          </p:nvPr>
        </p:nvSpPr>
        <p:spPr/>
        <p:txBody>
          <a:bodyPr/>
          <a:lstStyle/>
          <a:p>
            <a:pPr algn="l"/>
            <a:r>
              <a:rPr lang="en-US">
                <a:solidFill>
                  <a:schemeClr val="tx1"/>
                </a:solidFill>
              </a:rPr>
              <a:t>1. Failure Mode</a:t>
            </a:r>
          </a:p>
        </p:txBody>
      </p:sp>
      <p:sp>
        <p:nvSpPr>
          <p:cNvPr id="116739" name="Rectangle 3"/>
          <p:cNvSpPr>
            <a:spLocks noGrp="1" noChangeArrowheads="1"/>
          </p:cNvSpPr>
          <p:nvPr>
            <p:ph type="body" sz="half" idx="1"/>
          </p:nvPr>
        </p:nvSpPr>
        <p:spPr>
          <a:xfrm>
            <a:off x="809625" y="2214563"/>
            <a:ext cx="7419975" cy="3881437"/>
          </a:xfrm>
        </p:spPr>
        <p:txBody>
          <a:bodyPr/>
          <a:lstStyle/>
          <a:p>
            <a:r>
              <a:rPr lang="en-US" sz="2400" b="1" i="1" dirty="0"/>
              <a:t>Failure mode</a:t>
            </a:r>
            <a:r>
              <a:rPr lang="en-US" sz="2400" dirty="0"/>
              <a:t> - the manner in which a component or system failure occurs </a:t>
            </a:r>
            <a:r>
              <a:rPr lang="en-US" sz="2400" i="1" dirty="0"/>
              <a:t>(doesn’t meet design intent)</a:t>
            </a:r>
          </a:p>
          <a:p>
            <a:r>
              <a:rPr lang="en-US" sz="2400" dirty="0"/>
              <a:t>Potential </a:t>
            </a:r>
            <a:r>
              <a:rPr lang="en-US" sz="2400" b="1" i="1" dirty="0"/>
              <a:t>failure modes</a:t>
            </a:r>
          </a:p>
          <a:p>
            <a:pPr lvl="1"/>
            <a:r>
              <a:rPr lang="en-US" sz="2000" dirty="0"/>
              <a:t>Complete failure</a:t>
            </a:r>
          </a:p>
          <a:p>
            <a:pPr lvl="1"/>
            <a:r>
              <a:rPr lang="en-US" sz="2000" dirty="0"/>
              <a:t>Partial failure</a:t>
            </a:r>
          </a:p>
          <a:p>
            <a:pPr lvl="1"/>
            <a:r>
              <a:rPr lang="en-US" sz="2000" dirty="0"/>
              <a:t>Intermittent failure</a:t>
            </a:r>
          </a:p>
          <a:p>
            <a:pPr lvl="1"/>
            <a:r>
              <a:rPr lang="en-US" sz="2000" dirty="0"/>
              <a:t>Failure over time</a:t>
            </a:r>
          </a:p>
          <a:p>
            <a:pPr lvl="1"/>
            <a:r>
              <a:rPr lang="en-US" sz="2000" dirty="0"/>
              <a:t>Over-performance failure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39">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8" fill="hold" grpId="0" nodeType="afterEffect">
                                  <p:stCondLst>
                                    <p:cond delay="0"/>
                                  </p:stCondLst>
                                  <p:childTnLst>
                                    <p:set>
                                      <p:cBhvr>
                                        <p:cTn id="13" dur="1" fill="hold">
                                          <p:stCondLst>
                                            <p:cond delay="0"/>
                                          </p:stCondLst>
                                        </p:cTn>
                                        <p:tgtEl>
                                          <p:spTgt spid="116739">
                                            <p:txEl>
                                              <p:pRg st="2" end="2"/>
                                            </p:txEl>
                                          </p:spTgt>
                                        </p:tgtEl>
                                        <p:attrNameLst>
                                          <p:attrName>style.visibility</p:attrName>
                                        </p:attrNameLst>
                                      </p:cBhvr>
                                      <p:to>
                                        <p:strVal val="visible"/>
                                      </p:to>
                                    </p:set>
                                    <p:animEffect transition="in" filter="wipe(left)">
                                      <p:cBhvr>
                                        <p:cTn id="14" dur="500"/>
                                        <p:tgtEl>
                                          <p:spTgt spid="116739">
                                            <p:txEl>
                                              <p:pRg st="2" end="2"/>
                                            </p:txEl>
                                          </p:spTgt>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6739">
                                            <p:txEl>
                                              <p:pRg st="3" end="3"/>
                                            </p:txEl>
                                          </p:spTgt>
                                        </p:tgtEl>
                                        <p:attrNameLst>
                                          <p:attrName>style.visibility</p:attrName>
                                        </p:attrNameLst>
                                      </p:cBhvr>
                                      <p:to>
                                        <p:strVal val="visible"/>
                                      </p:to>
                                    </p:set>
                                    <p:animEffect transition="in" filter="wipe(left)">
                                      <p:cBhvr>
                                        <p:cTn id="18" dur="500"/>
                                        <p:tgtEl>
                                          <p:spTgt spid="116739">
                                            <p:txEl>
                                              <p:pRg st="3" end="3"/>
                                            </p:txEl>
                                          </p:spTgt>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16739">
                                            <p:txEl>
                                              <p:pRg st="4" end="4"/>
                                            </p:txEl>
                                          </p:spTgt>
                                        </p:tgtEl>
                                        <p:attrNameLst>
                                          <p:attrName>style.visibility</p:attrName>
                                        </p:attrNameLst>
                                      </p:cBhvr>
                                      <p:to>
                                        <p:strVal val="visible"/>
                                      </p:to>
                                    </p:set>
                                    <p:animEffect transition="in" filter="wipe(left)">
                                      <p:cBhvr>
                                        <p:cTn id="22" dur="500"/>
                                        <p:tgtEl>
                                          <p:spTgt spid="116739">
                                            <p:txEl>
                                              <p:pRg st="4" end="4"/>
                                            </p:txEl>
                                          </p:spTgt>
                                        </p:tgtEl>
                                      </p:cBhvr>
                                    </p:animEffect>
                                  </p:childTnLst>
                                </p:cTn>
                              </p:par>
                            </p:childTnLst>
                          </p:cTn>
                        </p:par>
                        <p:par>
                          <p:cTn id="23" fill="hold">
                            <p:stCondLst>
                              <p:cond delay="1500"/>
                            </p:stCondLst>
                            <p:childTnLst>
                              <p:par>
                                <p:cTn id="24" presetID="22" presetClass="entr" presetSubtype="8" fill="hold" grpId="0" nodeType="afterEffect">
                                  <p:stCondLst>
                                    <p:cond delay="0"/>
                                  </p:stCondLst>
                                  <p:childTnLst>
                                    <p:set>
                                      <p:cBhvr>
                                        <p:cTn id="25" dur="1" fill="hold">
                                          <p:stCondLst>
                                            <p:cond delay="0"/>
                                          </p:stCondLst>
                                        </p:cTn>
                                        <p:tgtEl>
                                          <p:spTgt spid="116739">
                                            <p:txEl>
                                              <p:pRg st="5" end="5"/>
                                            </p:txEl>
                                          </p:spTgt>
                                        </p:tgtEl>
                                        <p:attrNameLst>
                                          <p:attrName>style.visibility</p:attrName>
                                        </p:attrNameLst>
                                      </p:cBhvr>
                                      <p:to>
                                        <p:strVal val="visible"/>
                                      </p:to>
                                    </p:set>
                                    <p:animEffect transition="in" filter="wipe(left)">
                                      <p:cBhvr>
                                        <p:cTn id="26" dur="500"/>
                                        <p:tgtEl>
                                          <p:spTgt spid="116739">
                                            <p:txEl>
                                              <p:pRg st="5" end="5"/>
                                            </p:txEl>
                                          </p:spTgt>
                                        </p:tgtEl>
                                      </p:cBhvr>
                                    </p:animEffect>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116739">
                                            <p:txEl>
                                              <p:pRg st="6" end="6"/>
                                            </p:txEl>
                                          </p:spTgt>
                                        </p:tgtEl>
                                        <p:attrNameLst>
                                          <p:attrName>style.visibility</p:attrName>
                                        </p:attrNameLst>
                                      </p:cBhvr>
                                      <p:to>
                                        <p:strVal val="visible"/>
                                      </p:to>
                                    </p:set>
                                    <p:animEffect transition="in" filter="wipe(left)">
                                      <p:cBhvr>
                                        <p:cTn id="30" dur="500"/>
                                        <p:tgtEl>
                                          <p:spTgt spid="1167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4BB90B6-2CA4-47B7-B8FB-1FFFDA19BF75}" type="slidenum">
              <a:rPr lang="en-US"/>
              <a:pPr/>
              <a:t>83</a:t>
            </a:fld>
            <a:endParaRPr lang="en-US"/>
          </a:p>
        </p:txBody>
      </p:sp>
      <p:sp>
        <p:nvSpPr>
          <p:cNvPr id="117762" name="Rectangle 2"/>
          <p:cNvSpPr>
            <a:spLocks noGrp="1" noChangeArrowheads="1"/>
          </p:cNvSpPr>
          <p:nvPr>
            <p:ph type="title"/>
          </p:nvPr>
        </p:nvSpPr>
        <p:spPr/>
        <p:txBody>
          <a:bodyPr/>
          <a:lstStyle/>
          <a:p>
            <a:r>
              <a:rPr lang="en-US">
                <a:solidFill>
                  <a:schemeClr val="tx1"/>
                </a:solidFill>
              </a:rPr>
              <a:t>Failure Mode - Identification</a:t>
            </a:r>
          </a:p>
        </p:txBody>
      </p:sp>
      <p:sp>
        <p:nvSpPr>
          <p:cNvPr id="117763" name="Rectangle 3"/>
          <p:cNvSpPr>
            <a:spLocks noGrp="1" noChangeArrowheads="1"/>
          </p:cNvSpPr>
          <p:nvPr>
            <p:ph type="body" idx="1"/>
          </p:nvPr>
        </p:nvSpPr>
        <p:spPr/>
        <p:txBody>
          <a:bodyPr/>
          <a:lstStyle/>
          <a:p>
            <a:r>
              <a:rPr lang="en-US" sz="2800" dirty="0"/>
              <a:t>List </a:t>
            </a:r>
            <a:r>
              <a:rPr lang="en-US" sz="2800" b="1" i="1" dirty="0"/>
              <a:t>potential failure modes</a:t>
            </a:r>
            <a:r>
              <a:rPr lang="en-US" sz="2800" dirty="0"/>
              <a:t> for the particular part or function</a:t>
            </a:r>
          </a:p>
          <a:p>
            <a:pPr lvl="1"/>
            <a:r>
              <a:rPr lang="en-US" sz="2400" dirty="0"/>
              <a:t>assume the failure </a:t>
            </a:r>
            <a:r>
              <a:rPr lang="en-US" sz="2400" i="1" dirty="0"/>
              <a:t>could</a:t>
            </a:r>
            <a:r>
              <a:rPr lang="en-US" sz="2400" dirty="0"/>
              <a:t> occur, however unlikely</a:t>
            </a:r>
          </a:p>
          <a:p>
            <a:r>
              <a:rPr lang="en-US" sz="2800" dirty="0"/>
              <a:t>For example, sketch free-body diagrams (if applicable), showing applied/reaction loads.  Indicate </a:t>
            </a:r>
            <a:r>
              <a:rPr lang="en-US" sz="2800" b="1" i="1" dirty="0"/>
              <a:t>location of failure</a:t>
            </a:r>
            <a:r>
              <a:rPr lang="en-US" sz="2800" dirty="0"/>
              <a:t> under this condition.</a:t>
            </a:r>
          </a:p>
          <a:p>
            <a:r>
              <a:rPr lang="en-US" sz="2800" dirty="0"/>
              <a:t>List conceivable </a:t>
            </a:r>
            <a:r>
              <a:rPr lang="en-US" sz="2800" b="1" i="1" dirty="0"/>
              <a:t>potential causes of failure</a:t>
            </a:r>
            <a:r>
              <a:rPr lang="en-US" sz="2800" dirty="0"/>
              <a:t> for each failure mode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7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77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AD6CCD7B-AF86-496E-B4AC-CA51D6E7B991}" type="slidenum">
              <a:rPr lang="en-US"/>
              <a:pPr/>
              <a:t>84</a:t>
            </a:fld>
            <a:endParaRPr lang="en-US"/>
          </a:p>
        </p:txBody>
      </p:sp>
      <p:sp>
        <p:nvSpPr>
          <p:cNvPr id="131074" name="Rectangle 2"/>
          <p:cNvSpPr>
            <a:spLocks noGrp="1" noChangeArrowheads="1"/>
          </p:cNvSpPr>
          <p:nvPr>
            <p:ph type="title"/>
          </p:nvPr>
        </p:nvSpPr>
        <p:spPr/>
        <p:txBody>
          <a:bodyPr/>
          <a:lstStyle/>
          <a:p>
            <a:pPr algn="l"/>
            <a:r>
              <a:rPr lang="en-US">
                <a:solidFill>
                  <a:schemeClr val="tx1"/>
                </a:solidFill>
              </a:rPr>
              <a:t>2. Failure Mode – Effects</a:t>
            </a:r>
          </a:p>
        </p:txBody>
      </p:sp>
      <p:sp>
        <p:nvSpPr>
          <p:cNvPr id="131075" name="Rectangle 3"/>
          <p:cNvSpPr>
            <a:spLocks noGrp="1" noChangeArrowheads="1"/>
          </p:cNvSpPr>
          <p:nvPr>
            <p:ph type="body" sz="half" idx="1"/>
          </p:nvPr>
        </p:nvSpPr>
        <p:spPr>
          <a:xfrm>
            <a:off x="809625" y="2214563"/>
            <a:ext cx="7115175" cy="2738437"/>
          </a:xfrm>
        </p:spPr>
        <p:txBody>
          <a:bodyPr/>
          <a:lstStyle/>
          <a:p>
            <a:pPr>
              <a:lnSpc>
                <a:spcPct val="90000"/>
              </a:lnSpc>
            </a:pPr>
            <a:r>
              <a:rPr lang="en-US" sz="2400" dirty="0"/>
              <a:t>For each failure mode, identify the potential downstream consequences of each failure mode (the </a:t>
            </a:r>
            <a:r>
              <a:rPr lang="en-US" sz="2400" b="1" i="1" dirty="0"/>
              <a:t>Effects</a:t>
            </a:r>
            <a:r>
              <a:rPr lang="en-US" sz="2400" dirty="0"/>
              <a:t>)</a:t>
            </a:r>
          </a:p>
          <a:p>
            <a:pPr>
              <a:lnSpc>
                <a:spcPct val="90000"/>
              </a:lnSpc>
            </a:pPr>
            <a:endParaRPr lang="en-US" sz="2400" dirty="0"/>
          </a:p>
          <a:p>
            <a:pPr>
              <a:lnSpc>
                <a:spcPct val="90000"/>
              </a:lnSpc>
            </a:pPr>
            <a:r>
              <a:rPr lang="en-US" sz="2400" dirty="0"/>
              <a:t>Team brainstorms to </a:t>
            </a:r>
            <a:r>
              <a:rPr lang="en-US" sz="2400" dirty="0" smtClean="0"/>
              <a:t>identify failure </a:t>
            </a:r>
            <a:r>
              <a:rPr lang="en-US" sz="2400" dirty="0"/>
              <a:t>modes and effects</a:t>
            </a:r>
          </a:p>
        </p:txBody>
      </p:sp>
      <p:sp>
        <p:nvSpPr>
          <p:cNvPr id="131127" name="Text Box 55"/>
          <p:cNvSpPr txBox="1">
            <a:spLocks noChangeArrowheads="1"/>
          </p:cNvSpPr>
          <p:nvPr/>
        </p:nvSpPr>
        <p:spPr bwMode="auto">
          <a:xfrm>
            <a:off x="2057400" y="4953000"/>
            <a:ext cx="1981200" cy="1327150"/>
          </a:xfrm>
          <a:prstGeom prst="rect">
            <a:avLst/>
          </a:prstGeom>
          <a:noFill/>
          <a:ln w="12700">
            <a:solidFill>
              <a:schemeClr val="tx1"/>
            </a:solidFill>
            <a:miter lim="800000"/>
            <a:headEnd type="none" w="sm" len="sm"/>
            <a:tailEnd type="none" w="sm" len="sm"/>
          </a:ln>
          <a:effectLst/>
        </p:spPr>
        <p:txBody>
          <a:bodyPr>
            <a:spAutoFit/>
          </a:bodyPr>
          <a:lstStyle/>
          <a:p>
            <a:r>
              <a:rPr lang="en-US" sz="1600"/>
              <a:t>FM-1	Effect 1-1</a:t>
            </a:r>
          </a:p>
          <a:p>
            <a:r>
              <a:rPr lang="en-US" sz="1600"/>
              <a:t>	Effect 1-2</a:t>
            </a:r>
          </a:p>
          <a:p>
            <a:r>
              <a:rPr lang="en-US" sz="1600"/>
              <a:t>	Effect 1-3</a:t>
            </a:r>
          </a:p>
          <a:p>
            <a:r>
              <a:rPr lang="en-US" sz="1600"/>
              <a:t>FM-2	Effect 2-1</a:t>
            </a:r>
          </a:p>
          <a:p>
            <a:r>
              <a:rPr lang="en-US" sz="1600"/>
              <a:t>	Effect 2-2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wipe(left)">
                                      <p:cBhvr>
                                        <p:cTn id="7" dur="500"/>
                                        <p:tgtEl>
                                          <p:spTgt spid="1310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1075">
                                            <p:txEl>
                                              <p:pRg st="2" end="2"/>
                                            </p:txEl>
                                          </p:spTgt>
                                        </p:tgtEl>
                                        <p:attrNameLst>
                                          <p:attrName>style.visibility</p:attrName>
                                        </p:attrNameLst>
                                      </p:cBhvr>
                                      <p:to>
                                        <p:strVal val="visible"/>
                                      </p:to>
                                    </p:set>
                                    <p:animEffect transition="in" filter="wipe(left)">
                                      <p:cBhvr>
                                        <p:cTn id="12" dur="500"/>
                                        <p:tgtEl>
                                          <p:spTgt spid="131075">
                                            <p:txEl>
                                              <p:pRg st="2" end="2"/>
                                            </p:tx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31127"/>
                                        </p:tgtEl>
                                        <p:attrNameLst>
                                          <p:attrName>style.visibility</p:attrName>
                                        </p:attrNameLst>
                                      </p:cBhvr>
                                      <p:to>
                                        <p:strVal val="visible"/>
                                      </p:to>
                                    </p:set>
                                    <p:animEffect transition="in" filter="wipe(up)">
                                      <p:cBhvr>
                                        <p:cTn id="16" dur="500"/>
                                        <p:tgtEl>
                                          <p:spTgt spid="131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p:bldP spid="131127"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ADAF4FE9-8169-4A28-936C-D23CA5D9AA45}" type="slidenum">
              <a:rPr lang="en-US"/>
              <a:pPr/>
              <a:t>85</a:t>
            </a:fld>
            <a:endParaRPr lang="en-US"/>
          </a:p>
        </p:txBody>
      </p:sp>
      <p:sp>
        <p:nvSpPr>
          <p:cNvPr id="135170" name="Rectangle 2"/>
          <p:cNvSpPr>
            <a:spLocks noGrp="1" noChangeArrowheads="1"/>
          </p:cNvSpPr>
          <p:nvPr>
            <p:ph type="title"/>
          </p:nvPr>
        </p:nvSpPr>
        <p:spPr/>
        <p:txBody>
          <a:bodyPr/>
          <a:lstStyle/>
          <a:p>
            <a:pPr algn="l"/>
            <a:r>
              <a:rPr lang="en-US">
                <a:solidFill>
                  <a:schemeClr val="tx1"/>
                </a:solidFill>
              </a:rPr>
              <a:t>3. Failure – Severity</a:t>
            </a:r>
          </a:p>
        </p:txBody>
      </p:sp>
      <p:sp>
        <p:nvSpPr>
          <p:cNvPr id="135171" name="Rectangle 3"/>
          <p:cNvSpPr>
            <a:spLocks noGrp="1" noChangeArrowheads="1"/>
          </p:cNvSpPr>
          <p:nvPr>
            <p:ph type="body" sz="half" idx="1"/>
          </p:nvPr>
        </p:nvSpPr>
        <p:spPr>
          <a:xfrm>
            <a:off x="809625" y="2214563"/>
            <a:ext cx="7496175" cy="3805237"/>
          </a:xfrm>
        </p:spPr>
        <p:txBody>
          <a:bodyPr/>
          <a:lstStyle/>
          <a:p>
            <a:pPr>
              <a:buFont typeface="Wingdings" pitchFamily="2" charset="2"/>
              <a:buNone/>
            </a:pPr>
            <a:r>
              <a:rPr lang="en-US" sz="2800"/>
              <a:t>To analyze </a:t>
            </a:r>
            <a:r>
              <a:rPr lang="en-US" sz="2800" i="1" u="sng"/>
              <a:t>risk</a:t>
            </a:r>
            <a:r>
              <a:rPr lang="en-US" sz="2800"/>
              <a:t>, first </a:t>
            </a:r>
            <a:r>
              <a:rPr lang="en-US" sz="2800" b="1" i="1"/>
              <a:t>quantify the</a:t>
            </a:r>
            <a:r>
              <a:rPr lang="en-US" sz="2800"/>
              <a:t> </a:t>
            </a:r>
            <a:r>
              <a:rPr lang="en-US" sz="2800" b="1" i="1"/>
              <a:t>severity</a:t>
            </a:r>
            <a:r>
              <a:rPr lang="en-US" sz="2800"/>
              <a:t> of the Effects</a:t>
            </a:r>
          </a:p>
          <a:p>
            <a:pPr lvl="1"/>
            <a:r>
              <a:rPr lang="en-US" sz="2400"/>
              <a:t>Assume that all Effects will result if the Failure Mode occurs</a:t>
            </a:r>
          </a:p>
          <a:p>
            <a:pPr lvl="1"/>
            <a:r>
              <a:rPr lang="en-US" sz="2400"/>
              <a:t>Most serious Effect takes precedence when evaluating risk potential</a:t>
            </a:r>
          </a:p>
          <a:p>
            <a:pPr lvl="1"/>
            <a:r>
              <a:rPr lang="en-US" sz="2400"/>
              <a:t>Design and process changes can reduce severity ratings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5171">
                                            <p:txEl>
                                              <p:pRg st="2" end="2"/>
                                            </p:txEl>
                                          </p:spTgt>
                                        </p:tgtEl>
                                        <p:attrNameLst>
                                          <p:attrName>style.visibility</p:attrName>
                                        </p:attrNameLst>
                                      </p:cBhvr>
                                      <p:to>
                                        <p:strVal val="visible"/>
                                      </p:to>
                                    </p:set>
                                    <p:animEffect transition="in" filter="wipe(left)">
                                      <p:cBhvr>
                                        <p:cTn id="16" dur="500"/>
                                        <p:tgtEl>
                                          <p:spTgt spid="135171">
                                            <p:txEl>
                                              <p:pRg st="2" end="2"/>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5171">
                                            <p:txEl>
                                              <p:pRg st="3" end="3"/>
                                            </p:txEl>
                                          </p:spTgt>
                                        </p:tgtEl>
                                        <p:attrNameLst>
                                          <p:attrName>style.visibility</p:attrName>
                                        </p:attrNameLst>
                                      </p:cBhvr>
                                      <p:to>
                                        <p:strVal val="visible"/>
                                      </p:to>
                                    </p:set>
                                    <p:animEffect transition="in" filter="wipe(left)">
                                      <p:cBhvr>
                                        <p:cTn id="20" dur="500"/>
                                        <p:tgtEl>
                                          <p:spTgt spid="135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827D3BB8-610A-4529-AFB4-2C39A1A856D3}" type="slidenum">
              <a:rPr lang="en-US"/>
              <a:pPr/>
              <a:t>86</a:t>
            </a:fld>
            <a:endParaRPr lang="en-US"/>
          </a:p>
        </p:txBody>
      </p:sp>
      <p:graphicFrame>
        <p:nvGraphicFramePr>
          <p:cNvPr id="192573" name="Group 61"/>
          <p:cNvGraphicFramePr>
            <a:graphicFrameLocks noGrp="1"/>
          </p:cNvGraphicFramePr>
          <p:nvPr/>
        </p:nvGraphicFramePr>
        <p:xfrm>
          <a:off x="1524000" y="2092325"/>
          <a:ext cx="6162675" cy="4297680"/>
        </p:xfrm>
        <a:graphic>
          <a:graphicData uri="http://schemas.openxmlformats.org/drawingml/2006/table">
            <a:tbl>
              <a:tblPr/>
              <a:tblGrid>
                <a:gridCol w="5094288"/>
                <a:gridCol w="1068387"/>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Severity of Failure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Rank</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Hazardous</a:t>
                      </a:r>
                      <a:r>
                        <a:rPr kumimoji="0" lang="en-US" sz="2000" b="0" i="0" u="none" strike="noStrike" cap="none" normalizeH="0" baseline="0" dirty="0" smtClean="0">
                          <a:ln>
                            <a:noFill/>
                          </a:ln>
                          <a:solidFill>
                            <a:schemeClr val="tx1"/>
                          </a:solidFill>
                          <a:effectLst/>
                          <a:latin typeface="+mj-lt"/>
                        </a:rPr>
                        <a:t> – No warning: Unsafe operation, without warning</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Very high</a:t>
                      </a:r>
                      <a:r>
                        <a:rPr kumimoji="0" lang="en-US" sz="2000" b="0" i="0" u="none" strike="noStrike" cap="none" normalizeH="0" baseline="0" dirty="0" smtClean="0">
                          <a:ln>
                            <a:noFill/>
                          </a:ln>
                          <a:solidFill>
                            <a:schemeClr val="tx1"/>
                          </a:solidFill>
                          <a:effectLst/>
                          <a:latin typeface="+mj-lt"/>
                        </a:rPr>
                        <a:t>: Product inoperable; loss of primary function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8, 9</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High</a:t>
                      </a:r>
                      <a:r>
                        <a:rPr kumimoji="0" lang="en-US" sz="2000" b="0" i="0" u="none" strike="noStrike" cap="none" normalizeH="0" baseline="0" dirty="0" smtClean="0">
                          <a:ln>
                            <a:noFill/>
                          </a:ln>
                          <a:solidFill>
                            <a:schemeClr val="tx1"/>
                          </a:solidFill>
                          <a:effectLst/>
                          <a:latin typeface="+mj-lt"/>
                        </a:rPr>
                        <a:t>: Product operable, but at a reduced level</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6, 7</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Low</a:t>
                      </a:r>
                      <a:r>
                        <a:rPr kumimoji="0" lang="en-US" sz="2000" b="0" i="0" u="none" strike="noStrike" cap="none" normalizeH="0" baseline="0" dirty="0" smtClean="0">
                          <a:ln>
                            <a:noFill/>
                          </a:ln>
                          <a:solidFill>
                            <a:schemeClr val="tx1"/>
                          </a:solidFill>
                          <a:effectLst/>
                          <a:latin typeface="+mj-lt"/>
                        </a:rPr>
                        <a:t>: Product operable; comfort or convenience items at reduced level</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4, 5</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Minor</a:t>
                      </a:r>
                      <a:r>
                        <a:rPr kumimoji="0" lang="en-US" sz="2000" b="0" i="0" u="none" strike="noStrike" cap="none" normalizeH="0" baseline="0" dirty="0" smtClean="0">
                          <a:ln>
                            <a:noFill/>
                          </a:ln>
                          <a:solidFill>
                            <a:schemeClr val="tx1"/>
                          </a:solidFill>
                          <a:effectLst/>
                          <a:latin typeface="+mj-lt"/>
                        </a:rPr>
                        <a:t>: Fit/finish, squeak/rattle don’t conform; average customer notices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mj-lt"/>
                        </a:rPr>
                        <a:t>2, 3</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No effect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92564" name="Rectangle 52"/>
          <p:cNvSpPr>
            <a:spLocks noGrp="1" noChangeArrowheads="1"/>
          </p:cNvSpPr>
          <p:nvPr>
            <p:ph type="title"/>
          </p:nvPr>
        </p:nvSpPr>
        <p:spPr/>
        <p:txBody>
          <a:bodyPr/>
          <a:lstStyle/>
          <a:p>
            <a:r>
              <a:rPr lang="en-US"/>
              <a:t>DFMEA Severity Table</a:t>
            </a: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65CAFBF3-4225-4A08-AF5A-643A01898F86}" type="slidenum">
              <a:rPr lang="en-US"/>
              <a:pPr/>
              <a:t>87</a:t>
            </a:fld>
            <a:endParaRPr lang="en-US"/>
          </a:p>
        </p:txBody>
      </p:sp>
      <p:sp>
        <p:nvSpPr>
          <p:cNvPr id="137218" name="Rectangle 2"/>
          <p:cNvSpPr>
            <a:spLocks noGrp="1" noChangeArrowheads="1"/>
          </p:cNvSpPr>
          <p:nvPr>
            <p:ph type="title"/>
          </p:nvPr>
        </p:nvSpPr>
        <p:spPr/>
        <p:txBody>
          <a:bodyPr/>
          <a:lstStyle/>
          <a:p>
            <a:pPr algn="l"/>
            <a:r>
              <a:rPr lang="en-US">
                <a:solidFill>
                  <a:schemeClr val="tx1"/>
                </a:solidFill>
              </a:rPr>
              <a:t>4. Failure Mode – Causes</a:t>
            </a:r>
          </a:p>
        </p:txBody>
      </p:sp>
      <p:sp>
        <p:nvSpPr>
          <p:cNvPr id="137219" name="Rectangle 3"/>
          <p:cNvSpPr>
            <a:spLocks noGrp="1" noChangeArrowheads="1"/>
          </p:cNvSpPr>
          <p:nvPr>
            <p:ph type="body" sz="half" idx="1"/>
          </p:nvPr>
        </p:nvSpPr>
        <p:spPr>
          <a:xfrm>
            <a:off x="809625" y="2214563"/>
            <a:ext cx="7648575" cy="3348037"/>
          </a:xfrm>
        </p:spPr>
        <p:txBody>
          <a:bodyPr/>
          <a:lstStyle/>
          <a:p>
            <a:r>
              <a:rPr lang="en-US" sz="2400" dirty="0"/>
              <a:t>After Effects and Severity addressed, identify the </a:t>
            </a:r>
            <a:r>
              <a:rPr lang="en-US" sz="2400" b="1" i="1" dirty="0"/>
              <a:t>Causes</a:t>
            </a:r>
            <a:r>
              <a:rPr lang="en-US" sz="2400" dirty="0"/>
              <a:t> of the Failure Modes</a:t>
            </a:r>
          </a:p>
          <a:p>
            <a:r>
              <a:rPr lang="en-US" sz="2400" dirty="0"/>
              <a:t>Causes of failure that result in a Failure Mode are </a:t>
            </a:r>
            <a:r>
              <a:rPr lang="en-US" sz="2400" b="1" i="1" dirty="0"/>
              <a:t>design deficiencies</a:t>
            </a:r>
            <a:r>
              <a:rPr lang="en-US" sz="2400" dirty="0"/>
              <a:t> </a:t>
            </a:r>
          </a:p>
          <a:p>
            <a:r>
              <a:rPr lang="en-US" sz="2400" dirty="0"/>
              <a:t>Causes are rated in terms of </a:t>
            </a:r>
            <a:r>
              <a:rPr lang="en-US" sz="2400" b="1" i="1" dirty="0"/>
              <a:t>Probability of</a:t>
            </a:r>
            <a:r>
              <a:rPr lang="en-US" sz="2400" dirty="0"/>
              <a:t> </a:t>
            </a:r>
            <a:r>
              <a:rPr lang="en-US" sz="2400" b="1" i="1" dirty="0"/>
              <a:t>Occurrence</a:t>
            </a:r>
          </a:p>
          <a:p>
            <a:pPr lvl="1"/>
            <a:r>
              <a:rPr lang="en-US" sz="2000" dirty="0"/>
              <a:t>Likelihood that a given Cause will occur AND result in the Failure Mode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up)">
                                      <p:cBhvr>
                                        <p:cTn id="7" dur="5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wipe(up)">
                                      <p:cBhvr>
                                        <p:cTn id="12" dur="500"/>
                                        <p:tgtEl>
                                          <p:spTgt spid="137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wipe(up)">
                                      <p:cBhvr>
                                        <p:cTn id="17" dur="500"/>
                                        <p:tgtEl>
                                          <p:spTgt spid="137219">
                                            <p:txEl>
                                              <p:pRg st="2" end="2"/>
                                            </p:txEl>
                                          </p:spTgt>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37219">
                                            <p:txEl>
                                              <p:pRg st="3" end="3"/>
                                            </p:txEl>
                                          </p:spTgt>
                                        </p:tgtEl>
                                        <p:attrNameLst>
                                          <p:attrName>style.visibility</p:attrName>
                                        </p:attrNameLst>
                                      </p:cBhvr>
                                      <p:to>
                                        <p:strVal val="visible"/>
                                      </p:to>
                                    </p:set>
                                    <p:animEffect transition="in" filter="wipe(up)">
                                      <p:cBhvr>
                                        <p:cTn id="21" dur="500"/>
                                        <p:tgtEl>
                                          <p:spTgt spid="137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CB41406-8F82-4840-874A-BB65532D6F20}" type="slidenum">
              <a:rPr lang="en-US"/>
              <a:pPr/>
              <a:t>88</a:t>
            </a:fld>
            <a:endParaRPr lang="en-US"/>
          </a:p>
        </p:txBody>
      </p:sp>
      <p:sp>
        <p:nvSpPr>
          <p:cNvPr id="118786" name="Rectangle 2"/>
          <p:cNvSpPr>
            <a:spLocks noGrp="1" noChangeArrowheads="1"/>
          </p:cNvSpPr>
          <p:nvPr>
            <p:ph type="title"/>
          </p:nvPr>
        </p:nvSpPr>
        <p:spPr/>
        <p:txBody>
          <a:bodyPr/>
          <a:lstStyle/>
          <a:p>
            <a:pPr algn="l"/>
            <a:r>
              <a:rPr lang="en-US">
                <a:solidFill>
                  <a:schemeClr val="tx1"/>
                </a:solidFill>
              </a:rPr>
              <a:t>5. Failure Mode - Occurrence</a:t>
            </a:r>
          </a:p>
        </p:txBody>
      </p:sp>
      <p:sp>
        <p:nvSpPr>
          <p:cNvPr id="118787" name="Rectangle 3"/>
          <p:cNvSpPr>
            <a:spLocks noGrp="1" noChangeArrowheads="1"/>
          </p:cNvSpPr>
          <p:nvPr>
            <p:ph type="body" idx="1"/>
          </p:nvPr>
        </p:nvSpPr>
        <p:spPr>
          <a:xfrm>
            <a:off x="685800" y="1981200"/>
            <a:ext cx="8001000" cy="4114800"/>
          </a:xfrm>
        </p:spPr>
        <p:txBody>
          <a:bodyPr/>
          <a:lstStyle/>
          <a:p>
            <a:pPr marL="609600" indent="-609600"/>
            <a:r>
              <a:rPr lang="en-US" sz="2800"/>
              <a:t>Estimate the </a:t>
            </a:r>
            <a:r>
              <a:rPr lang="en-US" sz="2800" b="1" i="1"/>
              <a:t>probability</a:t>
            </a:r>
            <a:r>
              <a:rPr lang="en-US" sz="2800"/>
              <a:t> </a:t>
            </a:r>
            <a:r>
              <a:rPr lang="en-US" sz="2800" b="1" i="1"/>
              <a:t>of occurrence</a:t>
            </a:r>
            <a:r>
              <a:rPr lang="en-US" sz="2800"/>
              <a:t> on a scale of 1 -10</a:t>
            </a:r>
          </a:p>
          <a:p>
            <a:pPr marL="990600" lvl="1" indent="-533400"/>
            <a:r>
              <a:rPr lang="en-US" sz="2400"/>
              <a:t>consider any fail-safe controls intended to prevent cause of failure</a:t>
            </a:r>
          </a:p>
          <a:p>
            <a:pPr marL="609600" indent="-609600"/>
            <a:r>
              <a:rPr lang="en-US" sz="2800"/>
              <a:t>Consider the following two probabilities:</a:t>
            </a:r>
          </a:p>
          <a:p>
            <a:pPr marL="990600" lvl="1" indent="-533400">
              <a:buSzTx/>
              <a:buFont typeface="Wingdings" pitchFamily="2" charset="2"/>
              <a:buAutoNum type="arabicPeriod"/>
            </a:pPr>
            <a:r>
              <a:rPr lang="en-US" sz="2400" i="1"/>
              <a:t>probability the potential cause of failure will occur</a:t>
            </a:r>
          </a:p>
          <a:p>
            <a:pPr marL="990600" lvl="1" indent="-533400">
              <a:buSzTx/>
              <a:buFont typeface="Wingdings" pitchFamily="2" charset="2"/>
              <a:buAutoNum type="arabicPeriod"/>
            </a:pPr>
            <a:r>
              <a:rPr lang="en-US" sz="2400" i="1"/>
              <a:t>probability that once the cause of failure occurs, it will result in the indicated failure mode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left)">
                                      <p:cBhvr>
                                        <p:cTn id="7" dur="500"/>
                                        <p:tgtEl>
                                          <p:spTgt spid="118787">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8787">
                                            <p:txEl>
                                              <p:pRg st="1" end="1"/>
                                            </p:txEl>
                                          </p:spTgt>
                                        </p:tgtEl>
                                        <p:attrNameLst>
                                          <p:attrName>style.visibility</p:attrName>
                                        </p:attrNameLst>
                                      </p:cBhvr>
                                      <p:to>
                                        <p:strVal val="visible"/>
                                      </p:to>
                                    </p:set>
                                    <p:animEffect transition="in" filter="wipe(left)">
                                      <p:cBhvr>
                                        <p:cTn id="11" dur="500"/>
                                        <p:tgtEl>
                                          <p:spTgt spid="11878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8787">
                                            <p:txEl>
                                              <p:pRg st="2" end="2"/>
                                            </p:txEl>
                                          </p:spTgt>
                                        </p:tgtEl>
                                        <p:attrNameLst>
                                          <p:attrName>style.visibility</p:attrName>
                                        </p:attrNameLst>
                                      </p:cBhvr>
                                      <p:to>
                                        <p:strVal val="visible"/>
                                      </p:to>
                                    </p:set>
                                    <p:animEffect transition="in" filter="wipe(left)">
                                      <p:cBhvr>
                                        <p:cTn id="16" dur="500"/>
                                        <p:tgtEl>
                                          <p:spTgt spid="118787">
                                            <p:txEl>
                                              <p:pRg st="2" end="2"/>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8787">
                                            <p:txEl>
                                              <p:pRg st="3" end="3"/>
                                            </p:txEl>
                                          </p:spTgt>
                                        </p:tgtEl>
                                        <p:attrNameLst>
                                          <p:attrName>style.visibility</p:attrName>
                                        </p:attrNameLst>
                                      </p:cBhvr>
                                      <p:to>
                                        <p:strVal val="visible"/>
                                      </p:to>
                                    </p:set>
                                    <p:animEffect transition="in" filter="wipe(left)">
                                      <p:cBhvr>
                                        <p:cTn id="20" dur="500"/>
                                        <p:tgtEl>
                                          <p:spTgt spid="118787">
                                            <p:txEl>
                                              <p:pRg st="3" end="3"/>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18787">
                                            <p:txEl>
                                              <p:pRg st="4" end="4"/>
                                            </p:txEl>
                                          </p:spTgt>
                                        </p:tgtEl>
                                        <p:attrNameLst>
                                          <p:attrName>style.visibility</p:attrName>
                                        </p:attrNameLst>
                                      </p:cBhvr>
                                      <p:to>
                                        <p:strVal val="visible"/>
                                      </p:to>
                                    </p:set>
                                    <p:animEffect transition="in" filter="wipe(left)">
                                      <p:cBhvr>
                                        <p:cTn id="24" dur="500"/>
                                        <p:tgtEl>
                                          <p:spTgt spid="1187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lide Number Placeholder 5"/>
          <p:cNvSpPr>
            <a:spLocks noGrp="1"/>
          </p:cNvSpPr>
          <p:nvPr>
            <p:ph type="sldNum" sz="quarter" idx="12"/>
          </p:nvPr>
        </p:nvSpPr>
        <p:spPr/>
        <p:txBody>
          <a:bodyPr/>
          <a:lstStyle/>
          <a:p>
            <a:fld id="{CE1F08DD-8C06-4FB0-A236-8B4A09001C76}" type="slidenum">
              <a:rPr lang="en-US"/>
              <a:pPr/>
              <a:t>89</a:t>
            </a:fld>
            <a:endParaRPr lang="en-US"/>
          </a:p>
        </p:txBody>
      </p:sp>
      <p:sp>
        <p:nvSpPr>
          <p:cNvPr id="243743" name="Rectangle 31"/>
          <p:cNvSpPr>
            <a:spLocks noGrp="1" noChangeArrowheads="1"/>
          </p:cNvSpPr>
          <p:nvPr>
            <p:ph type="title"/>
          </p:nvPr>
        </p:nvSpPr>
        <p:spPr/>
        <p:txBody>
          <a:bodyPr/>
          <a:lstStyle/>
          <a:p>
            <a:r>
              <a:rPr lang="en-US" sz="3600" dirty="0"/>
              <a:t>Failure Occurrence - Ranking</a:t>
            </a:r>
          </a:p>
        </p:txBody>
      </p:sp>
      <p:graphicFrame>
        <p:nvGraphicFramePr>
          <p:cNvPr id="243756" name="Group 44"/>
          <p:cNvGraphicFramePr>
            <a:graphicFrameLocks noGrp="1"/>
          </p:cNvGraphicFramePr>
          <p:nvPr>
            <p:ph idx="1"/>
          </p:nvPr>
        </p:nvGraphicFramePr>
        <p:xfrm>
          <a:off x="792163" y="2605088"/>
          <a:ext cx="7958137" cy="3186114"/>
        </p:xfrm>
        <a:graphic>
          <a:graphicData uri="http://schemas.openxmlformats.org/drawingml/2006/table">
            <a:tbl>
              <a:tblPr/>
              <a:tblGrid>
                <a:gridCol w="6578600"/>
                <a:gridCol w="1379537"/>
              </a:tblGrid>
              <a:tr h="4699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Occurrence Criteria</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Rank</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r h="4714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Very High</a:t>
                      </a:r>
                      <a:r>
                        <a:rPr kumimoji="0" lang="en-US" sz="2000" b="0" i="0" u="none" strike="noStrike" cap="none" normalizeH="0" baseline="0" dirty="0" smtClean="0">
                          <a:ln>
                            <a:noFill/>
                          </a:ln>
                          <a:solidFill>
                            <a:schemeClr val="tx1"/>
                          </a:solidFill>
                          <a:effectLst/>
                          <a:latin typeface="+mj-lt"/>
                        </a:rPr>
                        <a:t> – almost certain failure, in a major way</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High</a:t>
                      </a:r>
                      <a:r>
                        <a:rPr kumimoji="0" lang="en-US" sz="2000" b="0" i="0" u="none" strike="noStrike" cap="none" normalizeH="0" baseline="0" smtClean="0">
                          <a:ln>
                            <a:noFill/>
                          </a:ln>
                          <a:solidFill>
                            <a:schemeClr val="tx1"/>
                          </a:solidFill>
                          <a:effectLst/>
                          <a:latin typeface="+mj-lt"/>
                        </a:rPr>
                        <a:t> – similar designs have failed in the past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7, 8, 9</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83343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Moderate – </a:t>
                      </a:r>
                      <a:r>
                        <a:rPr kumimoji="0" lang="en-US" sz="2000" b="0" i="0" u="none" strike="noStrike" cap="none" normalizeH="0" baseline="0" smtClean="0">
                          <a:ln>
                            <a:noFill/>
                          </a:ln>
                          <a:solidFill>
                            <a:schemeClr val="tx1"/>
                          </a:solidFill>
                          <a:effectLst/>
                          <a:latin typeface="+mj-lt"/>
                        </a:rPr>
                        <a:t>similar designs have occasional moderate failure rates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4, 5, 6</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Low</a:t>
                      </a:r>
                      <a:r>
                        <a:rPr kumimoji="0" lang="en-US" sz="2000" b="0" i="0" u="none" strike="noStrike" cap="none" normalizeH="0" baseline="0" smtClean="0">
                          <a:ln>
                            <a:noFill/>
                          </a:ln>
                          <a:solidFill>
                            <a:schemeClr val="tx1"/>
                          </a:solidFill>
                          <a:effectLst/>
                          <a:latin typeface="+mj-lt"/>
                        </a:rPr>
                        <a:t> – similar designs have low failure rates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2,3</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4699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Remote - </a:t>
                      </a:r>
                      <a:r>
                        <a:rPr kumimoji="0" lang="en-US" sz="2000" b="0" i="0" u="none" strike="noStrike" cap="none" normalizeH="0" baseline="0" smtClean="0">
                          <a:ln>
                            <a:noFill/>
                          </a:ln>
                          <a:solidFill>
                            <a:schemeClr val="tx1"/>
                          </a:solidFill>
                          <a:effectLst/>
                          <a:latin typeface="+mj-lt"/>
                        </a:rPr>
                        <a:t> unreasonable to expect failure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sz="3200" dirty="0" smtClean="0"/>
              <a:t>20 Steps to Reduce Risk and </a:t>
            </a:r>
            <a:r>
              <a:rPr lang="en-US" sz="3200" dirty="0"/>
              <a:t>Liability </a:t>
            </a:r>
            <a:r>
              <a:rPr lang="en-US" sz="1400" dirty="0" smtClean="0"/>
              <a:t>5</a:t>
            </a:r>
            <a:endParaRPr lang="en-US" sz="3200" dirty="0"/>
          </a:p>
        </p:txBody>
      </p:sp>
      <p:sp>
        <p:nvSpPr>
          <p:cNvPr id="3" name="Content Placeholder 2"/>
          <p:cNvSpPr>
            <a:spLocks noGrp="1"/>
          </p:cNvSpPr>
          <p:nvPr>
            <p:ph idx="1"/>
          </p:nvPr>
        </p:nvSpPr>
        <p:spPr>
          <a:xfrm>
            <a:off x="457200" y="1066800"/>
            <a:ext cx="8458200" cy="5059363"/>
          </a:xfrm>
        </p:spPr>
        <p:txBody>
          <a:bodyPr/>
          <a:lstStyle/>
          <a:p>
            <a:pPr marL="457200" lvl="0" indent="-457200">
              <a:buFont typeface="+mj-lt"/>
              <a:buAutoNum type="arabicPeriod" startAt="11"/>
            </a:pPr>
            <a:r>
              <a:rPr lang="en-US" sz="2400" dirty="0">
                <a:solidFill>
                  <a:schemeClr val="tx1"/>
                </a:solidFill>
                <a:latin typeface="+mn-lt"/>
                <a:ea typeface="+mn-ea"/>
                <a:cs typeface="+mn-cs"/>
              </a:rPr>
              <a:t>Make a permanent record of the history of the product development.</a:t>
            </a:r>
          </a:p>
          <a:p>
            <a:pPr marL="457200" indent="-457200">
              <a:buFont typeface="+mj-lt"/>
              <a:buAutoNum type="arabicPeriod" startAt="11"/>
            </a:pPr>
            <a:r>
              <a:rPr lang="en-US" sz="2400" dirty="0" smtClean="0">
                <a:solidFill>
                  <a:schemeClr val="tx1"/>
                </a:solidFill>
                <a:latin typeface="+mn-lt"/>
                <a:ea typeface="+mn-ea"/>
                <a:cs typeface="+mn-cs"/>
              </a:rPr>
              <a:t>Wherever </a:t>
            </a:r>
            <a:r>
              <a:rPr lang="en-US" sz="2400" dirty="0">
                <a:solidFill>
                  <a:schemeClr val="tx1"/>
                </a:solidFill>
                <a:latin typeface="+mn-lt"/>
                <a:ea typeface="+mn-ea"/>
                <a:cs typeface="+mn-cs"/>
              </a:rPr>
              <a:t>there is a question regarding safety of a product, document the risk/utility considerations made during the design phase.</a:t>
            </a:r>
          </a:p>
          <a:p>
            <a:pPr marL="457200" indent="-457200">
              <a:buFont typeface="+mj-lt"/>
              <a:buAutoNum type="arabicPeriod" startAt="11"/>
            </a:pPr>
            <a:r>
              <a:rPr lang="en-US" sz="2400" dirty="0" smtClean="0">
                <a:solidFill>
                  <a:schemeClr val="tx1"/>
                </a:solidFill>
                <a:latin typeface="+mn-lt"/>
                <a:ea typeface="+mn-ea"/>
                <a:cs typeface="+mn-cs"/>
              </a:rPr>
              <a:t>Use </a:t>
            </a:r>
            <a:r>
              <a:rPr lang="en-US" sz="2400" dirty="0">
                <a:solidFill>
                  <a:schemeClr val="tx1"/>
                </a:solidFill>
                <a:latin typeface="+mn-lt"/>
                <a:ea typeface="+mn-ea"/>
                <a:cs typeface="+mn-cs"/>
              </a:rPr>
              <a:t>warning labels on the product when this is appropriate</a:t>
            </a:r>
          </a:p>
          <a:p>
            <a:pPr marL="457200" indent="-457200">
              <a:buFont typeface="+mj-lt"/>
              <a:buAutoNum type="arabicPeriod" startAt="11"/>
            </a:pPr>
            <a:r>
              <a:rPr lang="en-US" sz="2400" dirty="0" smtClean="0">
                <a:solidFill>
                  <a:schemeClr val="tx1"/>
                </a:solidFill>
                <a:latin typeface="+mn-lt"/>
                <a:ea typeface="+mn-ea"/>
                <a:cs typeface="+mn-cs"/>
              </a:rPr>
              <a:t>Supply </a:t>
            </a:r>
            <a:r>
              <a:rPr lang="en-US" sz="2400" dirty="0">
                <a:solidFill>
                  <a:schemeClr val="tx1"/>
                </a:solidFill>
                <a:latin typeface="+mn-lt"/>
                <a:ea typeface="+mn-ea"/>
                <a:cs typeface="+mn-cs"/>
              </a:rPr>
              <a:t>unambiguous instructions for properly installing or using the product </a:t>
            </a:r>
          </a:p>
          <a:p>
            <a:pPr marL="457200" lvl="0" indent="-457200">
              <a:buFont typeface="+mj-lt"/>
              <a:buAutoNum type="arabicPeriod" startAt="11"/>
            </a:pPr>
            <a:r>
              <a:rPr lang="en-US" sz="2400" dirty="0" smtClean="0">
                <a:solidFill>
                  <a:schemeClr val="tx1"/>
                </a:solidFill>
                <a:latin typeface="+mn-lt"/>
                <a:ea typeface="+mn-ea"/>
                <a:cs typeface="+mn-cs"/>
              </a:rPr>
              <a:t>Determine </a:t>
            </a:r>
            <a:r>
              <a:rPr lang="en-US" sz="2400" dirty="0">
                <a:solidFill>
                  <a:schemeClr val="tx1"/>
                </a:solidFill>
                <a:latin typeface="+mn-lt"/>
                <a:ea typeface="+mn-ea"/>
                <a:cs typeface="+mn-cs"/>
              </a:rPr>
              <a:t>any service or maintenance necessary to keep the product safe and </a:t>
            </a:r>
            <a:r>
              <a:rPr lang="en-US" sz="2400" dirty="0" smtClean="0">
                <a:solidFill>
                  <a:schemeClr val="tx1"/>
                </a:solidFill>
                <a:latin typeface="+mn-lt"/>
                <a:ea typeface="+mn-ea"/>
                <a:cs typeface="+mn-cs"/>
              </a:rPr>
              <a:t>operating</a:t>
            </a:r>
            <a:endParaRPr lang="en-US" sz="2400" dirty="0">
              <a:solidFill>
                <a:schemeClr val="tx1"/>
              </a:solidFill>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9392" name="Group 128"/>
          <p:cNvGraphicFramePr>
            <a:graphicFrameLocks noGrp="1"/>
          </p:cNvGraphicFramePr>
          <p:nvPr/>
        </p:nvGraphicFramePr>
        <p:xfrm>
          <a:off x="1066800" y="1733550"/>
          <a:ext cx="7086600" cy="4358640"/>
        </p:xfrm>
        <a:graphic>
          <a:graphicData uri="http://schemas.openxmlformats.org/drawingml/2006/table">
            <a:tbl>
              <a:tblPr/>
              <a:tblGrid>
                <a:gridCol w="3513138"/>
                <a:gridCol w="2659062"/>
                <a:gridCol w="914400"/>
              </a:tblGrid>
              <a:tr h="282575">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dirty="0" smtClean="0">
                          <a:ln>
                            <a:noFill/>
                          </a:ln>
                          <a:solidFill>
                            <a:schemeClr val="tx1"/>
                          </a:solidFill>
                          <a:effectLst/>
                          <a:latin typeface="+mj-lt"/>
                        </a:rPr>
                        <a:t>Probability of Failure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Failure Rates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mj-lt"/>
                        </a:rPr>
                        <a:t>Rank</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r h="280988">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Very High: Failure almost inevitable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sng" strike="noStrike" cap="none" normalizeH="0" baseline="0" smtClean="0">
                          <a:ln>
                            <a:noFill/>
                          </a:ln>
                          <a:solidFill>
                            <a:schemeClr val="tx1"/>
                          </a:solidFill>
                          <a:effectLst/>
                          <a:latin typeface="+mj-lt"/>
                        </a:rPr>
                        <a:t>&gt;</a:t>
                      </a:r>
                      <a:r>
                        <a:rPr kumimoji="0" lang="en-US" sz="2000" b="0" i="0" u="none" strike="noStrike" cap="none" normalizeH="0" baseline="0" smtClean="0">
                          <a:ln>
                            <a:noFill/>
                          </a:ln>
                          <a:solidFill>
                            <a:schemeClr val="tx1"/>
                          </a:solidFill>
                          <a:effectLst/>
                          <a:latin typeface="+mj-lt"/>
                        </a:rPr>
                        <a:t> 1 in 2</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3</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9</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2575">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High: Repeated failures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8</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8</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20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7</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2575">
                <a:tc rowSpan="3">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Moderate: Occasional failures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80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6</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25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400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5</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0988">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2000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4</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82575">
                <a:tc rowSpan="2">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Low: Relatively few failures</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15,000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3</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1 in 150,000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2</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mj-lt"/>
                        </a:rPr>
                        <a:t>Remote: Failure unlikely</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sng" strike="noStrike" cap="none" normalizeH="0" baseline="0" smtClean="0">
                          <a:ln>
                            <a:noFill/>
                          </a:ln>
                          <a:solidFill>
                            <a:schemeClr val="tx1"/>
                          </a:solidFill>
                          <a:effectLst/>
                          <a:latin typeface="+mj-lt"/>
                        </a:rPr>
                        <a:t>&lt;</a:t>
                      </a:r>
                      <a:r>
                        <a:rPr kumimoji="0" lang="en-US" sz="2000" b="0" i="0" u="none" strike="noStrike" cap="none" normalizeH="0" baseline="0" smtClean="0">
                          <a:ln>
                            <a:noFill/>
                          </a:ln>
                          <a:solidFill>
                            <a:schemeClr val="tx1"/>
                          </a:solidFill>
                          <a:effectLst/>
                          <a:latin typeface="+mj-lt"/>
                        </a:rPr>
                        <a:t> 1 in 1,500,000</a:t>
                      </a:r>
                      <a:endParaRPr kumimoji="0" lang="en-US" sz="2000" b="0" i="0" u="sng" strike="noStrike" cap="none" normalizeH="0" baseline="0" smtClean="0">
                        <a:ln>
                          <a:noFill/>
                        </a:ln>
                        <a:solidFill>
                          <a:schemeClr val="tx1"/>
                        </a:solidFill>
                        <a:effectLst/>
                        <a:latin typeface="+mj-lt"/>
                      </a:endParaRP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dirty="0" smtClean="0">
                          <a:ln>
                            <a:noFill/>
                          </a:ln>
                          <a:solidFill>
                            <a:schemeClr val="tx1"/>
                          </a:solidFill>
                          <a:effectLst/>
                          <a:latin typeface="+mj-lt"/>
                        </a:rPr>
                        <a:t>1</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39390" name="Rectangle 126"/>
          <p:cNvSpPr>
            <a:spLocks noGrp="1" noChangeArrowheads="1"/>
          </p:cNvSpPr>
          <p:nvPr>
            <p:ph type="title" idx="4294967295"/>
          </p:nvPr>
        </p:nvSpPr>
        <p:spPr>
          <a:xfrm>
            <a:off x="738188" y="609600"/>
            <a:ext cx="7683500" cy="1143000"/>
          </a:xfrm>
        </p:spPr>
        <p:txBody>
          <a:bodyPr/>
          <a:lstStyle/>
          <a:p>
            <a:r>
              <a:rPr lang="en-US" sz="3600" dirty="0"/>
              <a:t>Example DFMEA Occurrence Table</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08A24A-C8DB-4ADB-A83B-A4495C91E87E}" type="slidenum">
              <a:rPr lang="en-US"/>
              <a:pPr/>
              <a:t>91</a:t>
            </a:fld>
            <a:endParaRPr lang="en-US"/>
          </a:p>
        </p:txBody>
      </p:sp>
      <p:sp>
        <p:nvSpPr>
          <p:cNvPr id="142338" name="Rectangle 2"/>
          <p:cNvSpPr>
            <a:spLocks noGrp="1" noChangeArrowheads="1"/>
          </p:cNvSpPr>
          <p:nvPr>
            <p:ph type="title"/>
          </p:nvPr>
        </p:nvSpPr>
        <p:spPr/>
        <p:txBody>
          <a:bodyPr/>
          <a:lstStyle/>
          <a:p>
            <a:r>
              <a:rPr lang="en-US">
                <a:solidFill>
                  <a:schemeClr val="tx1"/>
                </a:solidFill>
              </a:rPr>
              <a:t>Current Controls</a:t>
            </a:r>
          </a:p>
        </p:txBody>
      </p:sp>
      <p:sp>
        <p:nvSpPr>
          <p:cNvPr id="142339" name="Rectangle 3"/>
          <p:cNvSpPr>
            <a:spLocks noGrp="1" noChangeArrowheads="1"/>
          </p:cNvSpPr>
          <p:nvPr>
            <p:ph type="body" idx="1"/>
          </p:nvPr>
        </p:nvSpPr>
        <p:spPr/>
        <p:txBody>
          <a:bodyPr/>
          <a:lstStyle/>
          <a:p>
            <a:pPr>
              <a:lnSpc>
                <a:spcPct val="90000"/>
              </a:lnSpc>
            </a:pPr>
            <a:r>
              <a:rPr lang="en-US" sz="2800"/>
              <a:t>Design controls grouped according to purpose</a:t>
            </a:r>
          </a:p>
          <a:p>
            <a:pPr lvl="1">
              <a:lnSpc>
                <a:spcPct val="90000"/>
              </a:lnSpc>
            </a:pPr>
            <a:r>
              <a:rPr lang="en-US" sz="2400" b="1"/>
              <a:t>Type 1 Controls:</a:t>
            </a:r>
            <a:r>
              <a:rPr lang="en-US" sz="2400"/>
              <a:t>  </a:t>
            </a:r>
            <a:r>
              <a:rPr lang="en-US" sz="2400" i="1" u="sng"/>
              <a:t>prevent</a:t>
            </a:r>
            <a:r>
              <a:rPr lang="en-US" sz="2400"/>
              <a:t> Cause or Failure Mode from occurring, or reduce rate of occurrence</a:t>
            </a:r>
          </a:p>
          <a:p>
            <a:pPr lvl="2">
              <a:lnSpc>
                <a:spcPct val="90000"/>
              </a:lnSpc>
            </a:pPr>
            <a:r>
              <a:rPr lang="en-US" sz="2000"/>
              <a:t>Ex: Shear pin designed to fail to keep system from failing</a:t>
            </a:r>
          </a:p>
          <a:p>
            <a:pPr lvl="1">
              <a:lnSpc>
                <a:spcPct val="90000"/>
              </a:lnSpc>
            </a:pPr>
            <a:r>
              <a:rPr lang="en-US" sz="2400" b="1"/>
              <a:t>Type 2 Controls:</a:t>
            </a:r>
            <a:r>
              <a:rPr lang="en-US" sz="2400"/>
              <a:t>  </a:t>
            </a:r>
            <a:r>
              <a:rPr lang="en-US" sz="2400" i="1" u="sng"/>
              <a:t>detect</a:t>
            </a:r>
            <a:r>
              <a:rPr lang="en-US" sz="2400"/>
              <a:t> Cause of Failure Mode and lead to corrective action</a:t>
            </a:r>
          </a:p>
          <a:p>
            <a:pPr lvl="2">
              <a:lnSpc>
                <a:spcPct val="90000"/>
              </a:lnSpc>
            </a:pPr>
            <a:r>
              <a:rPr lang="en-US" sz="2000"/>
              <a:t>Ex: LED lights when batteries are low</a:t>
            </a:r>
          </a:p>
          <a:p>
            <a:pPr lvl="1">
              <a:lnSpc>
                <a:spcPct val="90000"/>
              </a:lnSpc>
            </a:pPr>
            <a:r>
              <a:rPr lang="en-US" sz="2400" b="1"/>
              <a:t>Type 3 Controls:</a:t>
            </a:r>
            <a:r>
              <a:rPr lang="en-US" sz="2400"/>
              <a:t>  </a:t>
            </a:r>
            <a:r>
              <a:rPr lang="en-US" sz="2400" i="1" u="sng"/>
              <a:t>detect</a:t>
            </a:r>
            <a:r>
              <a:rPr lang="en-US" sz="2400"/>
              <a:t> Failure Mode before product reaches “customer”</a:t>
            </a:r>
          </a:p>
          <a:p>
            <a:pPr lvl="2">
              <a:lnSpc>
                <a:spcPct val="90000"/>
              </a:lnSpc>
            </a:pPr>
            <a:r>
              <a:rPr lang="en-US" sz="2000"/>
              <a:t>Ex: 100% inspection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Effect transition="in" filter="wipe(left)">
                                      <p:cBhvr>
                                        <p:cTn id="7" dur="500"/>
                                        <p:tgtEl>
                                          <p:spTgt spid="142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2339">
                                            <p:txEl>
                                              <p:pRg st="1" end="1"/>
                                            </p:txEl>
                                          </p:spTgt>
                                        </p:tgtEl>
                                        <p:attrNameLst>
                                          <p:attrName>style.visibility</p:attrName>
                                        </p:attrNameLst>
                                      </p:cBhvr>
                                      <p:to>
                                        <p:strVal val="visible"/>
                                      </p:to>
                                    </p:set>
                                    <p:animEffect transition="in" filter="wipe(left)">
                                      <p:cBhvr>
                                        <p:cTn id="12" dur="500"/>
                                        <p:tgtEl>
                                          <p:spTgt spid="142339">
                                            <p:txEl>
                                              <p:pRg st="1" end="1"/>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42339">
                                            <p:txEl>
                                              <p:pRg st="2" end="2"/>
                                            </p:txEl>
                                          </p:spTgt>
                                        </p:tgtEl>
                                        <p:attrNameLst>
                                          <p:attrName>style.visibility</p:attrName>
                                        </p:attrNameLst>
                                      </p:cBhvr>
                                      <p:to>
                                        <p:strVal val="visible"/>
                                      </p:to>
                                    </p:set>
                                    <p:animEffect transition="in" filter="wipe(left)">
                                      <p:cBhvr>
                                        <p:cTn id="16" dur="500"/>
                                        <p:tgtEl>
                                          <p:spTgt spid="14233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2339">
                                            <p:txEl>
                                              <p:pRg st="3" end="3"/>
                                            </p:txEl>
                                          </p:spTgt>
                                        </p:tgtEl>
                                        <p:attrNameLst>
                                          <p:attrName>style.visibility</p:attrName>
                                        </p:attrNameLst>
                                      </p:cBhvr>
                                      <p:to>
                                        <p:strVal val="visible"/>
                                      </p:to>
                                    </p:set>
                                    <p:animEffect transition="in" filter="wipe(left)">
                                      <p:cBhvr>
                                        <p:cTn id="21" dur="500"/>
                                        <p:tgtEl>
                                          <p:spTgt spid="142339">
                                            <p:txEl>
                                              <p:pRg st="3" end="3"/>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42339">
                                            <p:txEl>
                                              <p:pRg st="4" end="4"/>
                                            </p:txEl>
                                          </p:spTgt>
                                        </p:tgtEl>
                                        <p:attrNameLst>
                                          <p:attrName>style.visibility</p:attrName>
                                        </p:attrNameLst>
                                      </p:cBhvr>
                                      <p:to>
                                        <p:strVal val="visible"/>
                                      </p:to>
                                    </p:set>
                                    <p:animEffect transition="in" filter="wipe(left)">
                                      <p:cBhvr>
                                        <p:cTn id="25" dur="500"/>
                                        <p:tgtEl>
                                          <p:spTgt spid="14233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2339">
                                            <p:txEl>
                                              <p:pRg st="5" end="5"/>
                                            </p:txEl>
                                          </p:spTgt>
                                        </p:tgtEl>
                                        <p:attrNameLst>
                                          <p:attrName>style.visibility</p:attrName>
                                        </p:attrNameLst>
                                      </p:cBhvr>
                                      <p:to>
                                        <p:strVal val="visible"/>
                                      </p:to>
                                    </p:set>
                                    <p:animEffect transition="in" filter="wipe(left)">
                                      <p:cBhvr>
                                        <p:cTn id="30" dur="500"/>
                                        <p:tgtEl>
                                          <p:spTgt spid="142339">
                                            <p:txEl>
                                              <p:pRg st="5" end="5"/>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2339">
                                            <p:txEl>
                                              <p:pRg st="6" end="6"/>
                                            </p:txEl>
                                          </p:spTgt>
                                        </p:tgtEl>
                                        <p:attrNameLst>
                                          <p:attrName>style.visibility</p:attrName>
                                        </p:attrNameLst>
                                      </p:cBhvr>
                                      <p:to>
                                        <p:strVal val="visible"/>
                                      </p:to>
                                    </p:set>
                                    <p:animEffect transition="in" filter="wipe(left)">
                                      <p:cBhvr>
                                        <p:cTn id="34" dur="500"/>
                                        <p:tgtEl>
                                          <p:spTgt spid="142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9A7525C6-EE83-4365-A70B-8B2C9154ADBE}" type="slidenum">
              <a:rPr lang="en-US"/>
              <a:pPr/>
              <a:t>92</a:t>
            </a:fld>
            <a:endParaRPr lang="en-US"/>
          </a:p>
        </p:txBody>
      </p:sp>
      <p:sp>
        <p:nvSpPr>
          <p:cNvPr id="144386" name="Rectangle 2"/>
          <p:cNvSpPr>
            <a:spLocks noGrp="1" noChangeArrowheads="1"/>
          </p:cNvSpPr>
          <p:nvPr>
            <p:ph type="title"/>
          </p:nvPr>
        </p:nvSpPr>
        <p:spPr/>
        <p:txBody>
          <a:bodyPr/>
          <a:lstStyle/>
          <a:p>
            <a:pPr algn="l"/>
            <a:r>
              <a:rPr lang="en-US">
                <a:solidFill>
                  <a:schemeClr val="tx1"/>
                </a:solidFill>
              </a:rPr>
              <a:t>6. Detection</a:t>
            </a:r>
          </a:p>
        </p:txBody>
      </p:sp>
      <p:sp>
        <p:nvSpPr>
          <p:cNvPr id="144387" name="Rectangle 3"/>
          <p:cNvSpPr>
            <a:spLocks noGrp="1" noChangeArrowheads="1"/>
          </p:cNvSpPr>
          <p:nvPr>
            <p:ph type="body" sz="half" idx="1"/>
          </p:nvPr>
        </p:nvSpPr>
        <p:spPr>
          <a:xfrm>
            <a:off x="809625" y="2214563"/>
            <a:ext cx="7289800" cy="3881437"/>
          </a:xfrm>
        </p:spPr>
        <p:txBody>
          <a:bodyPr/>
          <a:lstStyle/>
          <a:p>
            <a:r>
              <a:rPr lang="en-US" sz="2800" i="1"/>
              <a:t>Detection values</a:t>
            </a:r>
            <a:r>
              <a:rPr lang="en-US" sz="2800"/>
              <a:t> are associated with type of Controls</a:t>
            </a:r>
          </a:p>
          <a:p>
            <a:r>
              <a:rPr lang="en-US" sz="2800" b="1" i="1"/>
              <a:t>Detection</a:t>
            </a:r>
            <a:r>
              <a:rPr lang="en-US" sz="2800"/>
              <a:t> is a measure of Type 2 Controls to detect Causes of Failure, or ability of Type 3 Controls to detect subsequent Failure Modes</a:t>
            </a:r>
          </a:p>
          <a:p>
            <a:r>
              <a:rPr lang="en-US" sz="2800"/>
              <a:t>High values indicate a </a:t>
            </a:r>
            <a:r>
              <a:rPr lang="en-US" sz="2800" i="1" u="sng"/>
              <a:t>Lack of Detection</a:t>
            </a:r>
          </a:p>
          <a:p>
            <a:r>
              <a:rPr lang="en-US" sz="2800"/>
              <a:t>Value of 1 does </a:t>
            </a:r>
            <a:r>
              <a:rPr lang="en-US" sz="2800" u="sng"/>
              <a:t>not</a:t>
            </a:r>
            <a:r>
              <a:rPr lang="en-US" sz="2800"/>
              <a:t> imply 100% detection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animEffect transition="in" filter="wipe(left)">
                                      <p:cBhvr>
                                        <p:cTn id="11" dur="500"/>
                                        <p:tgtEl>
                                          <p:spTgt spid="14438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4387">
                                            <p:txEl>
                                              <p:pRg st="2" end="2"/>
                                            </p:txEl>
                                          </p:spTgt>
                                        </p:tgtEl>
                                        <p:attrNameLst>
                                          <p:attrName>style.visibility</p:attrName>
                                        </p:attrNameLst>
                                      </p:cBhvr>
                                      <p:to>
                                        <p:strVal val="visible"/>
                                      </p:to>
                                    </p:set>
                                    <p:animEffect transition="in" filter="wipe(left)">
                                      <p:cBhvr>
                                        <p:cTn id="16" dur="500"/>
                                        <p:tgtEl>
                                          <p:spTgt spid="1443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4387">
                                            <p:txEl>
                                              <p:pRg st="3" end="3"/>
                                            </p:txEl>
                                          </p:spTgt>
                                        </p:tgtEl>
                                        <p:attrNameLst>
                                          <p:attrName>style.visibility</p:attrName>
                                        </p:attrNameLst>
                                      </p:cBhvr>
                                      <p:to>
                                        <p:strVal val="visible"/>
                                      </p:to>
                                    </p:set>
                                    <p:animEffect transition="in" filter="wipe(left)">
                                      <p:cBhvr>
                                        <p:cTn id="21" dur="500"/>
                                        <p:tgtEl>
                                          <p:spTgt spid="144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38" name="Group 106"/>
          <p:cNvGraphicFramePr>
            <a:graphicFrameLocks noGrp="1"/>
          </p:cNvGraphicFramePr>
          <p:nvPr/>
        </p:nvGraphicFramePr>
        <p:xfrm>
          <a:off x="457200" y="1600200"/>
          <a:ext cx="8382000" cy="4663440"/>
        </p:xfrm>
        <a:graphic>
          <a:graphicData uri="http://schemas.openxmlformats.org/drawingml/2006/table">
            <a:tbl>
              <a:tblPr/>
              <a:tblGrid>
                <a:gridCol w="2219325"/>
                <a:gridCol w="5094288"/>
                <a:gridCol w="1068387"/>
              </a:tblGrid>
              <a:tr h="38100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Arial Rounded MT Bold" pitchFamily="34" charset="0"/>
                        </a:rPr>
                        <a:t>Detection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Arial Rounded MT Bold" pitchFamily="34" charset="0"/>
                        </a:rPr>
                        <a:t>Criteria: Likelihood of Detection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1" i="0" u="none" strike="noStrike" cap="none" normalizeH="0" baseline="0" smtClean="0">
                          <a:ln>
                            <a:noFill/>
                          </a:ln>
                          <a:solidFill>
                            <a:schemeClr val="tx1"/>
                          </a:solidFill>
                          <a:effectLst/>
                          <a:latin typeface="Arial Rounded MT Bold" pitchFamily="34" charset="0"/>
                        </a:rPr>
                        <a:t>Rank</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accent1"/>
                    </a:solid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Absolute Uncertainty</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Design Control does not detect, or there is no Design Control</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10</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Very Remote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Very remote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Remote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Remote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8</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Very Low</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Very low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7</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Low</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Low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6</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Moderate</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Moderate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Moderately High</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Mod. High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4</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High</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High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3</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8300">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Very High</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Very high chance Control will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2</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Almost Certain</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Control almost certain to detect</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0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146535" name="Rectangle 103"/>
          <p:cNvSpPr>
            <a:spLocks noGrp="1" noChangeArrowheads="1"/>
          </p:cNvSpPr>
          <p:nvPr>
            <p:ph type="title"/>
          </p:nvPr>
        </p:nvSpPr>
        <p:spPr/>
        <p:txBody>
          <a:bodyPr/>
          <a:lstStyle/>
          <a:p>
            <a:r>
              <a:rPr lang="en-US"/>
              <a:t>DFMEA Detection Table</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D7F22D2F-E2C3-405D-A95B-536E10736159}" type="slidenum">
              <a:rPr lang="en-US"/>
              <a:pPr/>
              <a:t>94</a:t>
            </a:fld>
            <a:endParaRPr lang="en-US"/>
          </a:p>
        </p:txBody>
      </p:sp>
      <p:sp>
        <p:nvSpPr>
          <p:cNvPr id="126978" name="Rectangle 2"/>
          <p:cNvSpPr>
            <a:spLocks noGrp="1" noChangeArrowheads="1"/>
          </p:cNvSpPr>
          <p:nvPr>
            <p:ph type="title"/>
          </p:nvPr>
        </p:nvSpPr>
        <p:spPr/>
        <p:txBody>
          <a:bodyPr/>
          <a:lstStyle/>
          <a:p>
            <a:r>
              <a:rPr lang="en-US" sz="3600" dirty="0">
                <a:solidFill>
                  <a:schemeClr val="tx1"/>
                </a:solidFill>
              </a:rPr>
              <a:t>Design Project FMEA - RESULTS</a:t>
            </a:r>
          </a:p>
        </p:txBody>
      </p:sp>
      <p:sp>
        <p:nvSpPr>
          <p:cNvPr id="126979" name="Rectangle 3"/>
          <p:cNvSpPr>
            <a:spLocks noGrp="1" noChangeArrowheads="1"/>
          </p:cNvSpPr>
          <p:nvPr>
            <p:ph type="body" sz="half" idx="1"/>
          </p:nvPr>
        </p:nvSpPr>
        <p:spPr>
          <a:xfrm>
            <a:off x="809625" y="2214563"/>
            <a:ext cx="7559675" cy="4262437"/>
          </a:xfrm>
        </p:spPr>
        <p:txBody>
          <a:bodyPr/>
          <a:lstStyle/>
          <a:p>
            <a:r>
              <a:rPr lang="en-US" b="1"/>
              <a:t>Risk Priority Number (RPN)</a:t>
            </a:r>
          </a:p>
          <a:p>
            <a:pPr lvl="1"/>
            <a:endParaRPr lang="en-US" sz="2400"/>
          </a:p>
          <a:p>
            <a:pPr lvl="1"/>
            <a:endParaRPr lang="en-US" sz="2400"/>
          </a:p>
          <a:p>
            <a:pPr lvl="1"/>
            <a:endParaRPr lang="en-US" sz="2400"/>
          </a:p>
          <a:p>
            <a:pPr lvl="1"/>
            <a:endParaRPr lang="en-US" sz="2400"/>
          </a:p>
          <a:p>
            <a:pPr lvl="1"/>
            <a:endParaRPr lang="en-US" sz="2400"/>
          </a:p>
          <a:p>
            <a:pPr lvl="1"/>
            <a:endParaRPr lang="en-US" sz="2400"/>
          </a:p>
          <a:p>
            <a:pPr lvl="1"/>
            <a:r>
              <a:rPr lang="en-US" sz="2400"/>
              <a:t>Note:  S, O, and D are not equally weighted in terms of risk, and individual scales are not linear</a:t>
            </a:r>
          </a:p>
        </p:txBody>
      </p:sp>
      <p:sp>
        <p:nvSpPr>
          <p:cNvPr id="126982" name="Text Box 6"/>
          <p:cNvSpPr txBox="1">
            <a:spLocks noChangeArrowheads="1"/>
          </p:cNvSpPr>
          <p:nvPr/>
        </p:nvSpPr>
        <p:spPr bwMode="auto">
          <a:xfrm>
            <a:off x="809625" y="4648200"/>
            <a:ext cx="7940675" cy="369332"/>
          </a:xfrm>
          <a:prstGeom prst="rect">
            <a:avLst/>
          </a:prstGeom>
          <a:noFill/>
          <a:ln w="12700">
            <a:noFill/>
            <a:miter lim="800000"/>
            <a:headEnd type="none" w="sm" len="sm"/>
            <a:tailEnd type="none" w="sm" len="sm"/>
          </a:ln>
          <a:effectLst/>
        </p:spPr>
        <p:txBody>
          <a:bodyPr>
            <a:spAutoFit/>
          </a:bodyPr>
          <a:lstStyle/>
          <a:p>
            <a:pPr algn="ctr">
              <a:spcBef>
                <a:spcPct val="50000"/>
              </a:spcBef>
            </a:pPr>
            <a:r>
              <a:rPr lang="en-US"/>
              <a:t>S = Severity, O = (Probability of) Occurrence, D = Detection</a:t>
            </a:r>
          </a:p>
        </p:txBody>
      </p:sp>
      <p:sp>
        <p:nvSpPr>
          <p:cNvPr id="126983" name="WordArt 7"/>
          <p:cNvSpPr>
            <a:spLocks noChangeArrowheads="1" noChangeShapeType="1" noTextEdit="1"/>
          </p:cNvSpPr>
          <p:nvPr/>
        </p:nvSpPr>
        <p:spPr bwMode="auto">
          <a:xfrm>
            <a:off x="2057400" y="3295650"/>
            <a:ext cx="4867275" cy="704850"/>
          </a:xfrm>
          <a:prstGeom prst="rect">
            <a:avLst/>
          </a:prstGeom>
        </p:spPr>
        <p:txBody>
          <a:bodyPr wrap="none" fromWordArt="1">
            <a:prstTxWarp prst="textPlain">
              <a:avLst>
                <a:gd name="adj" fmla="val 50000"/>
              </a:avLst>
            </a:prstTxWarp>
          </a:bodyPr>
          <a:lstStyle/>
          <a:p>
            <a:pPr algn="ctr"/>
            <a:r>
              <a:rPr lang="pt-BR" sz="4000" i="1" kern="10" dirty="0">
                <a:ln w="9525">
                  <a:solidFill>
                    <a:schemeClr val="tx1"/>
                  </a:solidFill>
                  <a:round/>
                  <a:headEnd type="none" w="sm" len="sm"/>
                  <a:tailEnd type="none" w="sm" len="sm"/>
                </a:ln>
                <a:latin typeface="Arial Black"/>
              </a:rPr>
              <a:t>RPN = S x O x D</a:t>
            </a:r>
            <a:endParaRPr lang="en-US" sz="4000" i="1" kern="10" dirty="0">
              <a:ln w="9525">
                <a:solidFill>
                  <a:schemeClr val="tx1"/>
                </a:solidFill>
                <a:round/>
                <a:headEnd type="none" w="sm" len="sm"/>
                <a:tailEnd type="none" w="sm" len="sm"/>
              </a:ln>
              <a:latin typeface="Arial Black"/>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left)">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26983"/>
                                        </p:tgtEl>
                                        <p:attrNameLst>
                                          <p:attrName>style.visibility</p:attrName>
                                        </p:attrNameLst>
                                      </p:cBhvr>
                                      <p:to>
                                        <p:strVal val="visible"/>
                                      </p:to>
                                    </p:set>
                                    <p:anim calcmode="lin" valueType="num">
                                      <p:cBhvr additive="base">
                                        <p:cTn id="12" dur="500" fill="hold"/>
                                        <p:tgtEl>
                                          <p:spTgt spid="126983"/>
                                        </p:tgtEl>
                                        <p:attrNameLst>
                                          <p:attrName>ppt_x</p:attrName>
                                        </p:attrNameLst>
                                      </p:cBhvr>
                                      <p:tavLst>
                                        <p:tav tm="0">
                                          <p:val>
                                            <p:strVal val="0-#ppt_w/2"/>
                                          </p:val>
                                        </p:tav>
                                        <p:tav tm="100000">
                                          <p:val>
                                            <p:strVal val="#ppt_x"/>
                                          </p:val>
                                        </p:tav>
                                      </p:tavLst>
                                    </p:anim>
                                    <p:anim calcmode="lin" valueType="num">
                                      <p:cBhvr additive="base">
                                        <p:cTn id="13" dur="500" fill="hold"/>
                                        <p:tgtEl>
                                          <p:spTgt spid="126983"/>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269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6979">
                                            <p:txEl>
                                              <p:pRg st="7" end="7"/>
                                            </p:txEl>
                                          </p:spTgt>
                                        </p:tgtEl>
                                        <p:attrNameLst>
                                          <p:attrName>style.visibility</p:attrName>
                                        </p:attrNameLst>
                                      </p:cBhvr>
                                      <p:to>
                                        <p:strVal val="visible"/>
                                      </p:to>
                                    </p:set>
                                    <p:animEffect transition="in" filter="wipe(left)">
                                      <p:cBhvr>
                                        <p:cTn id="21" dur="500"/>
                                        <p:tgtEl>
                                          <p:spTgt spid="126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p:bldP spid="126982" grpId="0"/>
      <p:bldP spid="126983"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4F20F301-1FED-4003-A3E7-BF44ED3C9D0F}" type="slidenum">
              <a:rPr lang="en-US"/>
              <a:pPr/>
              <a:t>95</a:t>
            </a:fld>
            <a:endParaRPr lang="en-US"/>
          </a:p>
        </p:txBody>
      </p:sp>
      <p:sp>
        <p:nvSpPr>
          <p:cNvPr id="179202" name="Rectangle 2"/>
          <p:cNvSpPr>
            <a:spLocks noGrp="1" noChangeArrowheads="1"/>
          </p:cNvSpPr>
          <p:nvPr>
            <p:ph type="title"/>
          </p:nvPr>
        </p:nvSpPr>
        <p:spPr/>
        <p:txBody>
          <a:bodyPr/>
          <a:lstStyle/>
          <a:p>
            <a:r>
              <a:rPr lang="en-US"/>
              <a:t>Interpreting the RPN</a:t>
            </a:r>
          </a:p>
        </p:txBody>
      </p:sp>
      <p:sp>
        <p:nvSpPr>
          <p:cNvPr id="179203" name="Rectangle 3"/>
          <p:cNvSpPr>
            <a:spLocks noGrp="1" noChangeArrowheads="1"/>
          </p:cNvSpPr>
          <p:nvPr>
            <p:ph type="body" sz="half" idx="1"/>
          </p:nvPr>
        </p:nvSpPr>
        <p:spPr>
          <a:xfrm>
            <a:off x="809625" y="2214563"/>
            <a:ext cx="8334375" cy="3881437"/>
          </a:xfrm>
        </p:spPr>
        <p:txBody>
          <a:bodyPr/>
          <a:lstStyle/>
          <a:p>
            <a:r>
              <a:rPr lang="en-US" sz="2400" dirty="0"/>
              <a:t>No physical meaning to RPN</a:t>
            </a:r>
          </a:p>
          <a:p>
            <a:r>
              <a:rPr lang="en-US" sz="2400" dirty="0"/>
              <a:t>Used to “bucket problems”</a:t>
            </a:r>
          </a:p>
          <a:p>
            <a:r>
              <a:rPr lang="en-US" sz="2400" dirty="0"/>
              <a:t>Rank order according to RPN</a:t>
            </a:r>
          </a:p>
          <a:p>
            <a:r>
              <a:rPr lang="en-US" sz="2400" dirty="0"/>
              <a:t>Don’t spend a lot of time worrying about what a measure of “42” means</a:t>
            </a:r>
          </a:p>
          <a:p>
            <a:r>
              <a:rPr lang="en-US" sz="2400" dirty="0"/>
              <a:t>Note that two failure modes may have the same RPN for far different reasons:</a:t>
            </a:r>
          </a:p>
          <a:p>
            <a:pPr lvl="1"/>
            <a:r>
              <a:rPr lang="en-US" sz="2000" dirty="0"/>
              <a:t>S=10, O=1, D=2:  RPN = 20</a:t>
            </a:r>
          </a:p>
          <a:p>
            <a:pPr lvl="1"/>
            <a:r>
              <a:rPr lang="en-US" sz="2000" dirty="0"/>
              <a:t>S=1, O=5, D=4:  RPN = 20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79203">
                                            <p:txEl>
                                              <p:pRg st="0" end="0"/>
                                            </p:txEl>
                                          </p:spTgt>
                                        </p:tgtEl>
                                        <p:attrNameLst>
                                          <p:attrName>style.visibility</p:attrName>
                                        </p:attrNameLst>
                                      </p:cBhvr>
                                      <p:to>
                                        <p:strVal val="visible"/>
                                      </p:to>
                                    </p:set>
                                    <p:animEffect transition="in" filter="strips(downRight)">
                                      <p:cBhvr>
                                        <p:cTn id="7" dur="500"/>
                                        <p:tgtEl>
                                          <p:spTgt spid="179203">
                                            <p:txEl>
                                              <p:pRg st="0" end="0"/>
                                            </p:txEl>
                                          </p:spTgt>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79203">
                                            <p:txEl>
                                              <p:pRg st="1" end="1"/>
                                            </p:txEl>
                                          </p:spTgt>
                                        </p:tgtEl>
                                        <p:attrNameLst>
                                          <p:attrName>style.visibility</p:attrName>
                                        </p:attrNameLst>
                                      </p:cBhvr>
                                      <p:to>
                                        <p:strVal val="visible"/>
                                      </p:to>
                                    </p:set>
                                    <p:animEffect transition="in" filter="strips(downRight)">
                                      <p:cBhvr>
                                        <p:cTn id="11" dur="500"/>
                                        <p:tgtEl>
                                          <p:spTgt spid="179203">
                                            <p:txEl>
                                              <p:pRg st="1" end="1"/>
                                            </p:txEl>
                                          </p:spTgt>
                                        </p:tgtEl>
                                      </p:cBhvr>
                                    </p:animEffect>
                                  </p:childTnLst>
                                </p:cTn>
                              </p:par>
                            </p:childTnLst>
                          </p:cTn>
                        </p:par>
                        <p:par>
                          <p:cTn id="12" fill="hold">
                            <p:stCondLst>
                              <p:cond delay="1000"/>
                            </p:stCondLst>
                            <p:childTnLst>
                              <p:par>
                                <p:cTn id="13" presetID="18" presetClass="entr" presetSubtype="6" fill="hold" grpId="0" nodeType="afterEffect">
                                  <p:stCondLst>
                                    <p:cond delay="0"/>
                                  </p:stCondLst>
                                  <p:childTnLst>
                                    <p:set>
                                      <p:cBhvr>
                                        <p:cTn id="14" dur="1" fill="hold">
                                          <p:stCondLst>
                                            <p:cond delay="0"/>
                                          </p:stCondLst>
                                        </p:cTn>
                                        <p:tgtEl>
                                          <p:spTgt spid="179203">
                                            <p:txEl>
                                              <p:pRg st="2" end="2"/>
                                            </p:txEl>
                                          </p:spTgt>
                                        </p:tgtEl>
                                        <p:attrNameLst>
                                          <p:attrName>style.visibility</p:attrName>
                                        </p:attrNameLst>
                                      </p:cBhvr>
                                      <p:to>
                                        <p:strVal val="visible"/>
                                      </p:to>
                                    </p:set>
                                    <p:animEffect transition="in" filter="strips(downRight)">
                                      <p:cBhvr>
                                        <p:cTn id="15" dur="500"/>
                                        <p:tgtEl>
                                          <p:spTgt spid="179203">
                                            <p:txEl>
                                              <p:pRg st="2" end="2"/>
                                            </p:txEl>
                                          </p:spTgt>
                                        </p:tgtEl>
                                      </p:cBhvr>
                                    </p:animEffect>
                                  </p:childTnLst>
                                </p:cTn>
                              </p:par>
                            </p:childTnLst>
                          </p:cTn>
                        </p:par>
                        <p:par>
                          <p:cTn id="16" fill="hold">
                            <p:stCondLst>
                              <p:cond delay="1500"/>
                            </p:stCondLst>
                            <p:childTnLst>
                              <p:par>
                                <p:cTn id="17" presetID="18" presetClass="entr" presetSubtype="6" fill="hold" grpId="0" nodeType="afterEffect">
                                  <p:stCondLst>
                                    <p:cond delay="0"/>
                                  </p:stCondLst>
                                  <p:childTnLst>
                                    <p:set>
                                      <p:cBhvr>
                                        <p:cTn id="18" dur="1" fill="hold">
                                          <p:stCondLst>
                                            <p:cond delay="0"/>
                                          </p:stCondLst>
                                        </p:cTn>
                                        <p:tgtEl>
                                          <p:spTgt spid="179203">
                                            <p:txEl>
                                              <p:pRg st="3" end="3"/>
                                            </p:txEl>
                                          </p:spTgt>
                                        </p:tgtEl>
                                        <p:attrNameLst>
                                          <p:attrName>style.visibility</p:attrName>
                                        </p:attrNameLst>
                                      </p:cBhvr>
                                      <p:to>
                                        <p:strVal val="visible"/>
                                      </p:to>
                                    </p:set>
                                    <p:animEffect transition="in" filter="strips(downRight)">
                                      <p:cBhvr>
                                        <p:cTn id="19" dur="500"/>
                                        <p:tgtEl>
                                          <p:spTgt spid="179203">
                                            <p:txEl>
                                              <p:pRg st="3" end="3"/>
                                            </p:txEl>
                                          </p:spTgt>
                                        </p:tgtEl>
                                      </p:cBhvr>
                                    </p:animEffect>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179203">
                                            <p:txEl>
                                              <p:pRg st="4" end="4"/>
                                            </p:txEl>
                                          </p:spTgt>
                                        </p:tgtEl>
                                        <p:attrNameLst>
                                          <p:attrName>style.visibility</p:attrName>
                                        </p:attrNameLst>
                                      </p:cBhvr>
                                      <p:to>
                                        <p:strVal val="visible"/>
                                      </p:to>
                                    </p:set>
                                    <p:animEffect transition="in" filter="strips(downRight)">
                                      <p:cBhvr>
                                        <p:cTn id="23" dur="500"/>
                                        <p:tgtEl>
                                          <p:spTgt spid="179203">
                                            <p:txEl>
                                              <p:pRg st="4" end="4"/>
                                            </p:txEl>
                                          </p:spTgt>
                                        </p:tgtEl>
                                      </p:cBhvr>
                                    </p:animEffect>
                                  </p:childTnLst>
                                </p:cTn>
                              </p:par>
                            </p:childTnLst>
                          </p:cTn>
                        </p:par>
                        <p:par>
                          <p:cTn id="24" fill="hold">
                            <p:stCondLst>
                              <p:cond delay="2500"/>
                            </p:stCondLst>
                            <p:childTnLst>
                              <p:par>
                                <p:cTn id="25" presetID="18" presetClass="entr" presetSubtype="6" fill="hold" grpId="0" nodeType="afterEffect">
                                  <p:stCondLst>
                                    <p:cond delay="0"/>
                                  </p:stCondLst>
                                  <p:childTnLst>
                                    <p:set>
                                      <p:cBhvr>
                                        <p:cTn id="26" dur="1" fill="hold">
                                          <p:stCondLst>
                                            <p:cond delay="0"/>
                                          </p:stCondLst>
                                        </p:cTn>
                                        <p:tgtEl>
                                          <p:spTgt spid="179203">
                                            <p:txEl>
                                              <p:pRg st="5" end="5"/>
                                            </p:txEl>
                                          </p:spTgt>
                                        </p:tgtEl>
                                        <p:attrNameLst>
                                          <p:attrName>style.visibility</p:attrName>
                                        </p:attrNameLst>
                                      </p:cBhvr>
                                      <p:to>
                                        <p:strVal val="visible"/>
                                      </p:to>
                                    </p:set>
                                    <p:animEffect transition="in" filter="strips(downRight)">
                                      <p:cBhvr>
                                        <p:cTn id="27" dur="500"/>
                                        <p:tgtEl>
                                          <p:spTgt spid="179203">
                                            <p:txEl>
                                              <p:pRg st="5" end="5"/>
                                            </p:txEl>
                                          </p:spTgt>
                                        </p:tgtEl>
                                      </p:cBhvr>
                                    </p:animEffect>
                                  </p:childTnLst>
                                </p:cTn>
                              </p:par>
                            </p:childTnLst>
                          </p:cTn>
                        </p:par>
                        <p:par>
                          <p:cTn id="28" fill="hold">
                            <p:stCondLst>
                              <p:cond delay="3000"/>
                            </p:stCondLst>
                            <p:childTnLst>
                              <p:par>
                                <p:cTn id="29" presetID="18" presetClass="entr" presetSubtype="6" fill="hold" grpId="0" nodeType="afterEffect">
                                  <p:stCondLst>
                                    <p:cond delay="0"/>
                                  </p:stCondLst>
                                  <p:childTnLst>
                                    <p:set>
                                      <p:cBhvr>
                                        <p:cTn id="30" dur="1" fill="hold">
                                          <p:stCondLst>
                                            <p:cond delay="0"/>
                                          </p:stCondLst>
                                        </p:cTn>
                                        <p:tgtEl>
                                          <p:spTgt spid="179203">
                                            <p:txEl>
                                              <p:pRg st="6" end="6"/>
                                            </p:txEl>
                                          </p:spTgt>
                                        </p:tgtEl>
                                        <p:attrNameLst>
                                          <p:attrName>style.visibility</p:attrName>
                                        </p:attrNameLst>
                                      </p:cBhvr>
                                      <p:to>
                                        <p:strVal val="visible"/>
                                      </p:to>
                                    </p:set>
                                    <p:animEffect transition="in" filter="strips(downRight)">
                                      <p:cBhvr>
                                        <p:cTn id="31" dur="500"/>
                                        <p:tgtEl>
                                          <p:spTgt spid="179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C5E9BE9-EC0D-427E-8B97-FD93BEE311D0}" type="slidenum">
              <a:rPr lang="en-US"/>
              <a:pPr/>
              <a:t>96</a:t>
            </a:fld>
            <a:endParaRPr lang="en-US"/>
          </a:p>
        </p:txBody>
      </p:sp>
      <p:sp>
        <p:nvSpPr>
          <p:cNvPr id="162818" name="Rectangle 2"/>
          <p:cNvSpPr>
            <a:spLocks noGrp="1" noChangeArrowheads="1"/>
          </p:cNvSpPr>
          <p:nvPr>
            <p:ph type="title"/>
          </p:nvPr>
        </p:nvSpPr>
        <p:spPr/>
        <p:txBody>
          <a:bodyPr/>
          <a:lstStyle/>
          <a:p>
            <a:r>
              <a:rPr lang="en-US" dirty="0">
                <a:solidFill>
                  <a:schemeClr val="tx1"/>
                </a:solidFill>
              </a:rPr>
              <a:t>Criticality (Another Measure)</a:t>
            </a:r>
          </a:p>
        </p:txBody>
      </p:sp>
      <p:sp>
        <p:nvSpPr>
          <p:cNvPr id="162819" name="Rectangle 3"/>
          <p:cNvSpPr>
            <a:spLocks noGrp="1" noChangeArrowheads="1"/>
          </p:cNvSpPr>
          <p:nvPr>
            <p:ph type="body" sz="half" idx="1"/>
          </p:nvPr>
        </p:nvSpPr>
        <p:spPr>
          <a:xfrm>
            <a:off x="809625" y="2214563"/>
            <a:ext cx="7940675" cy="3881437"/>
          </a:xfrm>
        </p:spPr>
        <p:txBody>
          <a:bodyPr/>
          <a:lstStyle/>
          <a:p>
            <a:pPr>
              <a:buFont typeface="Wingdings" pitchFamily="2" charset="2"/>
              <a:buNone/>
            </a:pPr>
            <a:endParaRPr lang="en-US" sz="2800" b="1" i="1" dirty="0"/>
          </a:p>
          <a:p>
            <a:pPr>
              <a:buFont typeface="Wingdings" pitchFamily="2" charset="2"/>
              <a:buNone/>
            </a:pPr>
            <a:endParaRPr lang="en-US" sz="2800" b="1" i="1" dirty="0"/>
          </a:p>
          <a:p>
            <a:pPr>
              <a:buFont typeface="Wingdings" pitchFamily="2" charset="2"/>
              <a:buNone/>
            </a:pPr>
            <a:endParaRPr lang="en-US" sz="2800" b="1" i="1" dirty="0"/>
          </a:p>
          <a:p>
            <a:r>
              <a:rPr lang="en-US" sz="2800" dirty="0"/>
              <a:t>High </a:t>
            </a:r>
            <a:r>
              <a:rPr lang="en-US" sz="2800" i="1" dirty="0"/>
              <a:t>Severity</a:t>
            </a:r>
            <a:r>
              <a:rPr lang="en-US" sz="2800" dirty="0"/>
              <a:t> values, coupled with high </a:t>
            </a:r>
            <a:r>
              <a:rPr lang="en-US" sz="2800" i="1" dirty="0"/>
              <a:t>Occurrence</a:t>
            </a:r>
            <a:r>
              <a:rPr lang="en-US" sz="2800" dirty="0"/>
              <a:t> values merit special attention</a:t>
            </a:r>
          </a:p>
          <a:p>
            <a:pPr lvl="1">
              <a:buFont typeface="Wingdings" pitchFamily="2" charset="2"/>
              <a:buNone/>
            </a:pPr>
            <a:r>
              <a:rPr lang="en-US" sz="2400" dirty="0"/>
              <a:t>(</a:t>
            </a:r>
            <a:r>
              <a:rPr lang="en-US" sz="2400" i="1" dirty="0"/>
              <a:t>Detection</a:t>
            </a:r>
            <a:r>
              <a:rPr lang="en-US" sz="2400" dirty="0"/>
              <a:t> has been omitted from the RPN)</a:t>
            </a:r>
          </a:p>
          <a:p>
            <a:r>
              <a:rPr lang="en-US" sz="2800" dirty="0"/>
              <a:t>Although neither RPN nor Criticality are perfect measures, they are widely used for risk assessment</a:t>
            </a:r>
          </a:p>
        </p:txBody>
      </p:sp>
      <p:sp>
        <p:nvSpPr>
          <p:cNvPr id="162820" name="Text Box 4"/>
          <p:cNvSpPr txBox="1">
            <a:spLocks noChangeArrowheads="1"/>
          </p:cNvSpPr>
          <p:nvPr/>
        </p:nvSpPr>
        <p:spPr bwMode="auto">
          <a:xfrm>
            <a:off x="1371600" y="2590800"/>
            <a:ext cx="70104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162821" name="Text Box 5"/>
          <p:cNvSpPr txBox="1">
            <a:spLocks noChangeArrowheads="1"/>
          </p:cNvSpPr>
          <p:nvPr/>
        </p:nvSpPr>
        <p:spPr bwMode="auto">
          <a:xfrm>
            <a:off x="1371600" y="2590800"/>
            <a:ext cx="7010400" cy="369332"/>
          </a:xfrm>
          <a:prstGeom prst="rect">
            <a:avLst/>
          </a:prstGeom>
          <a:noFill/>
          <a:ln w="12700">
            <a:noFill/>
            <a:miter lim="800000"/>
            <a:headEnd type="none" w="sm" len="sm"/>
            <a:tailEnd type="none" w="sm" len="sm"/>
          </a:ln>
          <a:effectLst/>
        </p:spPr>
        <p:txBody>
          <a:bodyPr>
            <a:spAutoFit/>
          </a:bodyPr>
          <a:lstStyle/>
          <a:p>
            <a:pPr>
              <a:spcBef>
                <a:spcPct val="50000"/>
              </a:spcBef>
            </a:pPr>
            <a:endParaRPr lang="en-US"/>
          </a:p>
        </p:txBody>
      </p:sp>
      <p:sp>
        <p:nvSpPr>
          <p:cNvPr id="162824" name="WordArt 8"/>
          <p:cNvSpPr>
            <a:spLocks noChangeArrowheads="1" noChangeShapeType="1" noTextEdit="1"/>
          </p:cNvSpPr>
          <p:nvPr/>
        </p:nvSpPr>
        <p:spPr bwMode="auto">
          <a:xfrm>
            <a:off x="1981200" y="2590800"/>
            <a:ext cx="5410200" cy="790575"/>
          </a:xfrm>
          <a:prstGeom prst="rect">
            <a:avLst/>
          </a:prstGeom>
        </p:spPr>
        <p:txBody>
          <a:bodyPr wrap="none" fromWordArt="1">
            <a:prstTxWarp prst="textPlain">
              <a:avLst>
                <a:gd name="adj" fmla="val 50000"/>
              </a:avLst>
            </a:prstTxWarp>
          </a:bodyPr>
          <a:lstStyle/>
          <a:p>
            <a:pPr algn="ctr"/>
            <a:r>
              <a:rPr lang="en-US" sz="4400" i="1" kern="10" dirty="0">
                <a:ln w="9525">
                  <a:solidFill>
                    <a:schemeClr val="tx1"/>
                  </a:solidFill>
                  <a:round/>
                  <a:headEnd type="none" w="sm" len="sm"/>
                  <a:tailEnd type="none" w="sm" len="sm"/>
                </a:ln>
                <a:latin typeface="Arial Black"/>
              </a:rPr>
              <a:t>Criticality = S x O</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78F26DE-A3E7-4634-B81F-5A304269D177}" type="slidenum">
              <a:rPr lang="en-US"/>
              <a:pPr/>
              <a:t>97</a:t>
            </a:fld>
            <a:endParaRPr lang="en-US"/>
          </a:p>
        </p:txBody>
      </p:sp>
      <p:sp>
        <p:nvSpPr>
          <p:cNvPr id="156674" name="Rectangle 2"/>
          <p:cNvSpPr>
            <a:spLocks noGrp="1" noChangeArrowheads="1"/>
          </p:cNvSpPr>
          <p:nvPr>
            <p:ph type="title"/>
          </p:nvPr>
        </p:nvSpPr>
        <p:spPr/>
        <p:txBody>
          <a:bodyPr/>
          <a:lstStyle/>
          <a:p>
            <a:r>
              <a:rPr lang="en-US"/>
              <a:t>Reducing Risk</a:t>
            </a:r>
          </a:p>
        </p:txBody>
      </p:sp>
      <p:sp>
        <p:nvSpPr>
          <p:cNvPr id="156675" name="Rectangle 3"/>
          <p:cNvSpPr>
            <a:spLocks noGrp="1" noChangeArrowheads="1"/>
          </p:cNvSpPr>
          <p:nvPr>
            <p:ph type="body" idx="1"/>
          </p:nvPr>
        </p:nvSpPr>
        <p:spPr/>
        <p:txBody>
          <a:bodyPr/>
          <a:lstStyle/>
          <a:p>
            <a:pPr>
              <a:lnSpc>
                <a:spcPct val="90000"/>
              </a:lnSpc>
              <a:buFont typeface="Wingdings" pitchFamily="2" charset="2"/>
              <a:buNone/>
            </a:pPr>
            <a:r>
              <a:rPr lang="en-US" dirty="0"/>
              <a:t>The </a:t>
            </a:r>
            <a:r>
              <a:rPr lang="en-US" i="1" u="sng" dirty="0"/>
              <a:t>fundamental purpose</a:t>
            </a:r>
            <a:r>
              <a:rPr lang="en-US" dirty="0"/>
              <a:t> of the FMEA is to </a:t>
            </a:r>
            <a:r>
              <a:rPr lang="en-US" i="1" u="sng" dirty="0"/>
              <a:t>recommend and take actions</a:t>
            </a:r>
            <a:r>
              <a:rPr lang="en-US" dirty="0"/>
              <a:t> that reduce risk</a:t>
            </a:r>
          </a:p>
          <a:p>
            <a:pPr>
              <a:lnSpc>
                <a:spcPct val="90000"/>
              </a:lnSpc>
            </a:pPr>
            <a:r>
              <a:rPr lang="en-US" dirty="0"/>
              <a:t>Design revision may result in lower Severity and Occurrence ratings</a:t>
            </a:r>
          </a:p>
          <a:p>
            <a:pPr>
              <a:lnSpc>
                <a:spcPct val="90000"/>
              </a:lnSpc>
            </a:pPr>
            <a:r>
              <a:rPr lang="en-US" dirty="0"/>
              <a:t>Revised ratings should be documented with originals in Design History File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675">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56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42E42229-822E-4720-B8EA-035F597AEBC7}" type="slidenum">
              <a:rPr lang="en-US"/>
              <a:pPr/>
              <a:t>98</a:t>
            </a:fld>
            <a:endParaRPr lang="en-US"/>
          </a:p>
        </p:txBody>
      </p:sp>
      <p:sp>
        <p:nvSpPr>
          <p:cNvPr id="180226" name="Rectangle 2"/>
          <p:cNvSpPr>
            <a:spLocks noGrp="1" noChangeArrowheads="1"/>
          </p:cNvSpPr>
          <p:nvPr>
            <p:ph type="title"/>
          </p:nvPr>
        </p:nvSpPr>
        <p:spPr>
          <a:xfrm>
            <a:off x="1371600" y="609600"/>
            <a:ext cx="7378700" cy="457200"/>
          </a:xfrm>
        </p:spPr>
        <p:txBody>
          <a:bodyPr/>
          <a:lstStyle/>
          <a:p>
            <a:r>
              <a:rPr lang="en-US" dirty="0"/>
              <a:t>Actions</a:t>
            </a:r>
          </a:p>
        </p:txBody>
      </p:sp>
      <p:sp>
        <p:nvSpPr>
          <p:cNvPr id="180227" name="Rectangle 3"/>
          <p:cNvSpPr>
            <a:spLocks noGrp="1" noChangeArrowheads="1"/>
          </p:cNvSpPr>
          <p:nvPr>
            <p:ph type="body" sz="half" idx="1"/>
          </p:nvPr>
        </p:nvSpPr>
        <p:spPr>
          <a:xfrm>
            <a:off x="809625" y="1066800"/>
            <a:ext cx="7940675" cy="4230687"/>
          </a:xfrm>
        </p:spPr>
        <p:txBody>
          <a:bodyPr/>
          <a:lstStyle/>
          <a:p>
            <a:pPr marL="609600" indent="-609600">
              <a:buFont typeface="Wingdings" pitchFamily="2" charset="2"/>
              <a:buNone/>
            </a:pPr>
            <a:r>
              <a:rPr lang="en-US" sz="2800" i="1" dirty="0"/>
              <a:t>Actions taken are the important part of FMEA</a:t>
            </a:r>
          </a:p>
          <a:p>
            <a:pPr marL="609600" indent="-609600">
              <a:buFont typeface="Wingdings" pitchFamily="2" charset="2"/>
              <a:buAutoNum type="arabicPeriod"/>
            </a:pPr>
            <a:r>
              <a:rPr lang="en-US" sz="2800" dirty="0"/>
              <a:t>Change design to reduce:</a:t>
            </a:r>
          </a:p>
          <a:p>
            <a:pPr marL="990600" lvl="1" indent="-533400"/>
            <a:r>
              <a:rPr lang="en-US" i="1" dirty="0"/>
              <a:t>Severity</a:t>
            </a:r>
            <a:r>
              <a:rPr lang="en-US" dirty="0"/>
              <a:t> (consider redundancy?)</a:t>
            </a:r>
          </a:p>
          <a:p>
            <a:pPr marL="990600" lvl="1" indent="-533400"/>
            <a:r>
              <a:rPr lang="en-US" i="1" dirty="0"/>
              <a:t>Occurrence</a:t>
            </a:r>
            <a:r>
              <a:rPr lang="en-US" dirty="0"/>
              <a:t> (change in design, or processes)</a:t>
            </a:r>
          </a:p>
          <a:p>
            <a:pPr marL="990600" lvl="1" indent="-533400"/>
            <a:r>
              <a:rPr lang="en-US" i="1" dirty="0"/>
              <a:t>Detection</a:t>
            </a:r>
            <a:r>
              <a:rPr lang="en-US" dirty="0"/>
              <a:t> (improve ability to identify the problem before it becomes critical)</a:t>
            </a:r>
          </a:p>
          <a:p>
            <a:pPr marL="609600" indent="-609600">
              <a:buFont typeface="Wingdings" pitchFamily="2" charset="2"/>
              <a:buAutoNum type="arabicPeriod"/>
            </a:pPr>
            <a:r>
              <a:rPr lang="en-US" sz="2800" dirty="0"/>
              <a:t>Assign responsibility for action</a:t>
            </a:r>
          </a:p>
          <a:p>
            <a:pPr marL="609600" indent="-609600">
              <a:buFont typeface="Wingdings" pitchFamily="2" charset="2"/>
              <a:buAutoNum type="arabicPeriod"/>
            </a:pPr>
            <a:r>
              <a:rPr lang="en-US" sz="2800" dirty="0"/>
              <a:t>Follow up and assess result with new RPN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0227">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80227">
                                            <p:txEl>
                                              <p:pRg st="2" end="2"/>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80227">
                                            <p:txEl>
                                              <p:pRg st="3" end="3"/>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80227">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0227">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0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B745EB8-CF6E-4F45-8389-5FB76120B596}" type="slidenum">
              <a:rPr lang="en-US"/>
              <a:pPr/>
              <a:t>99</a:t>
            </a:fld>
            <a:endParaRPr lang="en-US"/>
          </a:p>
        </p:txBody>
      </p:sp>
      <p:sp>
        <p:nvSpPr>
          <p:cNvPr id="169988" name="Rectangle 4"/>
          <p:cNvSpPr>
            <a:spLocks noGrp="1" noChangeArrowheads="1"/>
          </p:cNvSpPr>
          <p:nvPr>
            <p:ph type="title"/>
          </p:nvPr>
        </p:nvSpPr>
        <p:spPr/>
        <p:txBody>
          <a:bodyPr/>
          <a:lstStyle/>
          <a:p>
            <a:r>
              <a:rPr lang="en-US"/>
              <a:t>FMEA DOCUMENT</a:t>
            </a:r>
          </a:p>
        </p:txBody>
      </p:sp>
      <p:pic>
        <p:nvPicPr>
          <p:cNvPr id="169989" name="Picture 5"/>
          <p:cNvPicPr>
            <a:picLocks noGrp="1" noChangeAspect="1" noChangeArrowheads="1"/>
          </p:cNvPicPr>
          <p:nvPr>
            <p:ph idx="1"/>
          </p:nvPr>
        </p:nvPicPr>
        <p:blipFill>
          <a:blip r:embed="rId2" cstate="print"/>
          <a:srcRect/>
          <a:stretch>
            <a:fillRect/>
          </a:stretch>
        </p:blipFill>
        <p:spPr>
          <a:noFill/>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1502</TotalTime>
  <Words>5378</Words>
  <Application>Microsoft Office PowerPoint</Application>
  <PresentationFormat>On-screen Show (4:3)</PresentationFormat>
  <Paragraphs>782</Paragraphs>
  <Slides>104</Slides>
  <Notes>44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104</vt:i4>
      </vt:variant>
    </vt:vector>
  </HeadingPairs>
  <TitlesOfParts>
    <vt:vector size="107" baseType="lpstr">
      <vt:lpstr>Default Design</vt:lpstr>
      <vt:lpstr>Worksheet</vt:lpstr>
      <vt:lpstr>Document</vt:lpstr>
      <vt:lpstr>PLEASE SIT TOWARD THE FRONT AND CENTER</vt:lpstr>
      <vt:lpstr>Safety &amp; Liability Risk Assessment &amp; Management</vt:lpstr>
      <vt:lpstr>Relevance to Capstone</vt:lpstr>
      <vt:lpstr>Coverage/Contents</vt:lpstr>
      <vt:lpstr>20 Steps to Reduce Risk and Liability  1</vt:lpstr>
      <vt:lpstr>20 Steps to Reduce Risk and Liability   2</vt:lpstr>
      <vt:lpstr>20 Steps to Reduce Risk and Liability   3</vt:lpstr>
      <vt:lpstr>20 Steps to Reduce Risk and Liability 4</vt:lpstr>
      <vt:lpstr>20 Steps to Reduce Risk and Liability 5</vt:lpstr>
      <vt:lpstr>20 Steps to Reduce Risk and Liability 6</vt:lpstr>
      <vt:lpstr>What are the risks and consequences?   What are the failure modes for your design?   What are your risk mitigation tactics?  What Codes and Standards Apply?  Document your findings concerning, and the process for addressing, these issues</vt:lpstr>
      <vt:lpstr>Battery removal, storage, and recharge system</vt:lpstr>
      <vt:lpstr>Stovetop Espresso Maker</vt:lpstr>
      <vt:lpstr>Risk Assessment</vt:lpstr>
      <vt:lpstr>Hazards and Risk Assessment</vt:lpstr>
      <vt:lpstr>Hazards and Risk Assessment</vt:lpstr>
      <vt:lpstr>DEPARTMENT OF DEFENSE STANDARD PRACTICE FOR SYSTEM SAFETY  MIL-STD-882D Matrix</vt:lpstr>
      <vt:lpstr>Need to know/define/determine…</vt:lpstr>
      <vt:lpstr>Need to know/define/determine…</vt:lpstr>
      <vt:lpstr>Example “Consequences”</vt:lpstr>
      <vt:lpstr>PowerPoint Presentation</vt:lpstr>
      <vt:lpstr>DEPARTMENT OF DEFENSE STANDARD PRACTICE FOR SYSTEM SAFETY  MIL-STD-882D Matrix</vt:lpstr>
      <vt:lpstr>PowerPoint Presentation</vt:lpstr>
      <vt:lpstr>What is FMEA?</vt:lpstr>
      <vt:lpstr>FMEA</vt:lpstr>
      <vt:lpstr>Battery removal, storage, and recharge system</vt:lpstr>
      <vt:lpstr>Summary - FMEA Flowchart</vt:lpstr>
      <vt:lpstr>Battery Support/Trolley System</vt:lpstr>
      <vt:lpstr>Battery Attachment Beware single-point failures!</vt:lpstr>
      <vt:lpstr>Example Risk Assessment Matrix</vt:lpstr>
      <vt:lpstr>Example  Mini-Baja HAR</vt:lpstr>
      <vt:lpstr>FMEA Template</vt:lpstr>
      <vt:lpstr>What are the risks and consequences?   What are the failure modes for your design?   What are your mitigation tactics?  Document your findings concerning, and the process for addressing, these issues</vt:lpstr>
      <vt:lpstr>Product Liability Concepts</vt:lpstr>
      <vt:lpstr>Legal Theories</vt:lpstr>
      <vt:lpstr>Definitions &amp; Concepts  1</vt:lpstr>
      <vt:lpstr>Definitions &amp; Concepts  2</vt:lpstr>
      <vt:lpstr>Definitions &amp; Concepts  3</vt:lpstr>
      <vt:lpstr>20 steps</vt:lpstr>
      <vt:lpstr>Definitions &amp; Concepts  4</vt:lpstr>
      <vt:lpstr>Definitions &amp; Concepts  5</vt:lpstr>
      <vt:lpstr>Definitions &amp; Concepts  6</vt:lpstr>
      <vt:lpstr>Definitions &amp; Concepts  7</vt:lpstr>
      <vt:lpstr>Definitions &amp; Concepts  8</vt:lpstr>
      <vt:lpstr>Assumed Risk</vt:lpstr>
      <vt:lpstr>Liability suits to come?</vt:lpstr>
      <vt:lpstr>HYATT REGENCY WALKWAY COLLAPSE http://www.materials.drexel.edu/programs/Sensors/Links/</vt:lpstr>
      <vt:lpstr>HYATT REGENCY WALKWAY COLLAPSE</vt:lpstr>
      <vt:lpstr>HYATT REGENCY WALKWAY COLLAPSE</vt:lpstr>
      <vt:lpstr>PowerPoint Presentation</vt:lpstr>
      <vt:lpstr>PowerPoint Presentation</vt:lpstr>
      <vt:lpstr>PowerPoint Presentation</vt:lpstr>
      <vt:lpstr>HYATT REGENCY WALKWAY COLLAPSE Negligence Per se</vt:lpstr>
      <vt:lpstr>What are the failure modes for your design?  What are the risks and consequences?  What are your risk mitigation tactics?  What Codes &amp; Standards apply?  Document your findings concerning, and the process for addressing, these issues</vt:lpstr>
      <vt:lpstr>PowerPoint Presentation</vt:lpstr>
      <vt:lpstr>Coverage/Contents</vt:lpstr>
      <vt:lpstr>Citations and links</vt:lpstr>
      <vt:lpstr>Legal Theories Definitions and Concepts  (support)</vt:lpstr>
      <vt:lpstr>Additional materials  on legal aspects</vt:lpstr>
      <vt:lpstr>Recoverable Damages</vt:lpstr>
      <vt:lpstr>Punitive Damages</vt:lpstr>
      <vt:lpstr>Strict Liability</vt:lpstr>
      <vt:lpstr>Negligence</vt:lpstr>
      <vt:lpstr>“Negligence Per Se”</vt:lpstr>
      <vt:lpstr>Breach of Warranty</vt:lpstr>
      <vt:lpstr>Negligence</vt:lpstr>
      <vt:lpstr>Proving Negligence</vt:lpstr>
      <vt:lpstr>Proving Negligence</vt:lpstr>
      <vt:lpstr>Standard of Care</vt:lpstr>
      <vt:lpstr>Standard of Care</vt:lpstr>
      <vt:lpstr>Standard of Care</vt:lpstr>
      <vt:lpstr>Comparative Negligence</vt:lpstr>
      <vt:lpstr>Res Ipsa Loquitur  (The Thing Speaks for Itself)</vt:lpstr>
      <vt:lpstr>Negligence Per Se</vt:lpstr>
      <vt:lpstr>Details on FMEA</vt:lpstr>
      <vt:lpstr>What is FMEA?</vt:lpstr>
      <vt:lpstr>FMEA</vt:lpstr>
      <vt:lpstr>FMEA</vt:lpstr>
      <vt:lpstr>Where Does FMEA Occur?</vt:lpstr>
      <vt:lpstr>Design Project FMEA</vt:lpstr>
      <vt:lpstr>FMEA Process</vt:lpstr>
      <vt:lpstr>1. Failure Mode</vt:lpstr>
      <vt:lpstr>Failure Mode - Identification</vt:lpstr>
      <vt:lpstr>2. Failure Mode – Effects</vt:lpstr>
      <vt:lpstr>3. Failure – Severity</vt:lpstr>
      <vt:lpstr>DFMEA Severity Table</vt:lpstr>
      <vt:lpstr>4. Failure Mode – Causes</vt:lpstr>
      <vt:lpstr>5. Failure Mode - Occurrence</vt:lpstr>
      <vt:lpstr>Failure Occurrence - Ranking</vt:lpstr>
      <vt:lpstr>Example DFMEA Occurrence Table</vt:lpstr>
      <vt:lpstr>Current Controls</vt:lpstr>
      <vt:lpstr>6. Detection</vt:lpstr>
      <vt:lpstr>DFMEA Detection Table</vt:lpstr>
      <vt:lpstr>Design Project FMEA - RESULTS</vt:lpstr>
      <vt:lpstr>Interpreting the RPN</vt:lpstr>
      <vt:lpstr>Criticality (Another Measure)</vt:lpstr>
      <vt:lpstr>Reducing Risk</vt:lpstr>
      <vt:lpstr>Actions</vt:lpstr>
      <vt:lpstr>FMEA DOCUMENT</vt:lpstr>
      <vt:lpstr>FMEA DOCUMENTATION</vt:lpstr>
      <vt:lpstr>FMEA</vt:lpstr>
      <vt:lpstr>Summary - FMEA Flowchart</vt:lpstr>
      <vt:lpstr>OTHER BACKUPS</vt:lpstr>
      <vt:lpstr>PowerPoint Presentation</vt:lpstr>
    </vt:vector>
  </TitlesOfParts>
  <Company>Georgia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Kenneth Cunefare</dc:creator>
  <cp:lastModifiedBy>Kenneth A. Cunefare</cp:lastModifiedBy>
  <cp:revision>108</cp:revision>
  <dcterms:created xsi:type="dcterms:W3CDTF">2011-03-29T12:17:13Z</dcterms:created>
  <dcterms:modified xsi:type="dcterms:W3CDTF">2018-01-25T01:40:36Z</dcterms:modified>
</cp:coreProperties>
</file>