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3.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8" r:id="rId6"/>
    <p:sldMasterId id="2147483720" r:id="rId7"/>
    <p:sldMasterId id="2147483732" r:id="rId8"/>
    <p:sldMasterId id="2147483748" r:id="rId9"/>
    <p:sldMasterId id="2147483761" r:id="rId10"/>
    <p:sldMasterId id="2147483774" r:id="rId11"/>
    <p:sldMasterId id="2147483787" r:id="rId12"/>
    <p:sldMasterId id="2147483800" r:id="rId13"/>
    <p:sldMasterId id="2147483810" r:id="rId14"/>
    <p:sldMasterId id="2147483826" r:id="rId15"/>
    <p:sldMasterId id="2147483842" r:id="rId16"/>
    <p:sldMasterId id="2147483856" r:id="rId17"/>
    <p:sldMasterId id="2147483864" r:id="rId18"/>
    <p:sldMasterId id="2147483880" r:id="rId19"/>
    <p:sldMasterId id="2147483896" r:id="rId20"/>
  </p:sldMasterIdLst>
  <p:notesMasterIdLst>
    <p:notesMasterId r:id="rId35"/>
  </p:notesMasterIdLst>
  <p:handoutMasterIdLst>
    <p:handoutMasterId r:id="rId36"/>
  </p:handoutMasterIdLst>
  <p:sldIdLst>
    <p:sldId id="428" r:id="rId21"/>
    <p:sldId id="432" r:id="rId22"/>
    <p:sldId id="459" r:id="rId23"/>
    <p:sldId id="434" r:id="rId24"/>
    <p:sldId id="494" r:id="rId25"/>
    <p:sldId id="498" r:id="rId26"/>
    <p:sldId id="478" r:id="rId27"/>
    <p:sldId id="479" r:id="rId28"/>
    <p:sldId id="493" r:id="rId29"/>
    <p:sldId id="482" r:id="rId30"/>
    <p:sldId id="483" r:id="rId31"/>
    <p:sldId id="480" r:id="rId32"/>
    <p:sldId id="487" r:id="rId33"/>
    <p:sldId id="481" r:id="rId3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1pPr>
    <a:lvl2pPr marL="4572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2pPr>
    <a:lvl3pPr marL="9144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3pPr>
    <a:lvl4pPr marL="13716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4pPr>
    <a:lvl5pPr marL="18288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5pPr>
    <a:lvl6pPr marL="22860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6pPr>
    <a:lvl7pPr marL="27432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7pPr>
    <a:lvl8pPr marL="32004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8pPr>
    <a:lvl9pPr marL="36576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9pPr>
  </p:defaultTextStyle>
  <p:extLst>
    <p:ext uri="{EFAFB233-063F-42B5-8137-9DF3F51BA10A}">
      <p15:sldGuideLst xmlns:p15="http://schemas.microsoft.com/office/powerpoint/2012/main" xmlns="">
        <p15:guide id="1" orient="horz" pos="4216">
          <p15:clr>
            <a:srgbClr val="A4A3A4"/>
          </p15:clr>
        </p15:guide>
        <p15:guide id="2" orient="horz" pos="3996">
          <p15:clr>
            <a:srgbClr val="A4A3A4"/>
          </p15:clr>
        </p15:guide>
        <p15:guide id="3" orient="horz" pos="4000">
          <p15:clr>
            <a:srgbClr val="A4A3A4"/>
          </p15:clr>
        </p15:guide>
        <p15:guide id="4" orient="horz" pos="348">
          <p15:clr>
            <a:srgbClr val="A4A3A4"/>
          </p15:clr>
        </p15:guide>
        <p15:guide id="5" orient="horz" pos="448">
          <p15:clr>
            <a:srgbClr val="A4A3A4"/>
          </p15:clr>
        </p15:guide>
        <p15:guide id="6" orient="horz" pos="2248">
          <p15:clr>
            <a:srgbClr val="A4A3A4"/>
          </p15:clr>
        </p15:guide>
        <p15:guide id="7" orient="horz" pos="504">
          <p15:clr>
            <a:srgbClr val="A4A3A4"/>
          </p15:clr>
        </p15:guide>
        <p15:guide id="8" orient="horz" pos="408">
          <p15:clr>
            <a:srgbClr val="A4A3A4"/>
          </p15:clr>
        </p15:guide>
        <p15:guide id="9" pos="5621">
          <p15:clr>
            <a:srgbClr val="A4A3A4"/>
          </p15:clr>
        </p15:guide>
        <p15:guide id="10" pos="2873">
          <p15:clr>
            <a:srgbClr val="A4A3A4"/>
          </p15:clr>
        </p15:guide>
        <p15:guide id="11" pos="121">
          <p15:clr>
            <a:srgbClr val="A4A3A4"/>
          </p15:clr>
        </p15:guide>
      </p15:sldGuideLst>
    </p:ext>
    <p:ext uri="{2D200454-40CA-4A62-9FC3-DE9A4176ACB9}">
      <p15:notesGuideLst xmlns:p15="http://schemas.microsoft.com/office/powerpoint/2012/main" xmlns="">
        <p15:guide id="1" orient="horz" pos="3024" userDrawn="1">
          <p15:clr>
            <a:srgbClr val="A4A3A4"/>
          </p15:clr>
        </p15:guide>
        <p15:guide id="2" pos="2304" userDrawn="1">
          <p15:clr>
            <a:srgbClr val="A4A3A4"/>
          </p15:clr>
        </p15:guide>
        <p15:guide id="3" orient="horz" pos="2880" userDrawn="1">
          <p15:clr>
            <a:srgbClr val="A4A3A4"/>
          </p15:clr>
        </p15:guide>
        <p15:guide id="4"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EUSER" initials="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000000"/>
    <a:srgbClr val="54A939"/>
    <a:srgbClr val="FFD5D5"/>
    <a:srgbClr val="FFB3B3"/>
    <a:srgbClr val="FF7C80"/>
    <a:srgbClr val="FF5050"/>
    <a:srgbClr val="A6A6A6"/>
    <a:srgbClr val="F3B6F4"/>
    <a:srgbClr val="558E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49" autoAdjust="0"/>
    <p:restoredTop sz="72275" autoAdjust="0"/>
  </p:normalViewPr>
  <p:slideViewPr>
    <p:cSldViewPr snapToGrid="0" showGuides="1">
      <p:cViewPr varScale="1">
        <p:scale>
          <a:sx n="51" d="100"/>
          <a:sy n="51" d="100"/>
        </p:scale>
        <p:origin x="-2008" y="-112"/>
      </p:cViewPr>
      <p:guideLst>
        <p:guide orient="horz" pos="4216"/>
        <p:guide orient="horz" pos="3996"/>
        <p:guide orient="horz" pos="4000"/>
        <p:guide orient="horz" pos="348"/>
        <p:guide orient="horz" pos="448"/>
        <p:guide orient="horz" pos="2248"/>
        <p:guide orient="horz" pos="504"/>
        <p:guide orient="horz" pos="408"/>
        <p:guide pos="5621"/>
        <p:guide pos="2873"/>
        <p:guide pos="12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p:scale>
          <a:sx n="62" d="100"/>
          <a:sy n="62" d="100"/>
        </p:scale>
        <p:origin x="-3276" y="-246"/>
      </p:cViewPr>
      <p:guideLst>
        <p:guide orient="horz" pos="3024"/>
        <p:guide orient="horz" pos="2880"/>
        <p:guide pos="2304"/>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Master" Target="slideMasters/slideMaster15.xml"/><Relationship Id="rId21" Type="http://schemas.openxmlformats.org/officeDocument/2006/relationships/slide" Target="slides/slide1.xml"/><Relationship Id="rId22" Type="http://schemas.openxmlformats.org/officeDocument/2006/relationships/slide" Target="slides/slide2.xml"/><Relationship Id="rId23" Type="http://schemas.openxmlformats.org/officeDocument/2006/relationships/slide" Target="slides/slide3.xml"/><Relationship Id="rId24" Type="http://schemas.openxmlformats.org/officeDocument/2006/relationships/slide" Target="slides/slide4.xml"/><Relationship Id="rId25" Type="http://schemas.openxmlformats.org/officeDocument/2006/relationships/slide" Target="slides/slide5.xml"/><Relationship Id="rId26" Type="http://schemas.openxmlformats.org/officeDocument/2006/relationships/slide" Target="slides/slide6.xml"/><Relationship Id="rId27" Type="http://schemas.openxmlformats.org/officeDocument/2006/relationships/slide" Target="slides/slide7.xml"/><Relationship Id="rId28" Type="http://schemas.openxmlformats.org/officeDocument/2006/relationships/slide" Target="slides/slide8.xml"/><Relationship Id="rId29" Type="http://schemas.openxmlformats.org/officeDocument/2006/relationships/slide" Target="slides/slide9.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customXml" Target="../customXml/item5.xml"/><Relationship Id="rId30" Type="http://schemas.openxmlformats.org/officeDocument/2006/relationships/slide" Target="slides/slide10.xml"/><Relationship Id="rId31" Type="http://schemas.openxmlformats.org/officeDocument/2006/relationships/slide" Target="slides/slide11.xml"/><Relationship Id="rId32" Type="http://schemas.openxmlformats.org/officeDocument/2006/relationships/slide" Target="slides/slide12.xml"/><Relationship Id="rId9" Type="http://schemas.openxmlformats.org/officeDocument/2006/relationships/slideMaster" Target="slideMasters/slideMaster4.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slideMaster" Target="slideMasters/slideMaster3.xml"/><Relationship Id="rId33" Type="http://schemas.openxmlformats.org/officeDocument/2006/relationships/slide" Target="slides/slide13.xml"/><Relationship Id="rId34" Type="http://schemas.openxmlformats.org/officeDocument/2006/relationships/slide" Target="slides/slide14.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Master" Target="slideMasters/slideMaster5.xml"/><Relationship Id="rId11" Type="http://schemas.openxmlformats.org/officeDocument/2006/relationships/slideMaster" Target="slideMasters/slideMaster6.xml"/><Relationship Id="rId12" Type="http://schemas.openxmlformats.org/officeDocument/2006/relationships/slideMaster" Target="slideMasters/slideMaster7.xml"/><Relationship Id="rId13" Type="http://schemas.openxmlformats.org/officeDocument/2006/relationships/slideMaster" Target="slideMasters/slideMaster8.xml"/><Relationship Id="rId14" Type="http://schemas.openxmlformats.org/officeDocument/2006/relationships/slideMaster" Target="slideMasters/slideMaster9.xml"/><Relationship Id="rId15" Type="http://schemas.openxmlformats.org/officeDocument/2006/relationships/slideMaster" Target="slideMasters/slideMaster10.xml"/><Relationship Id="rId16" Type="http://schemas.openxmlformats.org/officeDocument/2006/relationships/slideMaster" Target="slideMasters/slideMaster11.xml"/><Relationship Id="rId17" Type="http://schemas.openxmlformats.org/officeDocument/2006/relationships/slideMaster" Target="slideMasters/slideMaster12.xml"/><Relationship Id="rId18" Type="http://schemas.openxmlformats.org/officeDocument/2006/relationships/slideMaster" Target="slideMasters/slideMaster13.xml"/><Relationship Id="rId19" Type="http://schemas.openxmlformats.org/officeDocument/2006/relationships/slideMaster" Target="slideMasters/slideMaster14.xml"/><Relationship Id="rId37" Type="http://schemas.openxmlformats.org/officeDocument/2006/relationships/printerSettings" Target="printerSettings/printerSettings1.bin"/><Relationship Id="rId38" Type="http://schemas.openxmlformats.org/officeDocument/2006/relationships/commentAuthors" Target="commentAuthors.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783A9C-10E7-40FF-BB5B-98B1DDB189A6}" type="doc">
      <dgm:prSet loTypeId="urn:microsoft.com/office/officeart/2009/layout/CircleArrowProcess" loCatId="cycle" qsTypeId="urn:microsoft.com/office/officeart/2005/8/quickstyle/3d4" qsCatId="3D" csTypeId="urn:microsoft.com/office/officeart/2005/8/colors/colorful5" csCatId="colorful" phldr="1"/>
      <dgm:spPr/>
      <dgm:t>
        <a:bodyPr/>
        <a:lstStyle/>
        <a:p>
          <a:endParaRPr lang="en-US"/>
        </a:p>
      </dgm:t>
    </dgm:pt>
    <dgm:pt modelId="{DF525B3A-2045-452B-8E4B-7D6C0BDBFABA}">
      <dgm:prSet phldrT="[Text]" custT="1"/>
      <dgm:spPr/>
      <dgm:t>
        <a:bodyPr/>
        <a:lstStyle/>
        <a:p>
          <a:r>
            <a:rPr lang="en-US" sz="3200" b="1" dirty="0" smtClean="0">
              <a:solidFill>
                <a:schemeClr val="tx1">
                  <a:lumMod val="50000"/>
                </a:schemeClr>
              </a:solidFill>
            </a:rPr>
            <a:t>Mission</a:t>
          </a:r>
          <a:endParaRPr lang="en-US" sz="3200" b="1" dirty="0">
            <a:solidFill>
              <a:schemeClr val="tx1">
                <a:lumMod val="50000"/>
              </a:schemeClr>
            </a:solidFill>
          </a:endParaRPr>
        </a:p>
      </dgm:t>
    </dgm:pt>
    <dgm:pt modelId="{441506FD-C573-4D48-8ED1-6463EBABDD38}" type="parTrans" cxnId="{0FB2F54B-0806-48E5-9392-A9A4E7DE8358}">
      <dgm:prSet/>
      <dgm:spPr/>
      <dgm:t>
        <a:bodyPr/>
        <a:lstStyle/>
        <a:p>
          <a:endParaRPr lang="en-US"/>
        </a:p>
      </dgm:t>
    </dgm:pt>
    <dgm:pt modelId="{5FE3461F-6AE8-41DA-9A8A-4DDFE09A155F}" type="sibTrans" cxnId="{0FB2F54B-0806-48E5-9392-A9A4E7DE8358}">
      <dgm:prSet/>
      <dgm:spPr/>
      <dgm:t>
        <a:bodyPr/>
        <a:lstStyle/>
        <a:p>
          <a:endParaRPr lang="en-US"/>
        </a:p>
      </dgm:t>
    </dgm:pt>
    <dgm:pt modelId="{C6BB4470-72E0-4DBB-9B42-49CA7EAD03A0}">
      <dgm:prSet phldrT="[Text]" custT="1"/>
      <dgm:spPr/>
      <dgm:t>
        <a:bodyPr/>
        <a:lstStyle/>
        <a:p>
          <a:r>
            <a:rPr lang="en-US" sz="3200" b="1" dirty="0" smtClean="0">
              <a:solidFill>
                <a:schemeClr val="tx1">
                  <a:lumMod val="50000"/>
                </a:schemeClr>
              </a:solidFill>
            </a:rPr>
            <a:t>Strategy</a:t>
          </a:r>
        </a:p>
      </dgm:t>
    </dgm:pt>
    <dgm:pt modelId="{ABE5C3BC-50BA-4332-BCE7-77ADD91BB1BA}" type="parTrans" cxnId="{D1343F4A-2AB3-40F5-A5F1-8CB75D830EE3}">
      <dgm:prSet/>
      <dgm:spPr/>
      <dgm:t>
        <a:bodyPr/>
        <a:lstStyle/>
        <a:p>
          <a:endParaRPr lang="en-US"/>
        </a:p>
      </dgm:t>
    </dgm:pt>
    <dgm:pt modelId="{07463183-0044-4C66-AD52-0267D002C56F}" type="sibTrans" cxnId="{D1343F4A-2AB3-40F5-A5F1-8CB75D830EE3}">
      <dgm:prSet/>
      <dgm:spPr/>
      <dgm:t>
        <a:bodyPr/>
        <a:lstStyle/>
        <a:p>
          <a:endParaRPr lang="en-US"/>
        </a:p>
      </dgm:t>
    </dgm:pt>
    <dgm:pt modelId="{F62AF024-8D53-4C60-A820-19A8763CF3C9}">
      <dgm:prSet phldrT="[Text]" custT="1"/>
      <dgm:spPr/>
      <dgm:t>
        <a:bodyPr/>
        <a:lstStyle/>
        <a:p>
          <a:r>
            <a:rPr lang="en-US" sz="3200" b="1" dirty="0" smtClean="0">
              <a:solidFill>
                <a:schemeClr val="tx1">
                  <a:lumMod val="50000"/>
                </a:schemeClr>
              </a:solidFill>
            </a:rPr>
            <a:t>Performance Goal</a:t>
          </a:r>
        </a:p>
      </dgm:t>
    </dgm:pt>
    <dgm:pt modelId="{263905E2-09C5-46AF-8A8F-14F3D9D26DD2}" type="parTrans" cxnId="{8D73F45D-5F60-4D36-8645-960E85783800}">
      <dgm:prSet/>
      <dgm:spPr/>
      <dgm:t>
        <a:bodyPr/>
        <a:lstStyle/>
        <a:p>
          <a:endParaRPr lang="en-US"/>
        </a:p>
      </dgm:t>
    </dgm:pt>
    <dgm:pt modelId="{B7816500-9F6D-486E-A417-B55E14A658C9}" type="sibTrans" cxnId="{8D73F45D-5F60-4D36-8645-960E85783800}">
      <dgm:prSet/>
      <dgm:spPr/>
      <dgm:t>
        <a:bodyPr/>
        <a:lstStyle/>
        <a:p>
          <a:endParaRPr lang="en-US"/>
        </a:p>
      </dgm:t>
    </dgm:pt>
    <dgm:pt modelId="{4F0530EF-8119-49E4-A25C-584947CED704}" type="pres">
      <dgm:prSet presAssocID="{A5783A9C-10E7-40FF-BB5B-98B1DDB189A6}" presName="Name0" presStyleCnt="0">
        <dgm:presLayoutVars>
          <dgm:chMax val="7"/>
          <dgm:chPref val="7"/>
          <dgm:dir/>
          <dgm:animLvl val="lvl"/>
        </dgm:presLayoutVars>
      </dgm:prSet>
      <dgm:spPr/>
      <dgm:t>
        <a:bodyPr/>
        <a:lstStyle/>
        <a:p>
          <a:endParaRPr lang="en-US"/>
        </a:p>
      </dgm:t>
    </dgm:pt>
    <dgm:pt modelId="{7A506008-5488-4106-97BC-4050712B921A}" type="pres">
      <dgm:prSet presAssocID="{DF525B3A-2045-452B-8E4B-7D6C0BDBFABA}" presName="Accent1" presStyleCnt="0"/>
      <dgm:spPr/>
    </dgm:pt>
    <dgm:pt modelId="{FF322D2B-6BC7-4A61-9523-2C2AF94D5ED9}" type="pres">
      <dgm:prSet presAssocID="{DF525B3A-2045-452B-8E4B-7D6C0BDBFABA}" presName="Accent" presStyleLbl="node1" presStyleIdx="0" presStyleCnt="3" custLinFactNeighborX="2600" custLinFactNeighborY="-11225"/>
      <dgm:spPr>
        <a:solidFill>
          <a:schemeClr val="accent4">
            <a:lumMod val="75000"/>
          </a:schemeClr>
        </a:solidFill>
      </dgm:spPr>
      <dgm:t>
        <a:bodyPr/>
        <a:lstStyle/>
        <a:p>
          <a:endParaRPr lang="en-US"/>
        </a:p>
      </dgm:t>
    </dgm:pt>
    <dgm:pt modelId="{569AB25D-AF14-49BC-8A1C-B8F679A60734}" type="pres">
      <dgm:prSet presAssocID="{DF525B3A-2045-452B-8E4B-7D6C0BDBFABA}" presName="Parent1" presStyleLbl="revTx" presStyleIdx="0" presStyleCnt="3" custScaleX="163308" custLinFactNeighborX="6514" custLinFactNeighborY="-37256">
        <dgm:presLayoutVars>
          <dgm:chMax val="1"/>
          <dgm:chPref val="1"/>
          <dgm:bulletEnabled val="1"/>
        </dgm:presLayoutVars>
      </dgm:prSet>
      <dgm:spPr/>
      <dgm:t>
        <a:bodyPr/>
        <a:lstStyle/>
        <a:p>
          <a:endParaRPr lang="en-US"/>
        </a:p>
      </dgm:t>
    </dgm:pt>
    <dgm:pt modelId="{D9D6873B-A6D0-437F-8F05-4D18C707BDD2}" type="pres">
      <dgm:prSet presAssocID="{C6BB4470-72E0-4DBB-9B42-49CA7EAD03A0}" presName="Accent2" presStyleCnt="0"/>
      <dgm:spPr/>
    </dgm:pt>
    <dgm:pt modelId="{853AFA5E-223B-4E1A-B6A3-BA059A522CA2}" type="pres">
      <dgm:prSet presAssocID="{C6BB4470-72E0-4DBB-9B42-49CA7EAD03A0}" presName="Accent" presStyleLbl="node1" presStyleIdx="1" presStyleCnt="3" custLinFactNeighborX="-3639" custLinFactNeighborY="-7757"/>
      <dgm:spPr>
        <a:solidFill>
          <a:srgbClr val="54A939"/>
        </a:solidFill>
      </dgm:spPr>
      <dgm:t>
        <a:bodyPr/>
        <a:lstStyle/>
        <a:p>
          <a:endParaRPr lang="en-US"/>
        </a:p>
      </dgm:t>
    </dgm:pt>
    <dgm:pt modelId="{3619DAAE-0A24-4571-924A-A3D07C615DE0}" type="pres">
      <dgm:prSet presAssocID="{C6BB4470-72E0-4DBB-9B42-49CA7EAD03A0}" presName="Parent2" presStyleLbl="revTx" presStyleIdx="1" presStyleCnt="3" custScaleX="158345" custLinFactNeighborX="3744" custLinFactNeighborY="-24323">
        <dgm:presLayoutVars>
          <dgm:chMax val="1"/>
          <dgm:chPref val="1"/>
          <dgm:bulletEnabled val="1"/>
        </dgm:presLayoutVars>
      </dgm:prSet>
      <dgm:spPr/>
      <dgm:t>
        <a:bodyPr/>
        <a:lstStyle/>
        <a:p>
          <a:endParaRPr lang="en-US"/>
        </a:p>
      </dgm:t>
    </dgm:pt>
    <dgm:pt modelId="{3852791B-23E1-45DA-9806-939B106B19A0}" type="pres">
      <dgm:prSet presAssocID="{F62AF024-8D53-4C60-A820-19A8763CF3C9}" presName="Accent3" presStyleCnt="0"/>
      <dgm:spPr/>
    </dgm:pt>
    <dgm:pt modelId="{11C37127-F72E-415A-879F-52368221546B}" type="pres">
      <dgm:prSet presAssocID="{F62AF024-8D53-4C60-A820-19A8763CF3C9}" presName="Accent" presStyleLbl="node1" presStyleIdx="2" presStyleCnt="3" custScaleX="101726" custLinFactNeighborX="5445" custLinFactNeighborY="3215"/>
      <dgm:spPr>
        <a:solidFill>
          <a:schemeClr val="accent6">
            <a:lumMod val="75000"/>
          </a:schemeClr>
        </a:solidFill>
      </dgm:spPr>
      <dgm:t>
        <a:bodyPr/>
        <a:lstStyle/>
        <a:p>
          <a:endParaRPr lang="en-US"/>
        </a:p>
      </dgm:t>
    </dgm:pt>
    <dgm:pt modelId="{DBC5DCBC-ABEE-46CA-9731-E3857FFD0157}" type="pres">
      <dgm:prSet presAssocID="{F62AF024-8D53-4C60-A820-19A8763CF3C9}" presName="Parent3" presStyleLbl="revTx" presStyleIdx="2" presStyleCnt="3" custScaleX="221326" custLinFactNeighborX="-156" custLinFactNeighborY="8969">
        <dgm:presLayoutVars>
          <dgm:chMax val="1"/>
          <dgm:chPref val="1"/>
          <dgm:bulletEnabled val="1"/>
        </dgm:presLayoutVars>
      </dgm:prSet>
      <dgm:spPr/>
      <dgm:t>
        <a:bodyPr/>
        <a:lstStyle/>
        <a:p>
          <a:endParaRPr lang="en-US"/>
        </a:p>
      </dgm:t>
    </dgm:pt>
  </dgm:ptLst>
  <dgm:cxnLst>
    <dgm:cxn modelId="{0FB2F54B-0806-48E5-9392-A9A4E7DE8358}" srcId="{A5783A9C-10E7-40FF-BB5B-98B1DDB189A6}" destId="{DF525B3A-2045-452B-8E4B-7D6C0BDBFABA}" srcOrd="0" destOrd="0" parTransId="{441506FD-C573-4D48-8ED1-6463EBABDD38}" sibTransId="{5FE3461F-6AE8-41DA-9A8A-4DDFE09A155F}"/>
    <dgm:cxn modelId="{33697C45-22A9-4435-BFBE-A5F031634A29}" type="presOf" srcId="{F62AF024-8D53-4C60-A820-19A8763CF3C9}" destId="{DBC5DCBC-ABEE-46CA-9731-E3857FFD0157}" srcOrd="0" destOrd="0" presId="urn:microsoft.com/office/officeart/2009/layout/CircleArrowProcess"/>
    <dgm:cxn modelId="{E5B35CC2-16EE-4C73-B753-E0A0BB7877CC}" type="presOf" srcId="{DF525B3A-2045-452B-8E4B-7D6C0BDBFABA}" destId="{569AB25D-AF14-49BC-8A1C-B8F679A60734}" srcOrd="0" destOrd="0" presId="urn:microsoft.com/office/officeart/2009/layout/CircleArrowProcess"/>
    <dgm:cxn modelId="{8D73F45D-5F60-4D36-8645-960E85783800}" srcId="{A5783A9C-10E7-40FF-BB5B-98B1DDB189A6}" destId="{F62AF024-8D53-4C60-A820-19A8763CF3C9}" srcOrd="2" destOrd="0" parTransId="{263905E2-09C5-46AF-8A8F-14F3D9D26DD2}" sibTransId="{B7816500-9F6D-486E-A417-B55E14A658C9}"/>
    <dgm:cxn modelId="{FB71D1C4-3BD8-4B58-9CC2-7CE42CDC57C8}" type="presOf" srcId="{C6BB4470-72E0-4DBB-9B42-49CA7EAD03A0}" destId="{3619DAAE-0A24-4571-924A-A3D07C615DE0}" srcOrd="0" destOrd="0" presId="urn:microsoft.com/office/officeart/2009/layout/CircleArrowProcess"/>
    <dgm:cxn modelId="{B0F698F4-B73E-4052-A991-B83E104B7B49}" type="presOf" srcId="{A5783A9C-10E7-40FF-BB5B-98B1DDB189A6}" destId="{4F0530EF-8119-49E4-A25C-584947CED704}" srcOrd="0" destOrd="0" presId="urn:microsoft.com/office/officeart/2009/layout/CircleArrowProcess"/>
    <dgm:cxn modelId="{D1343F4A-2AB3-40F5-A5F1-8CB75D830EE3}" srcId="{A5783A9C-10E7-40FF-BB5B-98B1DDB189A6}" destId="{C6BB4470-72E0-4DBB-9B42-49CA7EAD03A0}" srcOrd="1" destOrd="0" parTransId="{ABE5C3BC-50BA-4332-BCE7-77ADD91BB1BA}" sibTransId="{07463183-0044-4C66-AD52-0267D002C56F}"/>
    <dgm:cxn modelId="{2EB5F2A1-867F-4895-BC04-E99C58AF35A8}" type="presParOf" srcId="{4F0530EF-8119-49E4-A25C-584947CED704}" destId="{7A506008-5488-4106-97BC-4050712B921A}" srcOrd="0" destOrd="0" presId="urn:microsoft.com/office/officeart/2009/layout/CircleArrowProcess"/>
    <dgm:cxn modelId="{8D2617F7-27CB-404B-9A81-A3240C316DA4}" type="presParOf" srcId="{7A506008-5488-4106-97BC-4050712B921A}" destId="{FF322D2B-6BC7-4A61-9523-2C2AF94D5ED9}" srcOrd="0" destOrd="0" presId="urn:microsoft.com/office/officeart/2009/layout/CircleArrowProcess"/>
    <dgm:cxn modelId="{525F411A-7BB6-4626-8B16-8B8073C34B1D}" type="presParOf" srcId="{4F0530EF-8119-49E4-A25C-584947CED704}" destId="{569AB25D-AF14-49BC-8A1C-B8F679A60734}" srcOrd="1" destOrd="0" presId="urn:microsoft.com/office/officeart/2009/layout/CircleArrowProcess"/>
    <dgm:cxn modelId="{2DA559B5-514D-41D3-8E9F-0352D0999D60}" type="presParOf" srcId="{4F0530EF-8119-49E4-A25C-584947CED704}" destId="{D9D6873B-A6D0-437F-8F05-4D18C707BDD2}" srcOrd="2" destOrd="0" presId="urn:microsoft.com/office/officeart/2009/layout/CircleArrowProcess"/>
    <dgm:cxn modelId="{AB3CF6E2-A45A-48D6-8EAC-22C622E13DF7}" type="presParOf" srcId="{D9D6873B-A6D0-437F-8F05-4D18C707BDD2}" destId="{853AFA5E-223B-4E1A-B6A3-BA059A522CA2}" srcOrd="0" destOrd="0" presId="urn:microsoft.com/office/officeart/2009/layout/CircleArrowProcess"/>
    <dgm:cxn modelId="{B928A081-A600-4943-8BA2-E030F79BBF0C}" type="presParOf" srcId="{4F0530EF-8119-49E4-A25C-584947CED704}" destId="{3619DAAE-0A24-4571-924A-A3D07C615DE0}" srcOrd="3" destOrd="0" presId="urn:microsoft.com/office/officeart/2009/layout/CircleArrowProcess"/>
    <dgm:cxn modelId="{7B0F2169-445C-4ED3-B11D-90CD36417E6E}" type="presParOf" srcId="{4F0530EF-8119-49E4-A25C-584947CED704}" destId="{3852791B-23E1-45DA-9806-939B106B19A0}" srcOrd="4" destOrd="0" presId="urn:microsoft.com/office/officeart/2009/layout/CircleArrowProcess"/>
    <dgm:cxn modelId="{598A371F-59A2-4C2D-81E0-EABC72064EA4}" type="presParOf" srcId="{3852791B-23E1-45DA-9806-939B106B19A0}" destId="{11C37127-F72E-415A-879F-52368221546B}" srcOrd="0" destOrd="0" presId="urn:microsoft.com/office/officeart/2009/layout/CircleArrowProcess"/>
    <dgm:cxn modelId="{CC5D37DC-9556-4BDC-9D7F-D5F0A320BB11}" type="presParOf" srcId="{4F0530EF-8119-49E4-A25C-584947CED704}" destId="{DBC5DCBC-ABEE-46CA-9731-E3857FFD0157}"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22D2B-6BC7-4A61-9523-2C2AF94D5ED9}">
      <dsp:nvSpPr>
        <dsp:cNvPr id="0" name=""/>
        <dsp:cNvSpPr/>
      </dsp:nvSpPr>
      <dsp:spPr>
        <a:xfrm>
          <a:off x="1247870" y="-38915"/>
          <a:ext cx="2284306" cy="2284653"/>
        </a:xfrm>
        <a:prstGeom prst="circularArrow">
          <a:avLst>
            <a:gd name="adj1" fmla="val 10980"/>
            <a:gd name="adj2" fmla="val 1142322"/>
            <a:gd name="adj3" fmla="val 4500000"/>
            <a:gd name="adj4" fmla="val 10800000"/>
            <a:gd name="adj5" fmla="val 12500"/>
          </a:avLst>
        </a:prstGeom>
        <a:solidFill>
          <a:schemeClr val="accent4">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569AB25D-AF14-49BC-8A1C-B8F679A60734}">
      <dsp:nvSpPr>
        <dsp:cNvPr id="0" name=""/>
        <dsp:cNvSpPr/>
      </dsp:nvSpPr>
      <dsp:spPr>
        <a:xfrm>
          <a:off x="1374272" y="805969"/>
          <a:ext cx="2072941" cy="634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tx1">
                  <a:lumMod val="50000"/>
                </a:schemeClr>
              </a:solidFill>
            </a:rPr>
            <a:t>Mission</a:t>
          </a:r>
          <a:endParaRPr lang="en-US" sz="3200" b="1" kern="1200" dirty="0">
            <a:solidFill>
              <a:schemeClr val="tx1">
                <a:lumMod val="50000"/>
              </a:schemeClr>
            </a:solidFill>
          </a:endParaRPr>
        </a:p>
      </dsp:txBody>
      <dsp:txXfrm>
        <a:off x="1374272" y="805969"/>
        <a:ext cx="2072941" cy="634520"/>
      </dsp:txXfrm>
    </dsp:sp>
    <dsp:sp modelId="{853AFA5E-223B-4E1A-B6A3-BA059A522CA2}">
      <dsp:nvSpPr>
        <dsp:cNvPr id="0" name=""/>
        <dsp:cNvSpPr/>
      </dsp:nvSpPr>
      <dsp:spPr>
        <a:xfrm>
          <a:off x="470894" y="1353019"/>
          <a:ext cx="2284306" cy="2284653"/>
        </a:xfrm>
        <a:prstGeom prst="leftCircularArrow">
          <a:avLst>
            <a:gd name="adj1" fmla="val 10980"/>
            <a:gd name="adj2" fmla="val 1142322"/>
            <a:gd name="adj3" fmla="val 6300000"/>
            <a:gd name="adj4" fmla="val 18900000"/>
            <a:gd name="adj5" fmla="val 12500"/>
          </a:avLst>
        </a:prstGeom>
        <a:solidFill>
          <a:srgbClr val="54A939"/>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619DAAE-0A24-4571-924A-A3D07C615DE0}">
      <dsp:nvSpPr>
        <dsp:cNvPr id="0" name=""/>
        <dsp:cNvSpPr/>
      </dsp:nvSpPr>
      <dsp:spPr>
        <a:xfrm>
          <a:off x="738726" y="2208328"/>
          <a:ext cx="2009944" cy="634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tx1">
                  <a:lumMod val="50000"/>
                </a:schemeClr>
              </a:solidFill>
            </a:rPr>
            <a:t>Strategy</a:t>
          </a:r>
        </a:p>
      </dsp:txBody>
      <dsp:txXfrm>
        <a:off x="738726" y="2208328"/>
        <a:ext cx="2009944" cy="634520"/>
      </dsp:txXfrm>
    </dsp:sp>
    <dsp:sp modelId="{11C37127-F72E-415A-879F-52368221546B}">
      <dsp:nvSpPr>
        <dsp:cNvPr id="0" name=""/>
        <dsp:cNvSpPr/>
      </dsp:nvSpPr>
      <dsp:spPr>
        <a:xfrm>
          <a:off x="1440986" y="3063152"/>
          <a:ext cx="1996446" cy="1963359"/>
        </a:xfrm>
        <a:prstGeom prst="blockArc">
          <a:avLst>
            <a:gd name="adj1" fmla="val 13500000"/>
            <a:gd name="adj2" fmla="val 10800000"/>
            <a:gd name="adj3" fmla="val 12740"/>
          </a:avLst>
        </a:prstGeom>
        <a:solidFill>
          <a:schemeClr val="accent6">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DBC5DCBC-ABEE-46CA-9731-E3857FFD0157}">
      <dsp:nvSpPr>
        <dsp:cNvPr id="0" name=""/>
        <dsp:cNvSpPr/>
      </dsp:nvSpPr>
      <dsp:spPr>
        <a:xfrm>
          <a:off x="924385" y="3741767"/>
          <a:ext cx="2809390" cy="634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tx1">
                  <a:lumMod val="50000"/>
                </a:schemeClr>
              </a:solidFill>
            </a:rPr>
            <a:t>Performance Goal</a:t>
          </a:r>
        </a:p>
      </dsp:txBody>
      <dsp:txXfrm>
        <a:off x="924385" y="3741767"/>
        <a:ext cx="2809390" cy="634520"/>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19" tIns="45710" rIns="91419" bIns="45710" numCol="1" anchor="t" anchorCtr="0" compatLnSpc="1">
            <a:prstTxWarp prst="textNoShape">
              <a:avLst/>
            </a:prstTxWarp>
          </a:bodyPr>
          <a:lstStyle>
            <a:lvl1pPr>
              <a:defRPr sz="1200">
                <a:latin typeface="Calibri" pitchFamily="-106" charset="0"/>
              </a:defRPr>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19" tIns="45710" rIns="91419" bIns="45710" numCol="1" anchor="t" anchorCtr="0" compatLnSpc="1">
            <a:prstTxWarp prst="textNoShape">
              <a:avLst/>
            </a:prstTxWarp>
          </a:bodyPr>
          <a:lstStyle>
            <a:lvl1pPr algn="r">
              <a:defRPr sz="1200">
                <a:latin typeface="Calibri" pitchFamily="-106" charset="0"/>
              </a:defRPr>
            </a:lvl1pPr>
          </a:lstStyle>
          <a:p>
            <a:fld id="{69700E68-E5E7-7248-A87A-65D1E81141C3}" type="datetime1">
              <a:rPr lang="en-US"/>
              <a:pPr/>
              <a:t>3/2/16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19" tIns="45710" rIns="91419" bIns="45710" numCol="1" anchor="b" anchorCtr="0" compatLnSpc="1">
            <a:prstTxWarp prst="textNoShape">
              <a:avLst/>
            </a:prstTxWarp>
          </a:bodyPr>
          <a:lstStyle>
            <a:lvl1pPr>
              <a:defRPr sz="1200">
                <a:latin typeface="Calibri" pitchFamily="-106" charset="0"/>
              </a:defRPr>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19" tIns="45710" rIns="91419" bIns="45710" numCol="1" anchor="b" anchorCtr="0" compatLnSpc="1">
            <a:prstTxWarp prst="textNoShape">
              <a:avLst/>
            </a:prstTxWarp>
          </a:bodyPr>
          <a:lstStyle>
            <a:lvl1pPr algn="r">
              <a:defRPr sz="1200">
                <a:latin typeface="Calibri" pitchFamily="-106" charset="0"/>
              </a:defRPr>
            </a:lvl1pPr>
          </a:lstStyle>
          <a:p>
            <a:fld id="{D7A98A14-C31D-8449-AEA9-81E85263E36B}" type="slidenum">
              <a:rPr lang="en-US"/>
              <a:pPr/>
              <a:t>‹#›</a:t>
            </a:fld>
            <a:endParaRPr lang="en-US"/>
          </a:p>
        </p:txBody>
      </p:sp>
    </p:spTree>
    <p:extLst>
      <p:ext uri="{BB962C8B-B14F-4D97-AF65-F5344CB8AC3E}">
        <p14:creationId xmlns:p14="http://schemas.microsoft.com/office/powerpoint/2010/main" val="4641318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19" tIns="45710" rIns="91419" bIns="45710" numCol="1" anchor="t" anchorCtr="0" compatLnSpc="1">
            <a:prstTxWarp prst="textNoShape">
              <a:avLst/>
            </a:prstTxWarp>
          </a:bodyPr>
          <a:lstStyle>
            <a:lvl1pPr>
              <a:defRPr sz="1200">
                <a:latin typeface="Calibri" pitchFamily="-106"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19" tIns="45710" rIns="91419" bIns="45710" numCol="1" anchor="t" anchorCtr="0" compatLnSpc="1">
            <a:prstTxWarp prst="textNoShape">
              <a:avLst/>
            </a:prstTxWarp>
          </a:bodyPr>
          <a:lstStyle>
            <a:lvl1pPr algn="r">
              <a:defRPr sz="1200">
                <a:latin typeface="Calibri" pitchFamily="-106" charset="0"/>
              </a:defRPr>
            </a:lvl1pPr>
          </a:lstStyle>
          <a:p>
            <a:fld id="{EA57D996-692C-BB42-AFE2-9A9C019A3177}" type="datetime1">
              <a:rPr lang="en-US"/>
              <a:pPr/>
              <a:t>3/2/16</a:t>
            </a:fld>
            <a:endParaRPr lang="en-US"/>
          </a:p>
        </p:txBody>
      </p:sp>
      <p:sp>
        <p:nvSpPr>
          <p:cNvPr id="4" name="Slide Image Placeholder 3"/>
          <p:cNvSpPr>
            <a:spLocks noGrp="1" noRot="1" noChangeAspect="1"/>
          </p:cNvSpPr>
          <p:nvPr>
            <p:ph type="sldImg" idx="2"/>
          </p:nvPr>
        </p:nvSpPr>
        <p:spPr>
          <a:xfrm>
            <a:off x="1492250" y="493713"/>
            <a:ext cx="4071938" cy="3054350"/>
          </a:xfrm>
          <a:prstGeom prst="rect">
            <a:avLst/>
          </a:prstGeom>
          <a:noFill/>
          <a:ln w="12700">
            <a:solidFill>
              <a:prstClr val="black"/>
            </a:solidFill>
          </a:ln>
        </p:spPr>
        <p:txBody>
          <a:bodyPr vert="horz" wrap="square" lIns="91419" tIns="45710" rIns="91419" bIns="45710" numCol="1" anchor="ctr" anchorCtr="0" compatLnSpc="1">
            <a:prstTxWarp prst="textNoShape">
              <a:avLst/>
            </a:prstTxWarp>
          </a:bodyPr>
          <a:lstStyle/>
          <a:p>
            <a:pPr lvl="0"/>
            <a:endParaRPr lang="en-US"/>
          </a:p>
        </p:txBody>
      </p:sp>
      <p:sp>
        <p:nvSpPr>
          <p:cNvPr id="5" name="Notes Placeholder 4"/>
          <p:cNvSpPr>
            <a:spLocks noGrp="1"/>
          </p:cNvSpPr>
          <p:nvPr>
            <p:ph type="body" sz="quarter" idx="3"/>
          </p:nvPr>
        </p:nvSpPr>
        <p:spPr>
          <a:xfrm>
            <a:off x="2" y="3643953"/>
            <a:ext cx="6857999" cy="5103807"/>
          </a:xfrm>
          <a:prstGeom prst="rect">
            <a:avLst/>
          </a:prstGeom>
        </p:spPr>
        <p:txBody>
          <a:bodyPr vert="horz" wrap="square" lIns="91419" tIns="45710" rIns="91419" bIns="4571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793480"/>
            <a:ext cx="2971800" cy="348933"/>
          </a:xfrm>
          <a:prstGeom prst="rect">
            <a:avLst/>
          </a:prstGeom>
        </p:spPr>
        <p:txBody>
          <a:bodyPr vert="horz" wrap="square" lIns="91419" tIns="45710" rIns="91419" bIns="45710" numCol="1" anchor="b" anchorCtr="0" compatLnSpc="1">
            <a:prstTxWarp prst="textNoShape">
              <a:avLst/>
            </a:prstTxWarp>
          </a:bodyPr>
          <a:lstStyle>
            <a:lvl1pPr>
              <a:defRPr sz="1200">
                <a:latin typeface="Calibri" pitchFamily="-106" charset="0"/>
              </a:defRPr>
            </a:lvl1pPr>
          </a:lstStyle>
          <a:p>
            <a:endParaRPr lang="en-US"/>
          </a:p>
        </p:txBody>
      </p:sp>
      <p:sp>
        <p:nvSpPr>
          <p:cNvPr id="7" name="Slide Number Placeholder 6"/>
          <p:cNvSpPr>
            <a:spLocks noGrp="1"/>
          </p:cNvSpPr>
          <p:nvPr>
            <p:ph type="sldNum" sz="quarter" idx="5"/>
          </p:nvPr>
        </p:nvSpPr>
        <p:spPr>
          <a:xfrm>
            <a:off x="3884613" y="8778240"/>
            <a:ext cx="2971800" cy="364173"/>
          </a:xfrm>
          <a:prstGeom prst="rect">
            <a:avLst/>
          </a:prstGeom>
        </p:spPr>
        <p:txBody>
          <a:bodyPr vert="horz" wrap="square" lIns="91419" tIns="45710" rIns="91419" bIns="45710" numCol="1" anchor="b" anchorCtr="0" compatLnSpc="1">
            <a:prstTxWarp prst="textNoShape">
              <a:avLst/>
            </a:prstTxWarp>
          </a:bodyPr>
          <a:lstStyle>
            <a:lvl1pPr algn="r">
              <a:defRPr sz="1200">
                <a:latin typeface="Calibri" pitchFamily="-106" charset="0"/>
              </a:defRPr>
            </a:lvl1pPr>
          </a:lstStyle>
          <a:p>
            <a:fld id="{EA1563FC-82AB-D046-9156-A73D670BA998}" type="slidenum">
              <a:rPr lang="en-US"/>
              <a:pPr/>
              <a:t>‹#›</a:t>
            </a:fld>
            <a:endParaRPr lang="en-US"/>
          </a:p>
        </p:txBody>
      </p:sp>
    </p:spTree>
    <p:extLst>
      <p:ext uri="{BB962C8B-B14F-4D97-AF65-F5344CB8AC3E}">
        <p14:creationId xmlns:p14="http://schemas.microsoft.com/office/powerpoint/2010/main" val="3384456852"/>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300" b="0" kern="1200">
        <a:solidFill>
          <a:schemeClr val="tx1"/>
        </a:solidFill>
        <a:latin typeface="+mj-lt"/>
        <a:ea typeface="ＭＳ Ｐゴシック" pitchFamily="-108" charset="-128"/>
        <a:cs typeface="ＭＳ Ｐゴシック" pitchFamily="-108" charset="-128"/>
      </a:defRPr>
    </a:lvl1pPr>
    <a:lvl2pPr marL="457200" algn="l" defTabSz="457200" rtl="0" eaLnBrk="0" fontAlgn="base" hangingPunct="0">
      <a:spcBef>
        <a:spcPct val="30000"/>
      </a:spcBef>
      <a:spcAft>
        <a:spcPct val="0"/>
      </a:spcAft>
      <a:defRPr sz="1300" b="0" kern="1200">
        <a:solidFill>
          <a:schemeClr val="tx1"/>
        </a:solidFill>
        <a:latin typeface="+mj-lt"/>
        <a:ea typeface="ＭＳ Ｐゴシック" pitchFamily="-108" charset="-128"/>
        <a:cs typeface="+mn-cs"/>
      </a:defRPr>
    </a:lvl2pPr>
    <a:lvl3pPr marL="914400" algn="l" defTabSz="457200" rtl="0" eaLnBrk="0" fontAlgn="base" hangingPunct="0">
      <a:spcBef>
        <a:spcPct val="30000"/>
      </a:spcBef>
      <a:spcAft>
        <a:spcPct val="0"/>
      </a:spcAft>
      <a:defRPr sz="1300" b="0" kern="1200">
        <a:solidFill>
          <a:schemeClr val="tx1"/>
        </a:solidFill>
        <a:latin typeface="+mj-lt"/>
        <a:ea typeface="ＭＳ Ｐゴシック" pitchFamily="-108" charset="-128"/>
        <a:cs typeface="+mn-cs"/>
      </a:defRPr>
    </a:lvl3pPr>
    <a:lvl4pPr marL="1371600" algn="l" defTabSz="457200" rtl="0" eaLnBrk="0" fontAlgn="base" hangingPunct="0">
      <a:spcBef>
        <a:spcPct val="30000"/>
      </a:spcBef>
      <a:spcAft>
        <a:spcPct val="0"/>
      </a:spcAft>
      <a:defRPr sz="1300" b="0" kern="1200">
        <a:solidFill>
          <a:schemeClr val="tx1"/>
        </a:solidFill>
        <a:latin typeface="+mj-lt"/>
        <a:ea typeface="ＭＳ Ｐゴシック" pitchFamily="-108" charset="-128"/>
        <a:cs typeface="+mn-cs"/>
      </a:defRPr>
    </a:lvl4pPr>
    <a:lvl5pPr marL="1828800" algn="l" defTabSz="457200" rtl="0" eaLnBrk="0" fontAlgn="base" hangingPunct="0">
      <a:spcBef>
        <a:spcPct val="30000"/>
      </a:spcBef>
      <a:spcAft>
        <a:spcPct val="0"/>
      </a:spcAft>
      <a:defRPr sz="1300" b="0" kern="1200">
        <a:solidFill>
          <a:schemeClr val="tx1"/>
        </a:solidFill>
        <a:latin typeface="+mj-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F75D11-0079-4D42-8AE6-22398F6E9898}"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1356692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566906-AC5D-4372-A8F4-DFFD3BB27B7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873808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0" y="493713"/>
            <a:ext cx="4071938" cy="3054350"/>
          </a:xfrm>
        </p:spPr>
      </p:sp>
      <p:sp>
        <p:nvSpPr>
          <p:cNvPr id="3" name="Notes Placeholder 2"/>
          <p:cNvSpPr>
            <a:spLocks noGrp="1"/>
          </p:cNvSpPr>
          <p:nvPr>
            <p:ph type="body" idx="1"/>
          </p:nvPr>
        </p:nvSpPr>
        <p:spPr/>
        <p:txBody>
          <a:bodyPr>
            <a:normAutofit/>
          </a:bodyPr>
          <a:lstStyle/>
          <a:p>
            <a:pPr marL="270291" indent="-270291">
              <a:buFont typeface="Arial" panose="020B0604020202020204" pitchFamily="34" charset="0"/>
              <a:buChar char="•"/>
            </a:pPr>
            <a:r>
              <a:rPr lang="en-US" dirty="0" smtClean="0"/>
              <a:t>At</a:t>
            </a:r>
            <a:r>
              <a:rPr lang="en-US" baseline="0" dirty="0" smtClean="0"/>
              <a:t> the DOE, we recognize that this is of course a national challenge, and we are committed to working with many different agencies of the federal government to find opportunities to achieve our common goals. </a:t>
            </a:r>
          </a:p>
          <a:p>
            <a:endParaRPr lang="en-US" baseline="0" dirty="0" smtClean="0"/>
          </a:p>
          <a:p>
            <a:pPr marL="270291" indent="-270291">
              <a:buFont typeface="Arial" panose="020B0604020202020204" pitchFamily="34" charset="0"/>
              <a:buChar char="•"/>
            </a:pPr>
            <a:r>
              <a:rPr lang="en-US" baseline="0" dirty="0" smtClean="0"/>
              <a:t>One example, is the Defense Production Act Initiative, which is an inter-agency collaboration between the DOE, the Department of Agriculture, and the Navy. </a:t>
            </a:r>
          </a:p>
          <a:p>
            <a:endParaRPr lang="en-US" baseline="0" dirty="0" smtClean="0"/>
          </a:p>
          <a:p>
            <a:pPr marL="270291" indent="-270291">
              <a:buFont typeface="Arial" panose="020B0604020202020204" pitchFamily="34" charset="0"/>
              <a:buChar char="•"/>
            </a:pPr>
            <a:r>
              <a:rPr lang="en-US" baseline="0" dirty="0" smtClean="0"/>
              <a:t>In 2011, Secretaries from our 3 agencies signed an MOU establishing the initiative and committing to a goal of providing $510 million to support the deployment of commercial biorefineries that will produce drop-in biofuels for military applications – that is renewable diesel and jet fuel. </a:t>
            </a:r>
          </a:p>
          <a:p>
            <a:endParaRPr lang="en-US" baseline="0" dirty="0" smtClean="0"/>
          </a:p>
          <a:p>
            <a:pPr marL="270291" indent="-270291">
              <a:buFont typeface="Arial" panose="020B0604020202020204" pitchFamily="34" charset="0"/>
              <a:buChar char="•"/>
            </a:pPr>
            <a:r>
              <a:rPr lang="en-US" baseline="0" dirty="0" smtClean="0"/>
              <a:t>This past September, 3 projects were down-selected to begin construction on new first-of-a-kind commercial-scale facilities. They are Emerald Biofuels, Fulcrum Bioenergy, and Red Rock Biofuels. Of these, two have already secured off-take agreements with major commercial partners that will purchase these fuels, which will be produced from municipal wastes and woody biomass residues. The third will be producing fuels from waste fats and greases. </a:t>
            </a:r>
          </a:p>
          <a:p>
            <a:pPr marL="0" indent="0">
              <a:buFont typeface="Arial" panose="020B0604020202020204" pitchFamily="34" charset="0"/>
              <a:buNone/>
            </a:pPr>
            <a:endParaRPr lang="en-US" baseline="0" dirty="0" smtClean="0"/>
          </a:p>
          <a:p>
            <a:pPr marL="270291" indent="-270291">
              <a:buFont typeface="Arial" panose="020B0604020202020204" pitchFamily="34" charset="0"/>
              <a:buChar char="•"/>
            </a:pPr>
            <a:r>
              <a:rPr lang="en-US" baseline="0" dirty="0" smtClean="0"/>
              <a:t>DOE is particularly proud of DOE’s investment in technologies used in these projects</a:t>
            </a:r>
          </a:p>
          <a:p>
            <a:pPr marL="727491" lvl="1" indent="-270291">
              <a:buFont typeface="Arial" panose="020B0604020202020204" pitchFamily="34" charset="0"/>
              <a:buChar char="•"/>
            </a:pPr>
            <a:r>
              <a:rPr lang="en-US" baseline="0" dirty="0" smtClean="0"/>
              <a:t>Fulcrum uses the TRI gasifier – DOE investment began 3 decades ago with SBIR project</a:t>
            </a:r>
          </a:p>
          <a:p>
            <a:pPr marL="727491" lvl="1" indent="-270291">
              <a:buFont typeface="Arial" panose="020B0604020202020204" pitchFamily="34" charset="0"/>
              <a:buChar char="•"/>
            </a:pPr>
            <a:r>
              <a:rPr lang="en-US" baseline="0" dirty="0" err="1" smtClean="0"/>
              <a:t>Velocys</a:t>
            </a:r>
            <a:r>
              <a:rPr lang="en-US" baseline="0" dirty="0" smtClean="0"/>
              <a:t> FT reactor  – microchannel reactor has its foundation in research funded by DOE decades ago</a:t>
            </a:r>
            <a:endParaRPr lang="en-US" dirty="0"/>
          </a:p>
        </p:txBody>
      </p:sp>
      <p:sp>
        <p:nvSpPr>
          <p:cNvPr id="4" name="Slide Number Placeholder 3"/>
          <p:cNvSpPr>
            <a:spLocks noGrp="1"/>
          </p:cNvSpPr>
          <p:nvPr>
            <p:ph type="sldNum" sz="quarter" idx="10"/>
          </p:nvPr>
        </p:nvSpPr>
        <p:spPr/>
        <p:txBody>
          <a:bodyPr/>
          <a:lstStyle/>
          <a:p>
            <a:fld id="{EA1563FC-82AB-D046-9156-A73D670BA998}"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666231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fontAlgn="auto">
              <a:spcBef>
                <a:spcPts val="0"/>
              </a:spcBef>
              <a:spcAft>
                <a:spcPts val="0"/>
              </a:spcAft>
              <a:defRPr/>
            </a:pPr>
            <a:r>
              <a:rPr lang="en-US" dirty="0">
                <a:solidFill>
                  <a:srgbClr val="92D050"/>
                </a:solidFill>
                <a:cs typeface="Arial" panose="020B0604020202020204" pitchFamily="34" charset="0"/>
              </a:rPr>
              <a:t>Alternative jet fuel production capacity in US will generate jobs and contribute to economic growth.</a:t>
            </a:r>
            <a:endParaRPr lang="en-US" b="1" dirty="0">
              <a:solidFill>
                <a:schemeClr val="bg2">
                  <a:lumMod val="10000"/>
                </a:schemeClr>
              </a:solidFill>
              <a:latin typeface="Arial Narrow"/>
              <a:cs typeface="Arial Narrow"/>
            </a:endParaRPr>
          </a:p>
          <a:p>
            <a:endParaRPr lang="en-US" dirty="0" smtClean="0"/>
          </a:p>
          <a:p>
            <a:r>
              <a:rPr lang="en-US" dirty="0" smtClean="0"/>
              <a:t>We’ve also been engaged</a:t>
            </a:r>
            <a:r>
              <a:rPr lang="en-US" baseline="0" dirty="0" smtClean="0"/>
              <a:t> with the NJFCP that seeks to expedite the certification process through better understanding and modeling of biomass based jet fuel combustion</a:t>
            </a:r>
            <a:endParaRPr lang="en-US" dirty="0"/>
          </a:p>
        </p:txBody>
      </p:sp>
      <p:sp>
        <p:nvSpPr>
          <p:cNvPr id="4" name="Slide Number Placeholder 3"/>
          <p:cNvSpPr>
            <a:spLocks noGrp="1"/>
          </p:cNvSpPr>
          <p:nvPr>
            <p:ph type="sldNum" sz="quarter" idx="10"/>
          </p:nvPr>
        </p:nvSpPr>
        <p:spPr/>
        <p:txBody>
          <a:bodyPr/>
          <a:lstStyle/>
          <a:p>
            <a:fld id="{CE4C71B0-72EE-41B3-A354-7115602A905C}" type="slidenum">
              <a:rPr lang="en-US" smtClean="0"/>
              <a:pPr/>
              <a:t>13</a:t>
            </a:fld>
            <a:endParaRPr lang="en-US"/>
          </a:p>
        </p:txBody>
      </p:sp>
    </p:spTree>
    <p:extLst>
      <p:ext uri="{BB962C8B-B14F-4D97-AF65-F5344CB8AC3E}">
        <p14:creationId xmlns:p14="http://schemas.microsoft.com/office/powerpoint/2010/main" val="3517943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BETO’s </a:t>
            </a:r>
            <a:r>
              <a:rPr lang="en-US" baseline="0" dirty="0" smtClean="0"/>
              <a:t>mission is to support research, development, demonstration, and deployment of advanced bioenergy. Our Office spans the bioenergy supply chain.</a:t>
            </a:r>
          </a:p>
          <a:p>
            <a:endParaRPr lang="en-US" baseline="0" dirty="0" smtClean="0"/>
          </a:p>
          <a:p>
            <a:pPr marL="168010" indent="-168010" defTabSz="896055">
              <a:buFont typeface="Arial" panose="020B0604020202020204" pitchFamily="34" charset="0"/>
              <a:buChar char="•"/>
              <a:defRPr/>
            </a:pPr>
            <a:r>
              <a:rPr lang="en-US" dirty="0"/>
              <a:t>Feedstock supply efforts focus on RD&amp;D to develop cost-effective integrated logistics systems—so this includes growing, harvesting, collecting, storing, preprocessing, handling, and transporting quality feedstock to biorefineries. </a:t>
            </a:r>
          </a:p>
          <a:p>
            <a:pPr marL="168010" indent="-168010" defTabSz="896055">
              <a:buFont typeface="Arial" panose="020B0604020202020204" pitchFamily="34" charset="0"/>
              <a:buChar char="•"/>
              <a:defRPr/>
            </a:pPr>
            <a:endParaRPr lang="en-US" dirty="0"/>
          </a:p>
          <a:p>
            <a:pPr marL="168010" indent="-168010" defTabSz="896055">
              <a:buFont typeface="Arial" panose="020B0604020202020204" pitchFamily="34" charset="0"/>
              <a:buChar char="•"/>
              <a:defRPr/>
            </a:pPr>
            <a:r>
              <a:rPr lang="en-US" baseline="0" dirty="0" smtClean="0"/>
              <a:t>Our conversion R&amp;D program </a:t>
            </a:r>
            <a:r>
              <a:rPr lang="en-US" dirty="0">
                <a:solidFill>
                  <a:srgbClr val="000000"/>
                </a:solidFill>
              </a:rPr>
              <a:t>is focused on developing commercially viable technologies to convert terrestrial and algal feedstocks into liquid fuels, as well as bioproducts and biopower. </a:t>
            </a:r>
          </a:p>
          <a:p>
            <a:pPr marL="616038" lvl="1" indent="-168010" defTabSz="896055">
              <a:buFont typeface="Arial" panose="020B0604020202020204" pitchFamily="34" charset="0"/>
              <a:buChar char="•"/>
              <a:defRPr/>
            </a:pPr>
            <a:r>
              <a:rPr lang="en-US" dirty="0">
                <a:solidFill>
                  <a:srgbClr val="000000"/>
                </a:solidFill>
              </a:rPr>
              <a:t>Biochemical Conversion R&amp;D efforts focus on pathways for producing sugars and other carbohydrate intermediates followed by conversion to finished fuels.</a:t>
            </a:r>
          </a:p>
          <a:p>
            <a:pPr marL="616038" lvl="1" indent="-168010" defTabSz="896055">
              <a:buFont typeface="Arial" panose="020B0604020202020204" pitchFamily="34" charset="0"/>
              <a:buChar char="•"/>
              <a:defRPr/>
            </a:pPr>
            <a:r>
              <a:rPr lang="en-US" dirty="0">
                <a:solidFill>
                  <a:srgbClr val="000000"/>
                </a:solidFill>
              </a:rPr>
              <a:t>Thermochemical Conversion R&amp;D is focused on pathways producing bio-oil and gaseous intermediates from biomass followed by upgrading to finished fuels.</a:t>
            </a:r>
          </a:p>
          <a:p>
            <a:pPr marL="168010" indent="-168010" defTabSz="896055">
              <a:buFont typeface="Arial" panose="020B0604020202020204" pitchFamily="34" charset="0"/>
              <a:buChar char="•"/>
              <a:defRPr/>
            </a:pPr>
            <a:endParaRPr lang="en-US" dirty="0">
              <a:solidFill>
                <a:srgbClr val="000000"/>
              </a:solidFill>
            </a:endParaRPr>
          </a:p>
          <a:p>
            <a:pPr marL="168010" indent="-168010" defTabSz="896055">
              <a:buFont typeface="Arial" panose="020B0604020202020204" pitchFamily="34" charset="0"/>
              <a:buChar char="•"/>
              <a:defRPr/>
            </a:pPr>
            <a:r>
              <a:rPr lang="en-US" dirty="0">
                <a:solidFill>
                  <a:srgbClr val="000000"/>
                </a:solidFill>
              </a:rPr>
              <a:t>The Demonstration and Deployment (D&amp;D) program is focused on demonstrating and validating biomass conversion technologies through successful construction and operation of cost-shared pilot, demonstration, and commercial scale integrated biorefineries.</a:t>
            </a:r>
          </a:p>
          <a:p>
            <a:pPr marL="168010" indent="-168010" defTabSz="896055">
              <a:buFont typeface="Arial" panose="020B0604020202020204" pitchFamily="34" charset="0"/>
              <a:buChar char="•"/>
              <a:defRPr/>
            </a:pPr>
            <a:endParaRPr lang="en-US" dirty="0">
              <a:solidFill>
                <a:srgbClr val="000000"/>
              </a:solidFill>
            </a:endParaRPr>
          </a:p>
          <a:p>
            <a:pPr marL="168010" indent="-168010" defTabSz="896055">
              <a:buFont typeface="Arial" panose="020B0604020202020204" pitchFamily="34" charset="0"/>
              <a:buChar char="•"/>
              <a:defRPr/>
            </a:pPr>
            <a:r>
              <a:rPr lang="en-US" dirty="0">
                <a:solidFill>
                  <a:srgbClr val="000000"/>
                </a:solidFill>
              </a:rPr>
              <a:t>We have crosscutting programs in Sustainability and Strategic Analysis.</a:t>
            </a:r>
          </a:p>
          <a:p>
            <a:pPr marL="616038" lvl="1" indent="-168010" defTabSz="896055">
              <a:buFont typeface="Arial" panose="020B0604020202020204" pitchFamily="34" charset="0"/>
              <a:buChar char="•"/>
              <a:defRPr/>
            </a:pPr>
            <a:r>
              <a:rPr lang="en-US" dirty="0" smtClean="0">
                <a:solidFill>
                  <a:srgbClr val="000000"/>
                </a:solidFill>
              </a:rPr>
              <a:t>Proactively addresses sustainability of advanced</a:t>
            </a:r>
            <a:r>
              <a:rPr lang="en-US" baseline="0" dirty="0" smtClean="0">
                <a:solidFill>
                  <a:srgbClr val="000000"/>
                </a:solidFill>
              </a:rPr>
              <a:t> bioenergy </a:t>
            </a:r>
            <a:r>
              <a:rPr lang="en-US" dirty="0" smtClean="0">
                <a:solidFill>
                  <a:srgbClr val="000000"/>
                </a:solidFill>
              </a:rPr>
              <a:t>to enhance</a:t>
            </a:r>
            <a:r>
              <a:rPr lang="en-US" baseline="0" dirty="0" smtClean="0">
                <a:solidFill>
                  <a:srgbClr val="000000"/>
                </a:solidFill>
              </a:rPr>
              <a:t> its benefits, </a:t>
            </a:r>
            <a:r>
              <a:rPr lang="en-US" dirty="0" smtClean="0">
                <a:solidFill>
                  <a:srgbClr val="000000"/>
                </a:solidFill>
              </a:rPr>
              <a:t>public acceptance, and long-term viability.</a:t>
            </a:r>
          </a:p>
          <a:p>
            <a:pPr marL="616038" lvl="1" indent="-168010" defTabSz="896055">
              <a:buFont typeface="Arial" panose="020B0604020202020204" pitchFamily="34" charset="0"/>
              <a:buChar char="•"/>
              <a:defRPr/>
            </a:pPr>
            <a:r>
              <a:rPr lang="en-US" dirty="0" smtClean="0">
                <a:solidFill>
                  <a:srgbClr val="000000"/>
                </a:solidFill>
              </a:rPr>
              <a:t>Conducts key analyses to guide planning and portfolio management and provides the analytical basis for R&amp;D prioritization, target development and assessment of progress towards goals</a:t>
            </a:r>
          </a:p>
        </p:txBody>
      </p:sp>
      <p:sp>
        <p:nvSpPr>
          <p:cNvPr id="4" name="Slide Number Placeholder 3"/>
          <p:cNvSpPr>
            <a:spLocks noGrp="1"/>
          </p:cNvSpPr>
          <p:nvPr>
            <p:ph type="sldNum" sz="quarter" idx="10"/>
          </p:nvPr>
        </p:nvSpPr>
        <p:spPr/>
        <p:txBody>
          <a:bodyPr/>
          <a:lstStyle/>
          <a:p>
            <a:pPr>
              <a:defRPr/>
            </a:pPr>
            <a:fld id="{75F75D11-0079-4D42-8AE6-22398F6E9898}"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2945075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Moved ‘key challenges all on to one line. Is there a way to be less repetitive with words by not repeating the same verbiage in every box</a:t>
            </a:r>
          </a:p>
          <a:p>
            <a:endParaRPr lang="en-US" dirty="0">
              <a:solidFill>
                <a:srgbClr val="FF0000"/>
              </a:solidFill>
            </a:endParaRPr>
          </a:p>
          <a:p>
            <a:r>
              <a:rPr lang="en-US" dirty="0" smtClean="0">
                <a:solidFill>
                  <a:srgbClr val="FF0000"/>
                </a:solidFill>
              </a:rPr>
              <a:t>Changed size of graphic to better overlap challenge boxes</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8B382138-212F-4A79-B750-9DC006306886}"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551196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explains why we are working on blending</a:t>
            </a:r>
            <a:r>
              <a:rPr lang="en-US" baseline="0" dirty="0" smtClean="0"/>
              <a:t> in FY16</a:t>
            </a:r>
          </a:p>
          <a:p>
            <a:r>
              <a:rPr lang="en-US" dirty="0"/>
              <a:t>Actively manage feedstock variability and supply uncertainty</a:t>
            </a:r>
          </a:p>
          <a:p>
            <a:r>
              <a:rPr lang="en-US" dirty="0"/>
              <a:t>Feedstock specifications and conversion performance drive logistics and preprocessing</a:t>
            </a:r>
          </a:p>
          <a:p>
            <a:r>
              <a:rPr lang="en-US" dirty="0"/>
              <a:t>Advanced preprocessing accesses low-grade and diffuse resources (i.e., use any and all available resources)</a:t>
            </a:r>
          </a:p>
          <a:p>
            <a:r>
              <a:rPr lang="en-US" dirty="0"/>
              <a:t>Advanced preprocessing and formulation of multiple raw biomass resources into least cost/performance-based Feedstocks</a:t>
            </a:r>
          </a:p>
          <a:p>
            <a:endParaRPr lang="en-US" dirty="0"/>
          </a:p>
        </p:txBody>
      </p:sp>
      <p:sp>
        <p:nvSpPr>
          <p:cNvPr id="4" name="Slide Number Placeholder 3"/>
          <p:cNvSpPr>
            <a:spLocks noGrp="1"/>
          </p:cNvSpPr>
          <p:nvPr>
            <p:ph type="sldNum" sz="quarter" idx="10"/>
          </p:nvPr>
        </p:nvSpPr>
        <p:spPr/>
        <p:txBody>
          <a:bodyPr/>
          <a:lstStyle/>
          <a:p>
            <a:fld id="{83658904-1EBA-4442-8489-9DC71CF685D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565752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of these four advanced</a:t>
            </a:r>
            <a:r>
              <a:rPr lang="en-US" baseline="0" dirty="0" smtClean="0"/>
              <a:t> feedstock logistics </a:t>
            </a:r>
            <a:r>
              <a:rPr lang="en-US" baseline="0" smtClean="0"/>
              <a:t>technologies was </a:t>
            </a:r>
            <a:r>
              <a:rPr lang="en-US" baseline="0" dirty="0" smtClean="0"/>
              <a:t>made possible by a BETO FOA, and each design successfully reduces harvesting costs for biomass producers. </a:t>
            </a:r>
          </a:p>
          <a:p>
            <a:endParaRPr lang="en-US" baseline="0" dirty="0" smtClean="0"/>
          </a:p>
          <a:p>
            <a:r>
              <a:rPr lang="en-US" baseline="0" dirty="0" smtClean="0"/>
              <a:t>These technologies are actually available in OEM catalogues – and in fact – </a:t>
            </a:r>
            <a:r>
              <a:rPr lang="en-US" baseline="0" dirty="0" err="1" smtClean="0"/>
              <a:t>Abengoa</a:t>
            </a:r>
            <a:r>
              <a:rPr lang="en-US" baseline="0" dirty="0" smtClean="0"/>
              <a:t>, one of our major cellulosic ethanol producers, is employing them today. </a:t>
            </a:r>
            <a:endParaRPr lang="en-US" dirty="0"/>
          </a:p>
        </p:txBody>
      </p:sp>
      <p:sp>
        <p:nvSpPr>
          <p:cNvPr id="4" name="Slide Number Placeholder 3"/>
          <p:cNvSpPr>
            <a:spLocks noGrp="1"/>
          </p:cNvSpPr>
          <p:nvPr>
            <p:ph type="sldNum" sz="quarter" idx="10"/>
          </p:nvPr>
        </p:nvSpPr>
        <p:spPr/>
        <p:txBody>
          <a:bodyPr/>
          <a:lstStyle/>
          <a:p>
            <a:fld id="{9C76312F-72B2-497E-AB9F-182DD70CFAE9}"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840533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Admittedly</a:t>
            </a:r>
            <a:r>
              <a:rPr lang="en-US" baseline="0" dirty="0" smtClean="0"/>
              <a:t> – BETO R&amp;D efforts have been focused toward light duty vehicle, </a:t>
            </a:r>
            <a:r>
              <a:rPr lang="en-US" baseline="0" dirty="0" err="1" smtClean="0"/>
              <a:t>ie</a:t>
            </a:r>
            <a:r>
              <a:rPr lang="en-US" baseline="0" dirty="0" smtClean="0"/>
              <a:t>. gasoline, but emphasis started shifting toward the whole barrel replacement</a:t>
            </a:r>
            <a:endParaRPr lang="en-US" dirty="0" smtClean="0"/>
          </a:p>
          <a:p>
            <a:endParaRPr lang="en-US" dirty="0" smtClean="0"/>
          </a:p>
          <a:p>
            <a:r>
              <a:rPr lang="en-US" dirty="0" err="1" smtClean="0"/>
              <a:t>Virent</a:t>
            </a:r>
            <a:r>
              <a:rPr lang="en-US" baseline="0" dirty="0" smtClean="0"/>
              <a:t> is starting down the jet fuel certification pathway</a:t>
            </a:r>
            <a:endParaRPr lang="en-US" dirty="0"/>
          </a:p>
        </p:txBody>
      </p:sp>
      <p:sp>
        <p:nvSpPr>
          <p:cNvPr id="4" name="Slide Number Placeholder 3"/>
          <p:cNvSpPr>
            <a:spLocks noGrp="1"/>
          </p:cNvSpPr>
          <p:nvPr>
            <p:ph type="sldNum" sz="quarter" idx="10"/>
          </p:nvPr>
        </p:nvSpPr>
        <p:spPr/>
        <p:txBody>
          <a:bodyPr/>
          <a:lstStyle/>
          <a:p>
            <a:fld id="{EA1563FC-82AB-D046-9156-A73D670BA998}" type="slidenum">
              <a:rPr lang="en-US" smtClean="0"/>
              <a:pPr/>
              <a:t>7</a:t>
            </a:fld>
            <a:endParaRPr lang="en-US"/>
          </a:p>
        </p:txBody>
      </p:sp>
    </p:spTree>
    <p:extLst>
      <p:ext uri="{BB962C8B-B14F-4D97-AF65-F5344CB8AC3E}">
        <p14:creationId xmlns:p14="http://schemas.microsoft.com/office/powerpoint/2010/main" val="4163969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ln/>
        </p:spPr>
      </p:sp>
      <p:sp>
        <p:nvSpPr>
          <p:cNvPr id="58370" name="Rectangle 3"/>
          <p:cNvSpPr>
            <a:spLocks noGrp="1" noChangeArrowheads="1"/>
          </p:cNvSpPr>
          <p:nvPr>
            <p:ph type="body" idx="1"/>
          </p:nvPr>
        </p:nvSpPr>
        <p:spPr>
          <a:noFill/>
          <a:ln/>
        </p:spPr>
        <p:txBody>
          <a:bodyPr lIns="91417" rIns="91417"/>
          <a:lstStyle/>
          <a:p>
            <a:pPr>
              <a:spcBef>
                <a:spcPct val="0"/>
              </a:spcBef>
              <a:buFontTx/>
              <a:buChar char="•"/>
            </a:pPr>
            <a:r>
              <a:rPr lang="en-US" dirty="0" err="1" smtClean="0">
                <a:latin typeface="Arial" charset="0"/>
              </a:rPr>
              <a:t>iPilots</a:t>
            </a:r>
            <a:r>
              <a:rPr lang="en-US" dirty="0" smtClean="0">
                <a:latin typeface="Arial" charset="0"/>
              </a:rPr>
              <a:t>:</a:t>
            </a:r>
            <a:r>
              <a:rPr lang="en-US" baseline="0" dirty="0" smtClean="0">
                <a:latin typeface="Arial" charset="0"/>
              </a:rPr>
              <a:t> </a:t>
            </a:r>
            <a:r>
              <a:rPr lang="en-US" dirty="0" err="1" smtClean="0">
                <a:solidFill>
                  <a:srgbClr val="000000"/>
                </a:solidFill>
                <a:latin typeface="+mj-lt"/>
              </a:rPr>
              <a:t>BioProcess</a:t>
            </a:r>
            <a:r>
              <a:rPr lang="en-US" dirty="0" smtClean="0">
                <a:solidFill>
                  <a:srgbClr val="000000"/>
                </a:solidFill>
                <a:latin typeface="+mj-lt"/>
              </a:rPr>
              <a:t> Algae, Frontline, </a:t>
            </a:r>
            <a:r>
              <a:rPr lang="en-US" dirty="0" err="1" smtClean="0">
                <a:solidFill>
                  <a:srgbClr val="000000"/>
                </a:solidFill>
                <a:latin typeface="+mj-lt"/>
              </a:rPr>
              <a:t>Mecurius</a:t>
            </a:r>
            <a:endParaRPr lang="en-US" dirty="0" smtClean="0">
              <a:latin typeface="Arial" charset="0"/>
            </a:endParaRPr>
          </a:p>
          <a:p>
            <a:pPr>
              <a:spcBef>
                <a:spcPct val="0"/>
              </a:spcBef>
              <a:buFontTx/>
              <a:buChar char="•"/>
            </a:pPr>
            <a:r>
              <a:rPr lang="en-US" dirty="0" smtClean="0">
                <a:solidFill>
                  <a:srgbClr val="000000"/>
                </a:solidFill>
                <a:latin typeface="+mj-lt"/>
              </a:rPr>
              <a:t>There are 5 Algae projects: Sapphire, </a:t>
            </a:r>
            <a:r>
              <a:rPr lang="en-US" dirty="0" err="1" smtClean="0">
                <a:solidFill>
                  <a:srgbClr val="000000"/>
                </a:solidFill>
                <a:latin typeface="+mj-lt"/>
              </a:rPr>
              <a:t>Solazyme</a:t>
            </a:r>
            <a:r>
              <a:rPr lang="en-US" dirty="0" smtClean="0">
                <a:solidFill>
                  <a:srgbClr val="000000"/>
                </a:solidFill>
                <a:latin typeface="+mj-lt"/>
              </a:rPr>
              <a:t>, </a:t>
            </a:r>
            <a:r>
              <a:rPr lang="en-US" dirty="0" err="1" smtClean="0">
                <a:solidFill>
                  <a:srgbClr val="000000"/>
                </a:solidFill>
                <a:latin typeface="+mj-lt"/>
              </a:rPr>
              <a:t>Algenol</a:t>
            </a:r>
            <a:r>
              <a:rPr lang="en-US" dirty="0" smtClean="0">
                <a:solidFill>
                  <a:srgbClr val="000000"/>
                </a:solidFill>
                <a:latin typeface="+mj-lt"/>
              </a:rPr>
              <a:t>, and </a:t>
            </a:r>
            <a:r>
              <a:rPr lang="en-US" dirty="0" err="1" smtClean="0">
                <a:solidFill>
                  <a:srgbClr val="000000"/>
                </a:solidFill>
                <a:latin typeface="+mj-lt"/>
              </a:rPr>
              <a:t>BioProcess</a:t>
            </a:r>
            <a:r>
              <a:rPr lang="en-US" dirty="0" smtClean="0">
                <a:solidFill>
                  <a:srgbClr val="000000"/>
                </a:solidFill>
                <a:latin typeface="+mj-lt"/>
              </a:rPr>
              <a:t> Algae, Hawaii Bioenergy</a:t>
            </a:r>
          </a:p>
          <a:p>
            <a:pPr>
              <a:spcBef>
                <a:spcPct val="0"/>
              </a:spcBef>
              <a:buFontTx/>
              <a:buChar char="•"/>
            </a:pPr>
            <a:r>
              <a:rPr lang="en-US" dirty="0" err="1" smtClean="0">
                <a:solidFill>
                  <a:srgbClr val="000000"/>
                </a:solidFill>
                <a:latin typeface="+mj-lt"/>
              </a:rPr>
              <a:t>Amyris</a:t>
            </a:r>
            <a:r>
              <a:rPr lang="en-US" baseline="0" dirty="0" smtClean="0">
                <a:solidFill>
                  <a:srgbClr val="000000"/>
                </a:solidFill>
                <a:latin typeface="+mj-lt"/>
              </a:rPr>
              <a:t> (pilot), </a:t>
            </a:r>
            <a:r>
              <a:rPr lang="en-US" baseline="0" dirty="0" err="1" smtClean="0">
                <a:solidFill>
                  <a:srgbClr val="000000"/>
                </a:solidFill>
                <a:latin typeface="+mj-lt"/>
              </a:rPr>
              <a:t>Rentech</a:t>
            </a:r>
            <a:r>
              <a:rPr lang="en-US" baseline="0" dirty="0" smtClean="0">
                <a:solidFill>
                  <a:srgbClr val="000000"/>
                </a:solidFill>
                <a:latin typeface="+mj-lt"/>
              </a:rPr>
              <a:t> (FT fuels demo)</a:t>
            </a:r>
          </a:p>
          <a:p>
            <a:pPr>
              <a:spcBef>
                <a:spcPct val="0"/>
              </a:spcBef>
              <a:buFontTx/>
              <a:buChar char="•"/>
            </a:pPr>
            <a:r>
              <a:rPr lang="en-US" baseline="0" dirty="0" err="1" smtClean="0">
                <a:solidFill>
                  <a:srgbClr val="000000"/>
                </a:solidFill>
                <a:latin typeface="+mj-lt"/>
              </a:rPr>
              <a:t>EtOH</a:t>
            </a:r>
            <a:r>
              <a:rPr lang="en-US" baseline="0" dirty="0" smtClean="0">
                <a:solidFill>
                  <a:srgbClr val="000000"/>
                </a:solidFill>
                <a:latin typeface="+mj-lt"/>
              </a:rPr>
              <a:t> Projects as well – notably </a:t>
            </a:r>
            <a:r>
              <a:rPr lang="en-US" baseline="0" dirty="0" err="1" smtClean="0">
                <a:solidFill>
                  <a:srgbClr val="000000"/>
                </a:solidFill>
                <a:latin typeface="+mj-lt"/>
              </a:rPr>
              <a:t>Abengoa</a:t>
            </a:r>
            <a:r>
              <a:rPr lang="en-US" baseline="0" dirty="0" smtClean="0">
                <a:solidFill>
                  <a:srgbClr val="000000"/>
                </a:solidFill>
                <a:latin typeface="+mj-lt"/>
              </a:rPr>
              <a:t>, POET, and INEOs</a:t>
            </a:r>
            <a:endParaRPr lang="en-US" dirty="0" smtClean="0">
              <a:latin typeface="Arial" charset="0"/>
            </a:endParaRPr>
          </a:p>
        </p:txBody>
      </p:sp>
    </p:spTree>
    <p:extLst>
      <p:ext uri="{BB962C8B-B14F-4D97-AF65-F5344CB8AC3E}">
        <p14:creationId xmlns:p14="http://schemas.microsoft.com/office/powerpoint/2010/main" val="1401506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ln/>
        </p:spPr>
      </p:sp>
      <p:sp>
        <p:nvSpPr>
          <p:cNvPr id="58370" name="Rectangle 3"/>
          <p:cNvSpPr>
            <a:spLocks noGrp="1" noChangeArrowheads="1"/>
          </p:cNvSpPr>
          <p:nvPr>
            <p:ph type="body" idx="1"/>
          </p:nvPr>
        </p:nvSpPr>
        <p:spPr>
          <a:noFill/>
          <a:ln/>
        </p:spPr>
        <p:txBody>
          <a:bodyPr lIns="91417" rIns="91417"/>
          <a:lstStyle/>
          <a:p>
            <a:pPr>
              <a:spcBef>
                <a:spcPct val="0"/>
              </a:spcBef>
              <a:buFontTx/>
              <a:buChar char="•"/>
            </a:pPr>
            <a:r>
              <a:rPr lang="en-US" dirty="0" err="1" smtClean="0">
                <a:latin typeface="Arial" charset="0"/>
              </a:rPr>
              <a:t>iPilots</a:t>
            </a:r>
            <a:r>
              <a:rPr lang="en-US" dirty="0" smtClean="0">
                <a:latin typeface="Arial" charset="0"/>
              </a:rPr>
              <a:t>:</a:t>
            </a:r>
            <a:r>
              <a:rPr lang="en-US" baseline="0" dirty="0" smtClean="0">
                <a:latin typeface="Arial" charset="0"/>
              </a:rPr>
              <a:t> </a:t>
            </a:r>
            <a:r>
              <a:rPr lang="en-US" dirty="0" err="1" smtClean="0">
                <a:solidFill>
                  <a:srgbClr val="000000"/>
                </a:solidFill>
                <a:latin typeface="+mj-lt"/>
              </a:rPr>
              <a:t>BioProcess</a:t>
            </a:r>
            <a:r>
              <a:rPr lang="en-US" dirty="0" smtClean="0">
                <a:solidFill>
                  <a:srgbClr val="000000"/>
                </a:solidFill>
                <a:latin typeface="+mj-lt"/>
              </a:rPr>
              <a:t> Algae, Frontline, </a:t>
            </a:r>
            <a:r>
              <a:rPr lang="en-US" dirty="0" err="1" smtClean="0">
                <a:solidFill>
                  <a:srgbClr val="000000"/>
                </a:solidFill>
                <a:latin typeface="+mj-lt"/>
              </a:rPr>
              <a:t>Mecurius</a:t>
            </a:r>
            <a:endParaRPr lang="en-US" dirty="0" smtClean="0">
              <a:latin typeface="Arial" charset="0"/>
            </a:endParaRPr>
          </a:p>
          <a:p>
            <a:pPr>
              <a:spcBef>
                <a:spcPct val="0"/>
              </a:spcBef>
              <a:buFontTx/>
              <a:buChar char="•"/>
            </a:pPr>
            <a:r>
              <a:rPr lang="en-US" dirty="0" smtClean="0">
                <a:solidFill>
                  <a:srgbClr val="000000"/>
                </a:solidFill>
                <a:latin typeface="+mj-lt"/>
              </a:rPr>
              <a:t>There are 5 Algae projects: Sapphire, </a:t>
            </a:r>
            <a:r>
              <a:rPr lang="en-US" dirty="0" err="1" smtClean="0">
                <a:solidFill>
                  <a:srgbClr val="000000"/>
                </a:solidFill>
                <a:latin typeface="+mj-lt"/>
              </a:rPr>
              <a:t>Solazyme</a:t>
            </a:r>
            <a:r>
              <a:rPr lang="en-US" dirty="0" smtClean="0">
                <a:solidFill>
                  <a:srgbClr val="000000"/>
                </a:solidFill>
                <a:latin typeface="+mj-lt"/>
              </a:rPr>
              <a:t>, </a:t>
            </a:r>
            <a:r>
              <a:rPr lang="en-US" dirty="0" err="1" smtClean="0">
                <a:solidFill>
                  <a:srgbClr val="000000"/>
                </a:solidFill>
                <a:latin typeface="+mj-lt"/>
              </a:rPr>
              <a:t>Algenol</a:t>
            </a:r>
            <a:r>
              <a:rPr lang="en-US" dirty="0" smtClean="0">
                <a:solidFill>
                  <a:srgbClr val="000000"/>
                </a:solidFill>
                <a:latin typeface="+mj-lt"/>
              </a:rPr>
              <a:t>, and </a:t>
            </a:r>
            <a:r>
              <a:rPr lang="en-US" dirty="0" err="1" smtClean="0">
                <a:solidFill>
                  <a:srgbClr val="000000"/>
                </a:solidFill>
                <a:latin typeface="+mj-lt"/>
              </a:rPr>
              <a:t>BioProcess</a:t>
            </a:r>
            <a:r>
              <a:rPr lang="en-US" dirty="0" smtClean="0">
                <a:solidFill>
                  <a:srgbClr val="000000"/>
                </a:solidFill>
                <a:latin typeface="+mj-lt"/>
              </a:rPr>
              <a:t> Algae, Hawaii Bioenergy</a:t>
            </a:r>
          </a:p>
          <a:p>
            <a:pPr>
              <a:spcBef>
                <a:spcPct val="0"/>
              </a:spcBef>
              <a:buFontTx/>
              <a:buChar char="•"/>
            </a:pPr>
            <a:r>
              <a:rPr lang="en-US" dirty="0" err="1" smtClean="0">
                <a:solidFill>
                  <a:srgbClr val="000000"/>
                </a:solidFill>
                <a:latin typeface="+mj-lt"/>
              </a:rPr>
              <a:t>Amyris</a:t>
            </a:r>
            <a:r>
              <a:rPr lang="en-US" baseline="0" dirty="0" smtClean="0">
                <a:solidFill>
                  <a:srgbClr val="000000"/>
                </a:solidFill>
                <a:latin typeface="+mj-lt"/>
              </a:rPr>
              <a:t> (pilot), </a:t>
            </a:r>
            <a:r>
              <a:rPr lang="en-US" baseline="0" dirty="0" err="1" smtClean="0">
                <a:solidFill>
                  <a:srgbClr val="000000"/>
                </a:solidFill>
                <a:latin typeface="+mj-lt"/>
              </a:rPr>
              <a:t>Rentech</a:t>
            </a:r>
            <a:r>
              <a:rPr lang="en-US" baseline="0" dirty="0" smtClean="0">
                <a:solidFill>
                  <a:srgbClr val="000000"/>
                </a:solidFill>
                <a:latin typeface="+mj-lt"/>
              </a:rPr>
              <a:t> (FT fuels demo)</a:t>
            </a:r>
          </a:p>
          <a:p>
            <a:pPr>
              <a:spcBef>
                <a:spcPct val="0"/>
              </a:spcBef>
              <a:buFontTx/>
              <a:buChar char="•"/>
            </a:pPr>
            <a:r>
              <a:rPr lang="en-US" baseline="0" dirty="0" err="1" smtClean="0">
                <a:solidFill>
                  <a:srgbClr val="000000"/>
                </a:solidFill>
                <a:latin typeface="+mj-lt"/>
              </a:rPr>
              <a:t>EtOH</a:t>
            </a:r>
            <a:r>
              <a:rPr lang="en-US" baseline="0" dirty="0" smtClean="0">
                <a:solidFill>
                  <a:srgbClr val="000000"/>
                </a:solidFill>
                <a:latin typeface="+mj-lt"/>
              </a:rPr>
              <a:t> Projects as well – notably </a:t>
            </a:r>
            <a:r>
              <a:rPr lang="en-US" baseline="0" dirty="0" err="1" smtClean="0">
                <a:solidFill>
                  <a:srgbClr val="000000"/>
                </a:solidFill>
                <a:latin typeface="+mj-lt"/>
              </a:rPr>
              <a:t>Abengoa</a:t>
            </a:r>
            <a:r>
              <a:rPr lang="en-US" baseline="0" dirty="0" smtClean="0">
                <a:solidFill>
                  <a:srgbClr val="000000"/>
                </a:solidFill>
                <a:latin typeface="+mj-lt"/>
              </a:rPr>
              <a:t>, POET, and INEOs</a:t>
            </a:r>
          </a:p>
          <a:p>
            <a:pPr>
              <a:spcBef>
                <a:spcPct val="0"/>
              </a:spcBef>
              <a:buFontTx/>
              <a:buChar char="•"/>
            </a:pPr>
            <a:endParaRPr lang="en-US" baseline="0" dirty="0" smtClean="0">
              <a:solidFill>
                <a:srgbClr val="000000"/>
              </a:solidFill>
              <a:latin typeface="+mj-lt"/>
            </a:endParaRPr>
          </a:p>
          <a:p>
            <a:pPr>
              <a:spcBef>
                <a:spcPct val="0"/>
              </a:spcBef>
              <a:buFontTx/>
              <a:buChar char="•"/>
            </a:pPr>
            <a:r>
              <a:rPr lang="en-US" baseline="0" dirty="0" err="1" smtClean="0">
                <a:solidFill>
                  <a:srgbClr val="000000"/>
                </a:solidFill>
                <a:latin typeface="+mj-lt"/>
              </a:rPr>
              <a:t>Solazyme</a:t>
            </a:r>
            <a:r>
              <a:rPr lang="en-US" baseline="0" dirty="0" smtClean="0">
                <a:solidFill>
                  <a:srgbClr val="000000"/>
                </a:solidFill>
                <a:latin typeface="+mj-lt"/>
              </a:rPr>
              <a:t> and </a:t>
            </a:r>
            <a:r>
              <a:rPr lang="en-US" baseline="0" dirty="0" err="1" smtClean="0">
                <a:solidFill>
                  <a:srgbClr val="000000"/>
                </a:solidFill>
                <a:latin typeface="+mj-lt"/>
              </a:rPr>
              <a:t>Amyris</a:t>
            </a:r>
            <a:r>
              <a:rPr lang="en-US" baseline="0" dirty="0" smtClean="0">
                <a:solidFill>
                  <a:srgbClr val="000000"/>
                </a:solidFill>
                <a:latin typeface="+mj-lt"/>
              </a:rPr>
              <a:t> have produced fuels for commercial aviation test flights</a:t>
            </a:r>
          </a:p>
          <a:p>
            <a:pPr>
              <a:spcBef>
                <a:spcPct val="0"/>
              </a:spcBef>
              <a:buFontTx/>
              <a:buChar char="•"/>
            </a:pPr>
            <a:r>
              <a:rPr lang="en-US" sz="1300" b="1" i="0" kern="1200" dirty="0" smtClean="0">
                <a:solidFill>
                  <a:schemeClr val="tx1"/>
                </a:solidFill>
                <a:effectLst/>
                <a:latin typeface="+mj-lt"/>
                <a:ea typeface="ＭＳ Ｐゴシック" pitchFamily="-108" charset="-128"/>
                <a:cs typeface="ＭＳ Ｐゴシック" pitchFamily="-108" charset="-128"/>
              </a:rPr>
              <a:t>2010 Solajet™HRJ-5 Jet Fuel at the World-famous Farnborough International Air Show in UK</a:t>
            </a:r>
          </a:p>
          <a:p>
            <a:pPr>
              <a:spcBef>
                <a:spcPct val="0"/>
              </a:spcBef>
              <a:buFontTx/>
              <a:buChar char="•"/>
            </a:pPr>
            <a:r>
              <a:rPr lang="en-US" sz="1300" b="1" i="0" kern="1200" dirty="0" smtClean="0">
                <a:solidFill>
                  <a:schemeClr val="tx1"/>
                </a:solidFill>
                <a:effectLst/>
                <a:latin typeface="+mj-lt"/>
                <a:ea typeface="ＭＳ Ｐゴシック" pitchFamily="-108" charset="-128"/>
                <a:cs typeface="ＭＳ Ｐゴシック" pitchFamily="-108" charset="-128"/>
              </a:rPr>
              <a:t>Partnered</a:t>
            </a:r>
            <a:r>
              <a:rPr lang="en-US" sz="1300" b="1" i="0" kern="1200" baseline="0" dirty="0" smtClean="0">
                <a:solidFill>
                  <a:schemeClr val="tx1"/>
                </a:solidFill>
                <a:effectLst/>
                <a:latin typeface="+mj-lt"/>
                <a:ea typeface="ＭＳ Ｐゴシック" pitchFamily="-108" charset="-128"/>
                <a:cs typeface="ＭＳ Ｐゴシック" pitchFamily="-108" charset="-128"/>
              </a:rPr>
              <a:t> with the Navy as well</a:t>
            </a:r>
            <a:endParaRPr lang="en-US" sz="1300" b="1" i="0" kern="1200" dirty="0" smtClean="0">
              <a:solidFill>
                <a:schemeClr val="tx1"/>
              </a:solidFill>
              <a:effectLst/>
              <a:latin typeface="+mj-lt"/>
              <a:ea typeface="ＭＳ Ｐゴシック" pitchFamily="-108" charset="-128"/>
              <a:cs typeface="ＭＳ Ｐゴシック" pitchFamily="-108" charset="-128"/>
            </a:endParaRPr>
          </a:p>
          <a:p>
            <a:pPr>
              <a:spcBef>
                <a:spcPct val="0"/>
              </a:spcBef>
              <a:buFontTx/>
              <a:buChar char="•"/>
            </a:pPr>
            <a:endParaRPr lang="en-US" sz="1300" b="1" i="0" kern="1200" dirty="0" smtClean="0">
              <a:solidFill>
                <a:schemeClr val="tx1"/>
              </a:solidFill>
              <a:effectLst/>
              <a:latin typeface="+mj-lt"/>
              <a:ea typeface="ＭＳ Ｐゴシック" pitchFamily="-108" charset="-128"/>
            </a:endParaRPr>
          </a:p>
          <a:p>
            <a:pPr>
              <a:spcBef>
                <a:spcPct val="0"/>
              </a:spcBef>
              <a:buFontTx/>
              <a:buChar char="•"/>
            </a:pPr>
            <a:r>
              <a:rPr lang="en-US" sz="1300" b="1" i="0" kern="1200" dirty="0" smtClean="0">
                <a:solidFill>
                  <a:schemeClr val="tx1"/>
                </a:solidFill>
                <a:effectLst/>
                <a:latin typeface="+mj-lt"/>
                <a:ea typeface="ＭＳ Ｐゴシック" pitchFamily="-108" charset="-128"/>
              </a:rPr>
              <a:t>Bioprocess algae working on </a:t>
            </a:r>
            <a:r>
              <a:rPr lang="en-US" sz="1300" b="1" i="0" kern="1200" dirty="0" err="1" smtClean="0">
                <a:solidFill>
                  <a:schemeClr val="tx1"/>
                </a:solidFill>
                <a:effectLst/>
                <a:latin typeface="+mj-lt"/>
                <a:ea typeface="ＭＳ Ｐゴシック" pitchFamily="-108" charset="-128"/>
              </a:rPr>
              <a:t>milspec</a:t>
            </a:r>
            <a:r>
              <a:rPr lang="en-US" sz="1300" b="1" i="0" kern="1200" baseline="0" dirty="0" smtClean="0">
                <a:solidFill>
                  <a:schemeClr val="tx1"/>
                </a:solidFill>
                <a:effectLst/>
                <a:latin typeface="+mj-lt"/>
                <a:ea typeface="ＭＳ Ｐゴシック" pitchFamily="-108" charset="-128"/>
              </a:rPr>
              <a:t> jet</a:t>
            </a:r>
          </a:p>
          <a:p>
            <a:pPr>
              <a:spcBef>
                <a:spcPct val="0"/>
              </a:spcBef>
              <a:buFontTx/>
              <a:buChar char="•"/>
            </a:pPr>
            <a:endParaRPr lang="en-US" dirty="0" smtClean="0">
              <a:latin typeface="Arial" charset="0"/>
            </a:endParaRPr>
          </a:p>
          <a:p>
            <a:pPr>
              <a:spcBef>
                <a:spcPct val="0"/>
              </a:spcBef>
              <a:buFontTx/>
              <a:buChar char="•"/>
            </a:pPr>
            <a:endParaRPr lang="en-US" dirty="0" smtClean="0">
              <a:latin typeface="Arial" charset="0"/>
            </a:endParaRPr>
          </a:p>
        </p:txBody>
      </p:sp>
    </p:spTree>
    <p:extLst>
      <p:ext uri="{BB962C8B-B14F-4D97-AF65-F5344CB8AC3E}">
        <p14:creationId xmlns:p14="http://schemas.microsoft.com/office/powerpoint/2010/main" val="1099479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566906-AC5D-4372-A8F4-DFFD3BB27B7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5510238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1" Type="http://schemas.openxmlformats.org/officeDocument/2006/relationships/slideMaster" Target="../slideMasters/slideMaster11.xml"/><Relationship Id="rId2" Type="http://schemas.openxmlformats.org/officeDocument/2006/relationships/image" Target="../media/image2.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jpeg"/><Relationship Id="rId1" Type="http://schemas.openxmlformats.org/officeDocument/2006/relationships/slideMaster" Target="../slideMasters/slideMaster12.xml"/><Relationship Id="rId2" Type="http://schemas.openxmlformats.org/officeDocument/2006/relationships/image" Target="../media/image25.jpeg"/><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0" Type="http://schemas.openxmlformats.org/officeDocument/2006/relationships/image" Target="../media/image33.jpe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jpeg"/><Relationship Id="rId1" Type="http://schemas.openxmlformats.org/officeDocument/2006/relationships/slideMaster" Target="../slideMasters/slideMaster13.xml"/><Relationship Id="rId2" Type="http://schemas.openxmlformats.org/officeDocument/2006/relationships/image" Target="../media/image25.jpeg"/><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0" Type="http://schemas.openxmlformats.org/officeDocument/2006/relationships/image" Target="../media/image33.jpe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jpeg"/><Relationship Id="rId1" Type="http://schemas.openxmlformats.org/officeDocument/2006/relationships/slideMaster" Target="../slideMasters/slideMaster14.xml"/><Relationship Id="rId2" Type="http://schemas.openxmlformats.org/officeDocument/2006/relationships/image" Target="../media/image25.jpeg"/><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0" Type="http://schemas.openxmlformats.org/officeDocument/2006/relationships/image" Target="../media/image3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21.jpeg"/><Relationship Id="rId8" Type="http://schemas.openxmlformats.org/officeDocument/2006/relationships/image" Target="../media/image22.jpeg"/><Relationship Id="rId1" Type="http://schemas.openxmlformats.org/officeDocument/2006/relationships/slideMaster" Target="../slideMasters/slideMaster15.xml"/><Relationship Id="rId2" Type="http://schemas.openxmlformats.org/officeDocument/2006/relationships/image" Target="../media/image2.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21.jpeg"/><Relationship Id="rId8" Type="http://schemas.openxmlformats.org/officeDocument/2006/relationships/image" Target="../media/image22.jpeg"/><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1" Type="http://schemas.openxmlformats.org/officeDocument/2006/relationships/slideMaster" Target="../slideMasters/slideMaster10.xml"/><Relationship Id="rId2"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9271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9" name="Rectangle 8"/>
          <p:cNvSpPr/>
          <p:nvPr userDrawn="1"/>
        </p:nvSpPr>
        <p:spPr>
          <a:xfrm>
            <a:off x="0" y="6456363"/>
            <a:ext cx="9153144" cy="4016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0" name="Rectangle 9"/>
          <p:cNvSpPr/>
          <p:nvPr userDrawn="1"/>
        </p:nvSpPr>
        <p:spPr>
          <a:xfrm flipH="1">
            <a:off x="0" y="5092700"/>
            <a:ext cx="4572000" cy="13636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2" name="Rectangle 11"/>
          <p:cNvSpPr/>
          <p:nvPr userDrawn="1"/>
        </p:nvSpPr>
        <p:spPr>
          <a:xfrm flipH="1">
            <a:off x="4555613" y="5092700"/>
            <a:ext cx="4597085" cy="1363663"/>
          </a:xfrm>
          <a:prstGeom prst="rect">
            <a:avLst/>
          </a:prstGeom>
          <a:solidFill>
            <a:srgbClr val="646D7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pic>
        <p:nvPicPr>
          <p:cNvPr id="17" name="Picture 32" descr="doe_logo_ppt.png"/>
          <p:cNvPicPr>
            <a:picLocks noChangeAspect="1"/>
          </p:cNvPicPr>
          <p:nvPr userDrawn="1"/>
        </p:nvPicPr>
        <p:blipFill>
          <a:blip r:embed="rId2"/>
          <a:srcRect/>
          <a:stretch>
            <a:fillRect/>
          </a:stretch>
        </p:blipFill>
        <p:spPr bwMode="auto">
          <a:xfrm>
            <a:off x="6121400" y="276225"/>
            <a:ext cx="2743200" cy="412750"/>
          </a:xfrm>
          <a:prstGeom prst="rect">
            <a:avLst/>
          </a:prstGeom>
          <a:noFill/>
          <a:ln w="9525">
            <a:noFill/>
            <a:miter lim="800000"/>
            <a:headEnd/>
            <a:tailEnd/>
          </a:ln>
        </p:spPr>
      </p:pic>
      <p:sp>
        <p:nvSpPr>
          <p:cNvPr id="18" name="Title 1"/>
          <p:cNvSpPr>
            <a:spLocks noGrp="1"/>
          </p:cNvSpPr>
          <p:nvPr>
            <p:ph type="ctrTitle" hasCustomPrompt="1"/>
          </p:nvPr>
        </p:nvSpPr>
        <p:spPr>
          <a:xfrm>
            <a:off x="207443" y="150911"/>
            <a:ext cx="5626620" cy="603505"/>
          </a:xfrm>
          <a:prstGeom prst="rect">
            <a:avLst/>
          </a:prstGeom>
        </p:spPr>
        <p:txBody>
          <a:bodyPr lIns="0" rIns="0" anchor="ctr" anchorCtr="0">
            <a:normAutofit/>
          </a:bodyPr>
          <a:lstStyle>
            <a:lvl1pPr algn="l">
              <a:defRPr sz="2800" b="1">
                <a:solidFill>
                  <a:srgbClr val="FFFFFF"/>
                </a:solidFill>
                <a:latin typeface="+mj-lt"/>
                <a:cs typeface="Arial"/>
              </a:defRPr>
            </a:lvl1pPr>
          </a:lstStyle>
          <a:p>
            <a:r>
              <a:rPr lang="en-US" dirty="0" smtClean="0"/>
              <a:t>Presentation Title</a:t>
            </a:r>
            <a:endParaRPr lang="en-US" dirty="0"/>
          </a:p>
        </p:txBody>
      </p:sp>
      <p:sp>
        <p:nvSpPr>
          <p:cNvPr id="19" name="Subtitle 2"/>
          <p:cNvSpPr>
            <a:spLocks noGrp="1"/>
          </p:cNvSpPr>
          <p:nvPr>
            <p:ph type="subTitle" idx="1" hasCustomPrompt="1"/>
          </p:nvPr>
        </p:nvSpPr>
        <p:spPr>
          <a:xfrm>
            <a:off x="163046" y="5253120"/>
            <a:ext cx="4204238" cy="1175040"/>
          </a:xfrm>
          <a:prstGeom prst="rect">
            <a:avLst/>
          </a:prstGeom>
        </p:spPr>
        <p:txBody>
          <a:bodyPr>
            <a:normAutofit/>
          </a:bodyPr>
          <a:lstStyle>
            <a:lvl1pPr marL="0" indent="0" algn="l">
              <a:buNone/>
              <a:defRPr sz="2000" b="1" i="0">
                <a:solidFill>
                  <a:schemeClr val="tx1"/>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Event Name</a:t>
            </a:r>
            <a:endParaRPr lang="en-US" dirty="0"/>
          </a:p>
        </p:txBody>
      </p:sp>
      <p:sp>
        <p:nvSpPr>
          <p:cNvPr id="20" name="Text Placeholder 17"/>
          <p:cNvSpPr>
            <a:spLocks noGrp="1"/>
          </p:cNvSpPr>
          <p:nvPr>
            <p:ph type="body" sz="quarter" idx="10" hasCustomPrompt="1"/>
          </p:nvPr>
        </p:nvSpPr>
        <p:spPr>
          <a:xfrm>
            <a:off x="4776303" y="5247265"/>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dirty="0" smtClean="0"/>
              <a:t>Presenter </a:t>
            </a:r>
            <a:r>
              <a:rPr lang="en-US" noProof="0" dirty="0" err="1" smtClean="0"/>
              <a:t>Name(s</a:t>
            </a:r>
            <a:r>
              <a:rPr lang="en-US" noProof="0" dirty="0" smtClean="0"/>
              <a:t>)</a:t>
            </a:r>
          </a:p>
        </p:txBody>
      </p:sp>
      <p:sp>
        <p:nvSpPr>
          <p:cNvPr id="21" name="Text Placeholder 22"/>
          <p:cNvSpPr>
            <a:spLocks noGrp="1"/>
          </p:cNvSpPr>
          <p:nvPr>
            <p:ph type="body" sz="quarter" idx="12"/>
          </p:nvPr>
        </p:nvSpPr>
        <p:spPr>
          <a:xfrm>
            <a:off x="4776252" y="5584690"/>
            <a:ext cx="4180863"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mn-lt"/>
                <a:cs typeface="Arial"/>
              </a:defRPr>
            </a:lvl1pPr>
          </a:lstStyle>
          <a:p>
            <a:pPr lvl="0"/>
            <a:r>
              <a:rPr lang="en-US" noProof="0" smtClean="0"/>
              <a:t>Click to edit Master text styles</a:t>
            </a:r>
          </a:p>
        </p:txBody>
      </p:sp>
      <p:sp>
        <p:nvSpPr>
          <p:cNvPr id="22" name="Text Placeholder 18"/>
          <p:cNvSpPr>
            <a:spLocks noGrp="1"/>
          </p:cNvSpPr>
          <p:nvPr>
            <p:ph type="body" sz="quarter" idx="13" hasCustomPrompt="1"/>
          </p:nvPr>
        </p:nvSpPr>
        <p:spPr>
          <a:xfrm>
            <a:off x="168100" y="5672913"/>
            <a:ext cx="1390650" cy="288687"/>
          </a:xfrm>
          <a:prstGeom prst="rect">
            <a:avLst/>
          </a:prstGeom>
        </p:spPr>
        <p:txBody>
          <a:bodyPr>
            <a:normAutofit/>
          </a:bodyPr>
          <a:lstStyle>
            <a:lvl1pPr>
              <a:buNone/>
              <a:defRPr sz="1200">
                <a:solidFill>
                  <a:schemeClr val="tx1"/>
                </a:solidFill>
                <a:latin typeface="+mn-lt"/>
                <a:cs typeface="Arial"/>
              </a:defRPr>
            </a:lvl1pPr>
            <a:lvl5pPr>
              <a:defRPr/>
            </a:lvl5pPr>
          </a:lstStyle>
          <a:p>
            <a:pPr lvl="0"/>
            <a:r>
              <a:rPr lang="en-US" dirty="0" smtClean="0"/>
              <a:t>Date</a:t>
            </a:r>
            <a:endParaRPr lang="en-US" dirty="0"/>
          </a:p>
        </p:txBody>
      </p:sp>
      <p:grpSp>
        <p:nvGrpSpPr>
          <p:cNvPr id="28" name="Group 27"/>
          <p:cNvGrpSpPr/>
          <p:nvPr userDrawn="1"/>
        </p:nvGrpSpPr>
        <p:grpSpPr>
          <a:xfrm>
            <a:off x="-1" y="898281"/>
            <a:ext cx="9144001" cy="55570"/>
            <a:chOff x="-1" y="656981"/>
            <a:chExt cx="9144001" cy="55570"/>
          </a:xfrm>
        </p:grpSpPr>
        <p:sp>
          <p:nvSpPr>
            <p:cNvPr id="29" name="Rectangle 28"/>
            <p:cNvSpPr/>
            <p:nvPr userDrawn="1"/>
          </p:nvSpPr>
          <p:spPr bwMode="auto">
            <a:xfrm flipH="1" flipV="1">
              <a:off x="-1" y="656982"/>
              <a:ext cx="4268788"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30" name="Rectangle 29"/>
            <p:cNvSpPr/>
            <p:nvPr userDrawn="1"/>
          </p:nvSpPr>
          <p:spPr bwMode="auto">
            <a:xfrm flipH="1" flipV="1">
              <a:off x="5834063" y="656988"/>
              <a:ext cx="3309937" cy="555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31" name="Rectangle 30"/>
            <p:cNvSpPr/>
            <p:nvPr userDrawn="1"/>
          </p:nvSpPr>
          <p:spPr bwMode="auto">
            <a:xfrm flipH="1" flipV="1">
              <a:off x="4267200" y="656981"/>
              <a:ext cx="1704975"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grpSp>
      <p:sp>
        <p:nvSpPr>
          <p:cNvPr id="23" name="Text Placeholder 18"/>
          <p:cNvSpPr>
            <a:spLocks noGrp="1"/>
          </p:cNvSpPr>
          <p:nvPr>
            <p:ph type="body" sz="quarter" idx="14" hasCustomPrompt="1"/>
          </p:nvPr>
        </p:nvSpPr>
        <p:spPr>
          <a:xfrm>
            <a:off x="168100" y="5966828"/>
            <a:ext cx="2945214" cy="288687"/>
          </a:xfrm>
          <a:prstGeom prst="rect">
            <a:avLst/>
          </a:prstGeom>
        </p:spPr>
        <p:txBody>
          <a:bodyPr>
            <a:normAutofit/>
          </a:bodyPr>
          <a:lstStyle>
            <a:lvl1pPr>
              <a:buNone/>
              <a:defRPr sz="1200">
                <a:solidFill>
                  <a:schemeClr val="tx1"/>
                </a:solidFill>
                <a:latin typeface="+mn-lt"/>
                <a:cs typeface="Arial"/>
              </a:defRPr>
            </a:lvl1pPr>
            <a:lvl5pPr>
              <a:defRPr/>
            </a:lvl5pPr>
          </a:lstStyle>
          <a:p>
            <a:pPr lvl="0"/>
            <a:r>
              <a:rPr lang="en-US" dirty="0" smtClean="0"/>
              <a:t>City</a:t>
            </a:r>
            <a:endParaRPr lang="en-US" dirty="0"/>
          </a:p>
        </p:txBody>
      </p:sp>
      <p:pic>
        <p:nvPicPr>
          <p:cNvPr id="25" name="Picture 8" descr="Ecoboost spray Ford media page"/>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6331334" y="927101"/>
            <a:ext cx="2812666" cy="209575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10" descr="IntroVolt"/>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0" y="927099"/>
            <a:ext cx="2494684" cy="20957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descr="IMG_3345.jpg"/>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b="15152"/>
          <a:stretch/>
        </p:blipFill>
        <p:spPr bwMode="auto">
          <a:xfrm>
            <a:off x="0" y="3022858"/>
            <a:ext cx="3659184" cy="20698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Pictured here is Ford's Lightweight Concept vehicle, a prototype that is nearly 25 percent lighter than an equivalent conventional vehicle. Using a mix of advanced materials, Ford -- in partnership with Magna International -- shaved about 800 pounds off the baseline vehicle, making a midsize sedan roughly the weight of a subcompact car. | Photo courtesy of Ford Motor Company."/>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659184" y="3038029"/>
            <a:ext cx="3362957" cy="20546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C:\Users\Shannon.Shea\Downloads\28003.jp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21874" t="5431" r="10479" b="4714"/>
          <a:stretch/>
        </p:blipFill>
        <p:spPr bwMode="auto">
          <a:xfrm>
            <a:off x="7050024" y="3038029"/>
            <a:ext cx="2103120" cy="2054670"/>
          </a:xfrm>
          <a:prstGeom prst="rect">
            <a:avLst/>
          </a:prstGeom>
          <a:noFill/>
          <a:ln w="3175" cmpd="sng">
            <a:solidFill>
              <a:srgbClr val="000000"/>
            </a:solidFill>
          </a:ln>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userDrawn="1"/>
        </p:nvPicPr>
        <p:blipFill rotWithShape="1">
          <a:blip r:embed="rId8" cstate="print">
            <a:extLst>
              <a:ext uri="{28A0092B-C50C-407E-A947-70E740481C1C}">
                <a14:useLocalDpi xmlns:a14="http://schemas.microsoft.com/office/drawing/2010/main" val="0"/>
              </a:ext>
            </a:extLst>
          </a:blip>
          <a:srcRect t="-2" b="17084"/>
          <a:stretch/>
        </p:blipFill>
        <p:spPr>
          <a:xfrm>
            <a:off x="2522163" y="925713"/>
            <a:ext cx="3804620" cy="2097145"/>
          </a:xfrm>
          <a:prstGeom prst="rect">
            <a:avLst/>
          </a:prstGeom>
          <a:ln>
            <a:solidFill>
              <a:srgbClr val="000000"/>
            </a:solidFill>
          </a:ln>
        </p:spPr>
      </p:pic>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653785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EERE Black Slide Inner">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a:solidFill>
                  <a:schemeClr val="bg2">
                    <a:lumMod val="10000"/>
                  </a:schemeClr>
                </a:solidFill>
              </a:defRPr>
            </a:lvl1pPr>
          </a:lstStyle>
          <a:p>
            <a:r>
              <a:rPr lang="en-US" dirty="0" smtClean="0"/>
              <a:t>Click to edit Master title style</a:t>
            </a:r>
            <a:endParaRPr lang="en-US" dirty="0"/>
          </a:p>
        </p:txBody>
      </p:sp>
      <p:sp>
        <p:nvSpPr>
          <p:cNvPr id="3" name="TextBox 2"/>
          <p:cNvSpPr txBox="1"/>
          <p:nvPr userDrawn="1"/>
        </p:nvSpPr>
        <p:spPr>
          <a:xfrm>
            <a:off x="133687" y="3994059"/>
            <a:ext cx="914400" cy="914400"/>
          </a:xfrm>
          <a:prstGeom prst="rect">
            <a:avLst/>
          </a:prstGeom>
        </p:spPr>
        <p:txBody>
          <a:bodyPr vert="horz" wrap="none" lIns="91440" tIns="45720" rIns="91440" bIns="45720" rtlCol="0">
            <a:normAutofit/>
          </a:bodyPr>
          <a:lstStyle/>
          <a:p>
            <a:pPr fontAlgn="auto">
              <a:spcBef>
                <a:spcPct val="20000"/>
              </a:spcBef>
              <a:spcAft>
                <a:spcPts val="0"/>
              </a:spcAft>
              <a:buFont typeface="Arial"/>
              <a:buNone/>
            </a:pPr>
            <a:endParaRPr lang="en-US" sz="2323" b="1" dirty="0">
              <a:solidFill>
                <a:srgbClr val="FFFFFF"/>
              </a:solidFill>
              <a:latin typeface="Arial Narrow"/>
              <a:cs typeface="Arial Narrow"/>
            </a:endParaRPr>
          </a:p>
        </p:txBody>
      </p:sp>
      <p:sp>
        <p:nvSpPr>
          <p:cNvPr id="5" name="Content Placeholder 4"/>
          <p:cNvSpPr>
            <a:spLocks noGrp="1"/>
          </p:cNvSpPr>
          <p:nvPr>
            <p:ph sz="quarter" idx="10"/>
          </p:nvPr>
        </p:nvSpPr>
        <p:spPr>
          <a:xfrm>
            <a:off x="457200" y="1066800"/>
            <a:ext cx="8458200" cy="50292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923234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94423768"/>
      </p:ext>
    </p:extLst>
  </p:cSld>
  <p:clrMapOvr>
    <a:masterClrMapping/>
  </p:clrMapOvr>
  <p:timing>
    <p:tnLst>
      <p:par>
        <p:cTn xmlns:p14="http://schemas.microsoft.com/office/powerpoint/2010/mai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smtClean="0"/>
              <a:t>Click to edit Master text styles</a:t>
            </a:r>
          </a:p>
        </p:txBody>
      </p:sp>
    </p:spTree>
    <p:extLst>
      <p:ext uri="{BB962C8B-B14F-4D97-AF65-F5344CB8AC3E}">
        <p14:creationId xmlns:p14="http://schemas.microsoft.com/office/powerpoint/2010/main" val="1520109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9271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r>
              <a:rPr lang="en-US" sz="2000" dirty="0">
                <a:solidFill>
                  <a:srgbClr val="FFFFFF"/>
                </a:solidFill>
                <a:ea typeface="ＭＳ Ｐゴシック" pitchFamily="-106" charset="-128"/>
                <a:cs typeface="ＭＳ Ｐゴシック" pitchFamily="-106" charset="-128"/>
              </a:rPr>
              <a:t>  BIOENERGY TECHNOLOGIES OFFICE</a:t>
            </a:r>
          </a:p>
        </p:txBody>
      </p:sp>
      <p:sp>
        <p:nvSpPr>
          <p:cNvPr id="9" name="Rectangle 8"/>
          <p:cNvSpPr/>
          <p:nvPr userDrawn="1"/>
        </p:nvSpPr>
        <p:spPr>
          <a:xfrm>
            <a:off x="0" y="6456363"/>
            <a:ext cx="9153144" cy="40163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0" name="Rectangle 9"/>
          <p:cNvSpPr/>
          <p:nvPr userDrawn="1"/>
        </p:nvSpPr>
        <p:spPr>
          <a:xfrm flipH="1">
            <a:off x="-4" y="5079758"/>
            <a:ext cx="4572004" cy="137660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2" name="Rectangle 11"/>
          <p:cNvSpPr/>
          <p:nvPr userDrawn="1"/>
        </p:nvSpPr>
        <p:spPr>
          <a:xfrm flipH="1">
            <a:off x="4560243" y="5079758"/>
            <a:ext cx="4592454" cy="1376606"/>
          </a:xfrm>
          <a:prstGeom prst="rect">
            <a:avLst/>
          </a:prstGeom>
          <a:solidFill>
            <a:srgbClr val="646D7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pic>
        <p:nvPicPr>
          <p:cNvPr id="17" name="Picture 32" descr="doe_logo_ppt.png"/>
          <p:cNvPicPr>
            <a:picLocks noChangeAspect="1"/>
          </p:cNvPicPr>
          <p:nvPr userDrawn="1"/>
        </p:nvPicPr>
        <p:blipFill>
          <a:blip r:embed="rId2"/>
          <a:srcRect/>
          <a:stretch>
            <a:fillRect/>
          </a:stretch>
        </p:blipFill>
        <p:spPr bwMode="auto">
          <a:xfrm>
            <a:off x="6121400" y="276225"/>
            <a:ext cx="2743200" cy="412750"/>
          </a:xfrm>
          <a:prstGeom prst="rect">
            <a:avLst/>
          </a:prstGeom>
          <a:noFill/>
          <a:ln w="9525">
            <a:noFill/>
            <a:miter lim="800000"/>
            <a:headEnd/>
            <a:tailEnd/>
          </a:ln>
        </p:spPr>
      </p:pic>
      <p:sp>
        <p:nvSpPr>
          <p:cNvPr id="19" name="Subtitle 2"/>
          <p:cNvSpPr>
            <a:spLocks noGrp="1"/>
          </p:cNvSpPr>
          <p:nvPr>
            <p:ph type="subTitle" idx="1" hasCustomPrompt="1"/>
          </p:nvPr>
        </p:nvSpPr>
        <p:spPr>
          <a:xfrm>
            <a:off x="163046" y="5253120"/>
            <a:ext cx="4382300" cy="1175040"/>
          </a:xfrm>
          <a:prstGeom prst="rect">
            <a:avLst/>
          </a:prstGeom>
        </p:spPr>
        <p:txBody>
          <a:bodyPr>
            <a:normAutofit/>
          </a:bodyPr>
          <a:lstStyle>
            <a:lvl1pPr marL="0" indent="0" algn="l">
              <a:buNone/>
              <a:defRPr sz="2400" b="1" i="0">
                <a:solidFill>
                  <a:srgbClr val="FFFFFF"/>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Presentation Title</a:t>
            </a:r>
            <a:endParaRPr lang="en-US" dirty="0"/>
          </a:p>
        </p:txBody>
      </p:sp>
      <p:sp>
        <p:nvSpPr>
          <p:cNvPr id="20" name="Text Placeholder 17"/>
          <p:cNvSpPr>
            <a:spLocks noGrp="1"/>
          </p:cNvSpPr>
          <p:nvPr>
            <p:ph type="body" sz="quarter" idx="10" hasCustomPrompt="1"/>
          </p:nvPr>
        </p:nvSpPr>
        <p:spPr>
          <a:xfrm>
            <a:off x="4776303" y="5247265"/>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dirty="0" smtClean="0"/>
              <a:t>Presenter </a:t>
            </a:r>
            <a:r>
              <a:rPr lang="en-US" noProof="0" dirty="0" err="1" smtClean="0"/>
              <a:t>Name(s</a:t>
            </a:r>
            <a:r>
              <a:rPr lang="en-US" noProof="0" dirty="0" smtClean="0"/>
              <a:t>)</a:t>
            </a:r>
          </a:p>
        </p:txBody>
      </p:sp>
      <p:sp>
        <p:nvSpPr>
          <p:cNvPr id="21" name="Text Placeholder 22"/>
          <p:cNvSpPr>
            <a:spLocks noGrp="1"/>
          </p:cNvSpPr>
          <p:nvPr>
            <p:ph type="body" sz="quarter" idx="12"/>
          </p:nvPr>
        </p:nvSpPr>
        <p:spPr>
          <a:xfrm>
            <a:off x="4776252" y="5584690"/>
            <a:ext cx="4180863"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mn-lt"/>
                <a:cs typeface="Arial"/>
              </a:defRPr>
            </a:lvl1pPr>
          </a:lstStyle>
          <a:p>
            <a:pPr lvl="0"/>
            <a:r>
              <a:rPr lang="en-US" noProof="0" smtClean="0"/>
              <a:t>Click to edit Master text styles</a:t>
            </a:r>
          </a:p>
        </p:txBody>
      </p:sp>
      <p:sp>
        <p:nvSpPr>
          <p:cNvPr id="22" name="Text Placeholder 18"/>
          <p:cNvSpPr>
            <a:spLocks noGrp="1"/>
          </p:cNvSpPr>
          <p:nvPr>
            <p:ph type="body" sz="quarter" idx="13" hasCustomPrompt="1"/>
          </p:nvPr>
        </p:nvSpPr>
        <p:spPr>
          <a:xfrm>
            <a:off x="168100" y="5672913"/>
            <a:ext cx="1390650" cy="288687"/>
          </a:xfrm>
          <a:prstGeom prst="rect">
            <a:avLst/>
          </a:prstGeom>
        </p:spPr>
        <p:txBody>
          <a:bodyPr>
            <a:normAutofit/>
          </a:bodyPr>
          <a:lstStyle>
            <a:lvl1pPr>
              <a:buNone/>
              <a:defRPr sz="1200">
                <a:solidFill>
                  <a:schemeClr val="bg1"/>
                </a:solidFill>
                <a:latin typeface="+mn-lt"/>
                <a:cs typeface="Arial"/>
              </a:defRPr>
            </a:lvl1pPr>
            <a:lvl5pPr>
              <a:defRPr/>
            </a:lvl5pPr>
          </a:lstStyle>
          <a:p>
            <a:pPr lvl="0"/>
            <a:r>
              <a:rPr lang="en-US" dirty="0" smtClean="0"/>
              <a:t>Date</a:t>
            </a:r>
            <a:endParaRPr lang="en-US" dirty="0"/>
          </a:p>
        </p:txBody>
      </p:sp>
      <p:grpSp>
        <p:nvGrpSpPr>
          <p:cNvPr id="2" name="Group 1"/>
          <p:cNvGrpSpPr/>
          <p:nvPr userDrawn="1"/>
        </p:nvGrpSpPr>
        <p:grpSpPr>
          <a:xfrm>
            <a:off x="-4" y="870856"/>
            <a:ext cx="9144002" cy="156560"/>
            <a:chOff x="-4" y="870857"/>
            <a:chExt cx="9144002" cy="80752"/>
          </a:xfrm>
        </p:grpSpPr>
        <p:sp>
          <p:nvSpPr>
            <p:cNvPr id="25" name="Rectangle 24"/>
            <p:cNvSpPr/>
            <p:nvPr userDrawn="1"/>
          </p:nvSpPr>
          <p:spPr bwMode="auto">
            <a:xfrm flipH="1" flipV="1">
              <a:off x="5974366" y="870858"/>
              <a:ext cx="3169632" cy="807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24" name="Rectangle 23"/>
            <p:cNvSpPr/>
            <p:nvPr userDrawn="1"/>
          </p:nvSpPr>
          <p:spPr bwMode="auto">
            <a:xfrm flipH="1" flipV="1">
              <a:off x="-4" y="870857"/>
              <a:ext cx="6125885" cy="7241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grpSp>
      <p:pic>
        <p:nvPicPr>
          <p:cNvPr id="16" name="Picture 15" descr="iStock_000002383648Medium.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360622" y="3045122"/>
            <a:ext cx="3202930" cy="2034636"/>
          </a:xfrm>
          <a:prstGeom prst="rect">
            <a:avLst/>
          </a:prstGeom>
        </p:spPr>
      </p:pic>
      <p:pic>
        <p:nvPicPr>
          <p:cNvPr id="23" name="Picture 22" descr="Imagen1.jpg"/>
          <p:cNvPicPr>
            <a:picLocks noChangeAspect="1"/>
          </p:cNvPicPr>
          <p:nvPr userDrawn="1"/>
        </p:nvPicPr>
        <p:blipFill>
          <a:blip r:embed="rId4" cstate="screen">
            <a:extLst>
              <a:ext uri="{28A0092B-C50C-407E-A947-70E740481C1C}">
                <a14:useLocalDpi xmlns:a14="http://schemas.microsoft.com/office/drawing/2010/main"/>
              </a:ext>
            </a:extLst>
          </a:blip>
          <a:srcRect t="8734" b="12659"/>
          <a:stretch>
            <a:fillRect/>
          </a:stretch>
        </p:blipFill>
        <p:spPr>
          <a:xfrm>
            <a:off x="5822087" y="3133914"/>
            <a:ext cx="3332188" cy="1945844"/>
          </a:xfrm>
          <a:prstGeom prst="rect">
            <a:avLst/>
          </a:prstGeom>
        </p:spPr>
      </p:pic>
      <p:pic>
        <p:nvPicPr>
          <p:cNvPr id="26" name="Picture 25" descr="iStock_000005312772Large.jpg"/>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5814204" y="952485"/>
            <a:ext cx="3329796" cy="2179545"/>
          </a:xfrm>
          <a:prstGeom prst="rect">
            <a:avLst/>
          </a:prstGeom>
        </p:spPr>
      </p:pic>
      <p:pic>
        <p:nvPicPr>
          <p:cNvPr id="28" name="Picture 27" descr="Image INL 1.JP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1351823" y="945601"/>
            <a:ext cx="3208421" cy="2161950"/>
          </a:xfrm>
          <a:prstGeom prst="rect">
            <a:avLst/>
          </a:prstGeom>
        </p:spPr>
      </p:pic>
      <p:pic>
        <p:nvPicPr>
          <p:cNvPr id="29" name="Picture 28" descr="soybeanhr01.JP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a:xfrm>
            <a:off x="3296" y="943275"/>
            <a:ext cx="1404381" cy="4136482"/>
          </a:xfrm>
          <a:prstGeom prst="rect">
            <a:avLst/>
          </a:prstGeom>
        </p:spPr>
      </p:pic>
      <p:pic>
        <p:nvPicPr>
          <p:cNvPr id="27" name="Picture 26" descr="biofuelscorridorhr01.JP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4566949" y="945601"/>
            <a:ext cx="1255137" cy="4134157"/>
          </a:xfrm>
          <a:prstGeom prst="rect">
            <a:avLst/>
          </a:prstGeom>
        </p:spPr>
      </p:pic>
    </p:spTree>
    <p:extLst>
      <p:ext uri="{BB962C8B-B14F-4D97-AF65-F5344CB8AC3E}">
        <p14:creationId xmlns:p14="http://schemas.microsoft.com/office/powerpoint/2010/main" val="4996400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00450"/>
            <a:ext cx="8229600" cy="4925714"/>
          </a:xfrm>
        </p:spPr>
        <p:txBody>
          <a:bodyPr/>
          <a:lstStyle>
            <a:lvl1pPr>
              <a:defRPr sz="2200"/>
            </a:lvl1pPr>
            <a:lvl2pPr>
              <a:defRPr sz="18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096502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811657"/>
          </a:xfrm>
        </p:spPr>
        <p:txBody>
          <a:bodyPr/>
          <a:lstStyle>
            <a:lvl1pPr>
              <a:defRPr>
                <a:solidFill>
                  <a:srgbClr val="3C474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8966459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065728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88087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837756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180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8398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rmAutofit/>
          </a:bodyPr>
          <a:lstStyle>
            <a:lvl1pPr algn="l">
              <a:defRPr sz="1800" b="1"/>
            </a:lvl1pPr>
          </a:lstStyle>
          <a:p>
            <a:r>
              <a:rPr lang="en-US" smtClean="0"/>
              <a:t>Click to edit Master title style</a:t>
            </a:r>
            <a:endParaRPr lang="en-US" dirty="0"/>
          </a:p>
        </p:txBody>
      </p:sp>
      <p:sp>
        <p:nvSpPr>
          <p:cNvPr id="3" name="Content Placeholder 2"/>
          <p:cNvSpPr>
            <a:spLocks noGrp="1"/>
          </p:cNvSpPr>
          <p:nvPr>
            <p:ph idx="1"/>
          </p:nvPr>
        </p:nvSpPr>
        <p:spPr>
          <a:xfrm>
            <a:off x="3575050" y="727676"/>
            <a:ext cx="5111750" cy="5398487"/>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71594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90748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94396789"/>
      </p:ext>
    </p:extLst>
  </p:cSld>
  <p:clrMapOvr>
    <a:masterClrMapping/>
  </p:clrMapOvr>
  <p:timing>
    <p:tnLst>
      <p:par>
        <p:cTn xmlns:p14="http://schemas.microsoft.com/office/powerpoint/2010/mai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itle and Tag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204788" y="846138"/>
            <a:ext cx="8679905" cy="529535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Placeholder 3"/>
          <p:cNvSpPr>
            <a:spLocks noGrp="1"/>
          </p:cNvSpPr>
          <p:nvPr>
            <p:ph type="body" sz="quarter" idx="11"/>
          </p:nvPr>
        </p:nvSpPr>
        <p:spPr>
          <a:xfrm>
            <a:off x="-13648" y="6188642"/>
            <a:ext cx="9157648" cy="457816"/>
          </a:xfrm>
          <a:prstGeom prst="rect">
            <a:avLst/>
          </a:prstGeom>
          <a:solidFill>
            <a:schemeClr val="accent5"/>
          </a:solidFill>
        </p:spPr>
        <p:txBody>
          <a:bodyPr anchor="ctr"/>
          <a:lstStyle>
            <a:lvl1pPr marL="0" indent="0" algn="ctr">
              <a:buNone/>
              <a:defRPr b="1" i="1">
                <a:solidFill>
                  <a:schemeClr val="bg1"/>
                </a:solidFill>
                <a:effectLst/>
              </a:defRPr>
            </a:lvl1pPr>
          </a:lstStyle>
          <a:p>
            <a:pPr lvl="0"/>
            <a:endParaRPr lang="en-US" dirty="0"/>
          </a:p>
        </p:txBody>
      </p:sp>
    </p:spTree>
    <p:extLst>
      <p:ext uri="{BB962C8B-B14F-4D97-AF65-F5344CB8AC3E}">
        <p14:creationId xmlns:p14="http://schemas.microsoft.com/office/powerpoint/2010/main" val="356721063"/>
      </p:ext>
    </p:extLst>
  </p:cSld>
  <p:clrMapOvr>
    <a:masterClrMapping/>
  </p:clrMapOvr>
  <p:timing>
    <p:tnLst>
      <p:par>
        <p:cTn xmlns:p14="http://schemas.microsoft.com/office/powerpoint/2010/mai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smtClean="0"/>
              <a:t>Click to edit Master text styles</a:t>
            </a:r>
          </a:p>
        </p:txBody>
      </p:sp>
    </p:spTree>
    <p:extLst>
      <p:ext uri="{BB962C8B-B14F-4D97-AF65-F5344CB8AC3E}">
        <p14:creationId xmlns:p14="http://schemas.microsoft.com/office/powerpoint/2010/main" val="7675141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9144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dirty="0">
              <a:solidFill>
                <a:prstClr val="white"/>
              </a:solidFill>
            </a:endParaRPr>
          </a:p>
        </p:txBody>
      </p:sp>
      <p:sp>
        <p:nvSpPr>
          <p:cNvPr id="9" name="Rectangle 9"/>
          <p:cNvSpPr/>
          <p:nvPr userDrawn="1"/>
        </p:nvSpPr>
        <p:spPr>
          <a:xfrm flipH="1">
            <a:off x="5334000" y="3276600"/>
            <a:ext cx="381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dirty="0">
              <a:solidFill>
                <a:prstClr val="white"/>
              </a:solidFill>
            </a:endParaRPr>
          </a:p>
        </p:txBody>
      </p:sp>
      <p:sp>
        <p:nvSpPr>
          <p:cNvPr id="11" name="Rectangle 6"/>
          <p:cNvSpPr/>
          <p:nvPr userDrawn="1"/>
        </p:nvSpPr>
        <p:spPr>
          <a:xfrm flipH="1">
            <a:off x="0" y="1905000"/>
            <a:ext cx="9144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dirty="0">
              <a:solidFill>
                <a:prstClr val="white"/>
              </a:solidFill>
            </a:endParaRPr>
          </a:p>
        </p:txBody>
      </p:sp>
      <p:pic>
        <p:nvPicPr>
          <p:cNvPr id="15" name="Picture 16" descr="volt.JPG"/>
          <p:cNvPicPr>
            <a:picLocks noChangeAspect="1"/>
          </p:cNvPicPr>
          <p:nvPr userDrawn="1"/>
        </p:nvPicPr>
        <p:blipFill>
          <a:blip r:embed="rId2" cstate="print"/>
          <a:srcRect/>
          <a:stretch>
            <a:fillRect/>
          </a:stretch>
        </p:blipFill>
        <p:spPr bwMode="auto">
          <a:xfrm>
            <a:off x="3200400" y="0"/>
            <a:ext cx="21336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cstate="print"/>
          <a:srcRect/>
          <a:stretch>
            <a:fillRect/>
          </a:stretch>
        </p:blipFill>
        <p:spPr bwMode="auto">
          <a:xfrm>
            <a:off x="0" y="1524000"/>
            <a:ext cx="1905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print"/>
          <a:srcRect r="22222"/>
          <a:stretch/>
        </p:blipFill>
        <p:spPr bwMode="auto">
          <a:xfrm>
            <a:off x="5334000" y="1524000"/>
            <a:ext cx="2133600" cy="1762125"/>
          </a:xfrm>
          <a:prstGeom prst="rect">
            <a:avLst/>
          </a:prstGeom>
          <a:noFill/>
          <a:ln w="9525">
            <a:noFill/>
            <a:miter lim="800000"/>
            <a:headEnd/>
            <a:tailEnd/>
          </a:ln>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143000" cy="1524000"/>
          </a:xfrm>
          <a:prstGeom prst="rect">
            <a:avLst/>
          </a:prstGeom>
        </p:spPr>
      </p:pic>
      <p:pic>
        <p:nvPicPr>
          <p:cNvPr id="22" name="Picture 21"/>
          <p:cNvPicPr>
            <a:picLocks noChangeAspect="1"/>
          </p:cNvPicPr>
          <p:nvPr userDrawn="1"/>
        </p:nvPicPr>
        <p:blipFill rotWithShape="1">
          <a:blip r:embed="rId6" cstate="print">
            <a:extLst>
              <a:ext uri="{28A0092B-C50C-407E-A947-70E740481C1C}">
                <a14:useLocalDpi xmlns:a14="http://schemas.microsoft.com/office/drawing/2010/main" val="0"/>
              </a:ext>
            </a:extLst>
          </a:blip>
          <a:srcRect l="19169" r="9478"/>
          <a:stretch/>
        </p:blipFill>
        <p:spPr>
          <a:xfrm>
            <a:off x="7467600" y="1524000"/>
            <a:ext cx="1676400" cy="1762124"/>
          </a:xfrm>
          <a:prstGeom prst="rect">
            <a:avLst/>
          </a:prstGeom>
        </p:spPr>
      </p:pic>
      <p:pic>
        <p:nvPicPr>
          <p:cNvPr id="13" name="Picture 12" descr="led.JPG"/>
          <p:cNvPicPr>
            <a:picLocks noChangeAspect="1"/>
          </p:cNvPicPr>
          <p:nvPr userDrawn="1"/>
        </p:nvPicPr>
        <p:blipFill>
          <a:blip r:embed="rId7" cstate="print"/>
          <a:srcRect/>
          <a:stretch>
            <a:fillRect/>
          </a:stretch>
        </p:blipFill>
        <p:spPr bwMode="auto">
          <a:xfrm>
            <a:off x="1066800" y="0"/>
            <a:ext cx="21336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cstate="print"/>
          <a:srcRect/>
          <a:stretch>
            <a:fillRect/>
          </a:stretch>
        </p:blipFill>
        <p:spPr bwMode="auto">
          <a:xfrm>
            <a:off x="3200400" y="1524000"/>
            <a:ext cx="21336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l="18841"/>
          <a:stretch/>
        </p:blipFill>
        <p:spPr>
          <a:xfrm>
            <a:off x="1066800" y="1523144"/>
            <a:ext cx="2133600" cy="1753456"/>
          </a:xfrm>
          <a:prstGeom prst="rect">
            <a:avLst/>
          </a:prstGeom>
        </p:spPr>
      </p:pic>
      <p:pic>
        <p:nvPicPr>
          <p:cNvPr id="26" name="Picture 25"/>
          <p:cNvPicPr>
            <a:picLocks noChangeAspect="1"/>
          </p:cNvPicPr>
          <p:nvPr userDrawn="1"/>
        </p:nvPicPr>
        <p:blipFill rotWithShape="1">
          <a:blip r:embed="rId10" cstate="print">
            <a:extLst>
              <a:ext uri="{28A0092B-C50C-407E-A947-70E740481C1C}">
                <a14:useLocalDpi xmlns:a14="http://schemas.microsoft.com/office/drawing/2010/main" val="0"/>
              </a:ext>
            </a:extLst>
          </a:blip>
          <a:srcRect l="18880"/>
          <a:stretch/>
        </p:blipFill>
        <p:spPr>
          <a:xfrm>
            <a:off x="0" y="1523144"/>
            <a:ext cx="1066800" cy="1753456"/>
          </a:xfrm>
          <a:prstGeom prst="rect">
            <a:avLst/>
          </a:prstGeom>
        </p:spPr>
      </p:pic>
      <p:sp>
        <p:nvSpPr>
          <p:cNvPr id="6" name="Rectangle 15"/>
          <p:cNvSpPr/>
          <p:nvPr/>
        </p:nvSpPr>
        <p:spPr>
          <a:xfrm>
            <a:off x="0" y="6610350"/>
            <a:ext cx="9144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dirty="0">
              <a:solidFill>
                <a:prstClr val="white"/>
              </a:solidFill>
            </a:endParaRPr>
          </a:p>
        </p:txBody>
      </p:sp>
      <p:sp>
        <p:nvSpPr>
          <p:cNvPr id="7"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fontAlgn="auto">
              <a:spcBef>
                <a:spcPct val="20000"/>
              </a:spcBef>
              <a:spcAft>
                <a:spcPts val="0"/>
              </a:spcAft>
              <a:buFont typeface="Arial"/>
              <a:buNone/>
              <a:defRPr/>
            </a:pPr>
            <a:fld id="{24289C06-C21E-485E-9AAF-A99C6B017E3B}" type="slidenum">
              <a:rPr lang="en-US" smtClean="0">
                <a:solidFill>
                  <a:prstClr val="white"/>
                </a:solidFill>
                <a:latin typeface="Calibri"/>
                <a:ea typeface="+mn-ea"/>
                <a:cs typeface="Calibri"/>
              </a:rPr>
              <a:pPr marL="342900" indent="-342900" fontAlgn="auto">
                <a:spcBef>
                  <a:spcPct val="20000"/>
                </a:spcBef>
                <a:spcAft>
                  <a:spcPts val="0"/>
                </a:spcAft>
                <a:buFont typeface="Arial"/>
                <a:buNone/>
                <a:defRPr/>
              </a:pPr>
              <a:t>‹#›</a:t>
            </a:fld>
            <a:r>
              <a:rPr lang="en-US" dirty="0" smtClean="0">
                <a:solidFill>
                  <a:prstClr val="white"/>
                </a:solidFill>
                <a:latin typeface="Calibri"/>
                <a:ea typeface="+mn-ea"/>
                <a:cs typeface="Calibri"/>
              </a:rPr>
              <a:t> | Bioenergy Technologies Office</a:t>
            </a:r>
            <a:endParaRPr lang="en-US" dirty="0">
              <a:solidFill>
                <a:prstClr val="white"/>
              </a:solidFill>
              <a:latin typeface="Calibri"/>
              <a:ea typeface="+mn-ea"/>
              <a:cs typeface="Calibri"/>
            </a:endParaRPr>
          </a:p>
        </p:txBody>
      </p:sp>
      <p:sp>
        <p:nvSpPr>
          <p:cNvPr id="8"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fontAlgn="auto">
              <a:spcBef>
                <a:spcPct val="20000"/>
              </a:spcBef>
              <a:spcAft>
                <a:spcPts val="0"/>
              </a:spcAft>
              <a:buFont typeface="Arial"/>
              <a:buNone/>
              <a:defRPr/>
            </a:pPr>
            <a:r>
              <a:rPr lang="en-US" dirty="0" smtClean="0">
                <a:solidFill>
                  <a:prstClr val="white"/>
                </a:solidFill>
                <a:latin typeface="Calibri"/>
                <a:ea typeface="+mn-ea"/>
                <a:cs typeface="Calibri"/>
              </a:rPr>
              <a:t>eere.energy.gov</a:t>
            </a:r>
            <a:endParaRPr lang="en-US" dirty="0">
              <a:solidFill>
                <a:prstClr val="white"/>
              </a:solidFill>
              <a:latin typeface="Calibri"/>
              <a:ea typeface="+mn-ea"/>
              <a:cs typeface="Calibri"/>
            </a:endParaRPr>
          </a:p>
        </p:txBody>
      </p:sp>
      <p:pic>
        <p:nvPicPr>
          <p:cNvPr id="21" name="Picture 2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562600" y="477001"/>
            <a:ext cx="3352800" cy="492725"/>
          </a:xfrm>
          <a:prstGeom prst="rect">
            <a:avLst/>
          </a:prstGeom>
        </p:spPr>
      </p:pic>
      <p:sp>
        <p:nvSpPr>
          <p:cNvPr id="3" name="Text Placeholder 2"/>
          <p:cNvSpPr>
            <a:spLocks noGrp="1"/>
          </p:cNvSpPr>
          <p:nvPr>
            <p:ph type="body" sz="quarter" idx="10" hasCustomPrompt="1"/>
          </p:nvPr>
        </p:nvSpPr>
        <p:spPr>
          <a:xfrm>
            <a:off x="228600" y="3892815"/>
            <a:ext cx="4800600" cy="526785"/>
          </a:xfrm>
          <a:prstGeom prst="rect">
            <a:avLst/>
          </a:prstGeom>
        </p:spPr>
        <p:txBody>
          <a:bodyPr vert="horz" lIns="0" tIns="0" rIns="0" bIns="0"/>
          <a:lstStyle>
            <a:lvl1pPr marL="0" indent="0">
              <a:buNone/>
              <a:defRPr sz="2800" b="0" baseline="0"/>
            </a:lvl1pPr>
          </a:lstStyle>
          <a:p>
            <a:pPr lvl="0"/>
            <a:r>
              <a:rPr lang="en-US" dirty="0" smtClean="0"/>
              <a:t>Presentation Title</a:t>
            </a:r>
            <a:endParaRPr lang="en-US" dirty="0"/>
          </a:p>
        </p:txBody>
      </p:sp>
      <p:sp>
        <p:nvSpPr>
          <p:cNvPr id="24" name="Text Placeholder 2"/>
          <p:cNvSpPr>
            <a:spLocks noGrp="1"/>
          </p:cNvSpPr>
          <p:nvPr>
            <p:ph type="body" sz="quarter" idx="11" hasCustomPrompt="1"/>
          </p:nvPr>
        </p:nvSpPr>
        <p:spPr>
          <a:xfrm>
            <a:off x="228600" y="4477719"/>
            <a:ext cx="4800600" cy="526785"/>
          </a:xfrm>
          <a:prstGeom prst="rect">
            <a:avLst/>
          </a:prstGeom>
        </p:spPr>
        <p:txBody>
          <a:bodyPr vert="horz" lIns="0" tIns="0" rIns="0" bIns="0"/>
          <a:lstStyle>
            <a:lvl1pPr marL="0" indent="0">
              <a:buNone/>
              <a:defRPr sz="2400" b="0"/>
            </a:lvl1pPr>
          </a:lstStyle>
          <a:p>
            <a:pPr lvl="0"/>
            <a:r>
              <a:rPr lang="en-US" dirty="0" smtClean="0"/>
              <a:t>Date</a:t>
            </a:r>
            <a:endParaRPr lang="en-US" dirty="0"/>
          </a:p>
        </p:txBody>
      </p:sp>
      <p:sp>
        <p:nvSpPr>
          <p:cNvPr id="27" name="Text Placeholder 9"/>
          <p:cNvSpPr>
            <a:spLocks noGrp="1"/>
          </p:cNvSpPr>
          <p:nvPr>
            <p:ph type="body" sz="quarter" idx="12" hasCustomPrompt="1"/>
          </p:nvPr>
        </p:nvSpPr>
        <p:spPr>
          <a:xfrm>
            <a:off x="5638800" y="3886200"/>
            <a:ext cx="3200400" cy="457200"/>
          </a:xfrm>
          <a:prstGeom prst="rect">
            <a:avLst/>
          </a:prstGeom>
        </p:spPr>
        <p:txBody>
          <a:bodyPr vert="horz"/>
          <a:lstStyle>
            <a:lvl1pPr marL="0" indent="0">
              <a:buNone/>
              <a:defRPr b="1">
                <a:solidFill>
                  <a:schemeClr val="bg1"/>
                </a:solidFill>
              </a:defRPr>
            </a:lvl1pPr>
          </a:lstStyle>
          <a:p>
            <a:pPr lvl="0"/>
            <a:r>
              <a:rPr lang="en-US" dirty="0" smtClean="0"/>
              <a:t>Presenter Name</a:t>
            </a:r>
          </a:p>
        </p:txBody>
      </p:sp>
      <p:sp>
        <p:nvSpPr>
          <p:cNvPr id="28" name="Text Placeholder 9"/>
          <p:cNvSpPr>
            <a:spLocks noGrp="1"/>
          </p:cNvSpPr>
          <p:nvPr>
            <p:ph type="body" sz="quarter" idx="13" hasCustomPrompt="1"/>
          </p:nvPr>
        </p:nvSpPr>
        <p:spPr>
          <a:xfrm>
            <a:off x="5638800" y="4495800"/>
            <a:ext cx="3200400" cy="457200"/>
          </a:xfrm>
          <a:prstGeom prst="rect">
            <a:avLst/>
          </a:prstGeom>
        </p:spPr>
        <p:txBody>
          <a:bodyPr vert="horz"/>
          <a:lstStyle>
            <a:lvl1pPr marL="0" indent="0">
              <a:buNone/>
              <a:defRPr sz="2000" b="0">
                <a:solidFill>
                  <a:srgbClr val="FFFFFF"/>
                </a:solidFill>
              </a:defRPr>
            </a:lvl1pPr>
          </a:lstStyle>
          <a:p>
            <a:pPr lvl="0"/>
            <a:r>
              <a:rPr lang="en-US" dirty="0" smtClean="0"/>
              <a:t>Position</a:t>
            </a:r>
          </a:p>
        </p:txBody>
      </p:sp>
      <p:pic>
        <p:nvPicPr>
          <p:cNvPr id="25" name="Picture 2"/>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l="2700" t="1084" r="2778" b="50812"/>
          <a:stretch/>
        </p:blipFill>
        <p:spPr bwMode="auto">
          <a:xfrm>
            <a:off x="0" y="0"/>
            <a:ext cx="5334002"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l="2704" t="53495" r="601" b="27"/>
          <a:stretch/>
        </p:blipFill>
        <p:spPr bwMode="auto">
          <a:xfrm>
            <a:off x="0" y="1524000"/>
            <a:ext cx="5453349" cy="1764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4" descr="P:\Communications &amp; Outreach\Graphics\Integrated Media\!!IMAGES\Biomass\banner_pump_hand w leaf_5.2x2.8s.jp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t="7224" b="1541"/>
          <a:stretch/>
        </p:blipFill>
        <p:spPr bwMode="auto">
          <a:xfrm>
            <a:off x="5334002" y="1524000"/>
            <a:ext cx="3809998" cy="1764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0370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EERE Black Slide Inner">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a:solidFill>
                  <a:schemeClr val="bg2">
                    <a:lumMod val="10000"/>
                  </a:schemeClr>
                </a:solidFill>
              </a:defRPr>
            </a:lvl1pPr>
          </a:lstStyle>
          <a:p>
            <a:r>
              <a:rPr lang="en-US" smtClean="0"/>
              <a:t>Click to edit Master title style</a:t>
            </a:r>
            <a:endParaRPr lang="en-US" dirty="0"/>
          </a:p>
        </p:txBody>
      </p:sp>
      <p:sp>
        <p:nvSpPr>
          <p:cNvPr id="3" name="TextBox 2"/>
          <p:cNvSpPr txBox="1"/>
          <p:nvPr userDrawn="1"/>
        </p:nvSpPr>
        <p:spPr>
          <a:xfrm>
            <a:off x="133687" y="3994059"/>
            <a:ext cx="914400" cy="914400"/>
          </a:xfrm>
          <a:prstGeom prst="rect">
            <a:avLst/>
          </a:prstGeom>
        </p:spPr>
        <p:txBody>
          <a:bodyPr vert="horz" wrap="none" lIns="91440" tIns="45720" rIns="91440" bIns="45720" rtlCol="0">
            <a:normAutofit/>
          </a:bodyPr>
          <a:lstStyle/>
          <a:p>
            <a:pPr fontAlgn="auto">
              <a:spcBef>
                <a:spcPct val="20000"/>
              </a:spcBef>
              <a:spcAft>
                <a:spcPts val="0"/>
              </a:spcAft>
              <a:buFont typeface="Arial"/>
              <a:buNone/>
            </a:pPr>
            <a:endParaRPr lang="en-US" sz="2323" b="1" dirty="0" smtClean="0">
              <a:solidFill>
                <a:srgbClr val="FFFFFF"/>
              </a:solidFill>
              <a:latin typeface="Arial Narrow"/>
              <a:ea typeface="+mn-ea"/>
              <a:cs typeface="Arial Narrow"/>
            </a:endParaRPr>
          </a:p>
        </p:txBody>
      </p:sp>
      <p:sp>
        <p:nvSpPr>
          <p:cNvPr id="5" name="Content Placeholder 4"/>
          <p:cNvSpPr>
            <a:spLocks noGrp="1"/>
          </p:cNvSpPr>
          <p:nvPr>
            <p:ph sz="quarter" idx="10"/>
          </p:nvPr>
        </p:nvSpPr>
        <p:spPr>
          <a:xfrm>
            <a:off x="457200" y="1066800"/>
            <a:ext cx="8458200" cy="50292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674516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smtClean="0"/>
              <a:t>Click to edit Master text styles</a:t>
            </a:r>
          </a:p>
        </p:txBody>
      </p:sp>
    </p:spTree>
    <p:extLst>
      <p:ext uri="{BB962C8B-B14F-4D97-AF65-F5344CB8AC3E}">
        <p14:creationId xmlns:p14="http://schemas.microsoft.com/office/powerpoint/2010/main" val="25587971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3873500" y="6610350"/>
            <a:ext cx="2133600" cy="247650"/>
          </a:xfrm>
          <a:prstGeom prst="rect">
            <a:avLst/>
          </a:prstGeom>
        </p:spPr>
        <p:txBody>
          <a:bodyPr/>
          <a:lstStyle>
            <a:lvl1pPr fontAlgn="auto">
              <a:spcBef>
                <a:spcPts val="0"/>
              </a:spcBef>
              <a:spcAft>
                <a:spcPts val="0"/>
              </a:spcAft>
              <a:defRPr>
                <a:latin typeface="+mn-lt"/>
              </a:defRPr>
            </a:lvl1pPr>
          </a:lstStyle>
          <a:p>
            <a:pPr defTabSz="914400">
              <a:defRPr/>
            </a:pPr>
            <a:fld id="{AD08F20A-8CB6-42A8-8845-55DB96AD354B}" type="slidenum">
              <a:rPr lang="en-US">
                <a:solidFill>
                  <a:srgbClr val="50565C"/>
                </a:solidFill>
                <a:ea typeface="+mn-ea"/>
                <a:cs typeface="+mn-cs"/>
              </a:rPr>
              <a:pPr defTabSz="914400">
                <a:defRPr/>
              </a:pPr>
              <a:t>‹#›</a:t>
            </a:fld>
            <a:endParaRPr lang="en-US" dirty="0">
              <a:solidFill>
                <a:srgbClr val="50565C"/>
              </a:solidFill>
              <a:ea typeface="+mn-ea"/>
              <a:cs typeface="+mn-cs"/>
            </a:endParaRPr>
          </a:p>
        </p:txBody>
      </p:sp>
    </p:spTree>
    <p:extLst>
      <p:ext uri="{BB962C8B-B14F-4D97-AF65-F5344CB8AC3E}">
        <p14:creationId xmlns:p14="http://schemas.microsoft.com/office/powerpoint/2010/main" val="2548853788"/>
      </p:ext>
    </p:extLst>
  </p:cSld>
  <p:clrMapOvr>
    <a:masterClrMapping/>
  </p:clrMapOvr>
  <p:timing>
    <p:tnLst>
      <p:par>
        <p:cTn xmlns:p14="http://schemas.microsoft.com/office/powerpoint/2010/mai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C360AA0A-956E-48C4-A2AC-3EE29FCA210D}" type="datetimeFigureOut">
              <a:rPr lang="en-US" smtClean="0">
                <a:solidFill>
                  <a:srgbClr val="50565C"/>
                </a:solidFill>
                <a:latin typeface="Arial" charset="0"/>
                <a:ea typeface="+mn-ea"/>
                <a:cs typeface="+mn-cs"/>
              </a:rPr>
              <a:pPr defTabSz="914400"/>
              <a:t>3/2/16</a:t>
            </a:fld>
            <a:endParaRPr lang="en-US">
              <a:solidFill>
                <a:srgbClr val="50565C"/>
              </a:solidFill>
              <a:latin typeface="Arial" charset="0"/>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srgbClr val="50565C"/>
              </a:solidFill>
              <a:latin typeface="Arial" charset="0"/>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229C706A-3640-462B-B7DD-D694DF128A19}" type="slidenum">
              <a:rPr lang="en-US" smtClean="0">
                <a:solidFill>
                  <a:srgbClr val="50565C"/>
                </a:solidFill>
                <a:latin typeface="Arial" charset="0"/>
                <a:ea typeface="+mn-ea"/>
                <a:cs typeface="+mn-cs"/>
              </a:rPr>
              <a:pPr defTabSz="914400"/>
              <a:t>‹#›</a:t>
            </a:fld>
            <a:endParaRPr lang="en-US">
              <a:solidFill>
                <a:srgbClr val="50565C"/>
              </a:solidFill>
              <a:latin typeface="Arial" charset="0"/>
              <a:ea typeface="+mn-ea"/>
              <a:cs typeface="+mn-cs"/>
            </a:endParaRPr>
          </a:p>
        </p:txBody>
      </p:sp>
    </p:spTree>
    <p:extLst>
      <p:ext uri="{BB962C8B-B14F-4D97-AF65-F5344CB8AC3E}">
        <p14:creationId xmlns:p14="http://schemas.microsoft.com/office/powerpoint/2010/main" val="2357213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rmAutofit/>
          </a:bodyPr>
          <a:lstStyle>
            <a:lvl1pPr algn="l">
              <a:defRPr sz="1800" b="1"/>
            </a:lvl1pPr>
          </a:lstStyle>
          <a:p>
            <a:r>
              <a:rPr lang="en-US" smtClean="0"/>
              <a:t>Click to edit Master title style</a:t>
            </a:r>
            <a:endParaRPr lang="en-US" dirty="0"/>
          </a:p>
        </p:txBody>
      </p:sp>
      <p:sp>
        <p:nvSpPr>
          <p:cNvPr id="3" name="Content Placeholder 2"/>
          <p:cNvSpPr>
            <a:spLocks noGrp="1"/>
          </p:cNvSpPr>
          <p:nvPr>
            <p:ph idx="1"/>
          </p:nvPr>
        </p:nvSpPr>
        <p:spPr>
          <a:xfrm>
            <a:off x="3575050" y="727676"/>
            <a:ext cx="5111750" cy="5398487"/>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221416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457200" y="1129552"/>
            <a:ext cx="8229600" cy="52578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30269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9144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dirty="0">
              <a:solidFill>
                <a:prstClr val="white"/>
              </a:solidFill>
            </a:endParaRPr>
          </a:p>
        </p:txBody>
      </p:sp>
      <p:sp>
        <p:nvSpPr>
          <p:cNvPr id="9" name="Rectangle 9"/>
          <p:cNvSpPr/>
          <p:nvPr userDrawn="1"/>
        </p:nvSpPr>
        <p:spPr>
          <a:xfrm flipH="1">
            <a:off x="5334000" y="3276600"/>
            <a:ext cx="381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dirty="0">
              <a:solidFill>
                <a:prstClr val="white"/>
              </a:solidFill>
            </a:endParaRPr>
          </a:p>
        </p:txBody>
      </p:sp>
      <p:sp>
        <p:nvSpPr>
          <p:cNvPr id="11" name="Rectangle 6"/>
          <p:cNvSpPr/>
          <p:nvPr userDrawn="1"/>
        </p:nvSpPr>
        <p:spPr>
          <a:xfrm flipH="1">
            <a:off x="0" y="1905000"/>
            <a:ext cx="9144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dirty="0">
              <a:solidFill>
                <a:prstClr val="white"/>
              </a:solidFill>
            </a:endParaRPr>
          </a:p>
        </p:txBody>
      </p:sp>
      <p:pic>
        <p:nvPicPr>
          <p:cNvPr id="15" name="Picture 16" descr="volt.JPG"/>
          <p:cNvPicPr>
            <a:picLocks noChangeAspect="1"/>
          </p:cNvPicPr>
          <p:nvPr userDrawn="1"/>
        </p:nvPicPr>
        <p:blipFill>
          <a:blip r:embed="rId2" cstate="print"/>
          <a:srcRect/>
          <a:stretch>
            <a:fillRect/>
          </a:stretch>
        </p:blipFill>
        <p:spPr bwMode="auto">
          <a:xfrm>
            <a:off x="3200400" y="0"/>
            <a:ext cx="21336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cstate="print"/>
          <a:srcRect/>
          <a:stretch>
            <a:fillRect/>
          </a:stretch>
        </p:blipFill>
        <p:spPr bwMode="auto">
          <a:xfrm>
            <a:off x="0" y="1524000"/>
            <a:ext cx="1905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print"/>
          <a:srcRect r="22222"/>
          <a:stretch/>
        </p:blipFill>
        <p:spPr bwMode="auto">
          <a:xfrm>
            <a:off x="5334000" y="1524000"/>
            <a:ext cx="2133600" cy="1762125"/>
          </a:xfrm>
          <a:prstGeom prst="rect">
            <a:avLst/>
          </a:prstGeom>
          <a:noFill/>
          <a:ln w="9525">
            <a:noFill/>
            <a:miter lim="800000"/>
            <a:headEnd/>
            <a:tailEnd/>
          </a:ln>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143000" cy="1524000"/>
          </a:xfrm>
          <a:prstGeom prst="rect">
            <a:avLst/>
          </a:prstGeom>
        </p:spPr>
      </p:pic>
      <p:pic>
        <p:nvPicPr>
          <p:cNvPr id="22" name="Picture 21"/>
          <p:cNvPicPr>
            <a:picLocks noChangeAspect="1"/>
          </p:cNvPicPr>
          <p:nvPr userDrawn="1"/>
        </p:nvPicPr>
        <p:blipFill rotWithShape="1">
          <a:blip r:embed="rId6" cstate="print">
            <a:extLst>
              <a:ext uri="{28A0092B-C50C-407E-A947-70E740481C1C}">
                <a14:useLocalDpi xmlns:a14="http://schemas.microsoft.com/office/drawing/2010/main" val="0"/>
              </a:ext>
            </a:extLst>
          </a:blip>
          <a:srcRect l="19169" r="9478"/>
          <a:stretch/>
        </p:blipFill>
        <p:spPr>
          <a:xfrm>
            <a:off x="7467600" y="1524000"/>
            <a:ext cx="1676400" cy="1762124"/>
          </a:xfrm>
          <a:prstGeom prst="rect">
            <a:avLst/>
          </a:prstGeom>
        </p:spPr>
      </p:pic>
      <p:pic>
        <p:nvPicPr>
          <p:cNvPr id="13" name="Picture 12" descr="led.JPG"/>
          <p:cNvPicPr>
            <a:picLocks noChangeAspect="1"/>
          </p:cNvPicPr>
          <p:nvPr userDrawn="1"/>
        </p:nvPicPr>
        <p:blipFill>
          <a:blip r:embed="rId7" cstate="print"/>
          <a:srcRect/>
          <a:stretch>
            <a:fillRect/>
          </a:stretch>
        </p:blipFill>
        <p:spPr bwMode="auto">
          <a:xfrm>
            <a:off x="1066800" y="0"/>
            <a:ext cx="21336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cstate="print"/>
          <a:srcRect/>
          <a:stretch>
            <a:fillRect/>
          </a:stretch>
        </p:blipFill>
        <p:spPr bwMode="auto">
          <a:xfrm>
            <a:off x="3200400" y="1524000"/>
            <a:ext cx="21336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l="18841"/>
          <a:stretch/>
        </p:blipFill>
        <p:spPr>
          <a:xfrm>
            <a:off x="1066800" y="1523144"/>
            <a:ext cx="2133600" cy="1753456"/>
          </a:xfrm>
          <a:prstGeom prst="rect">
            <a:avLst/>
          </a:prstGeom>
        </p:spPr>
      </p:pic>
      <p:pic>
        <p:nvPicPr>
          <p:cNvPr id="26" name="Picture 25"/>
          <p:cNvPicPr>
            <a:picLocks noChangeAspect="1"/>
          </p:cNvPicPr>
          <p:nvPr userDrawn="1"/>
        </p:nvPicPr>
        <p:blipFill rotWithShape="1">
          <a:blip r:embed="rId10" cstate="print">
            <a:extLst>
              <a:ext uri="{28A0092B-C50C-407E-A947-70E740481C1C}">
                <a14:useLocalDpi xmlns:a14="http://schemas.microsoft.com/office/drawing/2010/main" val="0"/>
              </a:ext>
            </a:extLst>
          </a:blip>
          <a:srcRect l="18880"/>
          <a:stretch/>
        </p:blipFill>
        <p:spPr>
          <a:xfrm>
            <a:off x="0" y="1523144"/>
            <a:ext cx="1066800" cy="1753456"/>
          </a:xfrm>
          <a:prstGeom prst="rect">
            <a:avLst/>
          </a:prstGeom>
        </p:spPr>
      </p:pic>
      <p:sp>
        <p:nvSpPr>
          <p:cNvPr id="6" name="Rectangle 15"/>
          <p:cNvSpPr/>
          <p:nvPr/>
        </p:nvSpPr>
        <p:spPr>
          <a:xfrm>
            <a:off x="0" y="6610350"/>
            <a:ext cx="9144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dirty="0">
              <a:solidFill>
                <a:prstClr val="white"/>
              </a:solidFill>
            </a:endParaRPr>
          </a:p>
        </p:txBody>
      </p:sp>
      <p:sp>
        <p:nvSpPr>
          <p:cNvPr id="7"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fontAlgn="auto">
              <a:spcBef>
                <a:spcPct val="20000"/>
              </a:spcBef>
              <a:spcAft>
                <a:spcPts val="0"/>
              </a:spcAft>
              <a:buFont typeface="Arial"/>
              <a:buNone/>
              <a:defRPr/>
            </a:pPr>
            <a:fld id="{24289C06-C21E-485E-9AAF-A99C6B017E3B}" type="slidenum">
              <a:rPr lang="en-US" smtClean="0">
                <a:solidFill>
                  <a:prstClr val="white"/>
                </a:solidFill>
                <a:latin typeface="Calibri"/>
                <a:ea typeface="+mn-ea"/>
                <a:cs typeface="Calibri"/>
              </a:rPr>
              <a:pPr marL="342900" indent="-342900" fontAlgn="auto">
                <a:spcBef>
                  <a:spcPct val="20000"/>
                </a:spcBef>
                <a:spcAft>
                  <a:spcPts val="0"/>
                </a:spcAft>
                <a:buFont typeface="Arial"/>
                <a:buNone/>
                <a:defRPr/>
              </a:pPr>
              <a:t>‹#›</a:t>
            </a:fld>
            <a:r>
              <a:rPr lang="en-US" dirty="0" smtClean="0">
                <a:solidFill>
                  <a:prstClr val="white"/>
                </a:solidFill>
                <a:latin typeface="Calibri"/>
                <a:ea typeface="+mn-ea"/>
                <a:cs typeface="Calibri"/>
              </a:rPr>
              <a:t> | Bioenergy Technologies Office</a:t>
            </a:r>
            <a:endParaRPr lang="en-US" dirty="0">
              <a:solidFill>
                <a:prstClr val="white"/>
              </a:solidFill>
              <a:latin typeface="Calibri"/>
              <a:ea typeface="+mn-ea"/>
              <a:cs typeface="Calibri"/>
            </a:endParaRPr>
          </a:p>
        </p:txBody>
      </p:sp>
      <p:sp>
        <p:nvSpPr>
          <p:cNvPr id="8"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fontAlgn="auto">
              <a:spcBef>
                <a:spcPct val="20000"/>
              </a:spcBef>
              <a:spcAft>
                <a:spcPts val="0"/>
              </a:spcAft>
              <a:buFont typeface="Arial"/>
              <a:buNone/>
              <a:defRPr/>
            </a:pPr>
            <a:r>
              <a:rPr lang="en-US" dirty="0" smtClean="0">
                <a:solidFill>
                  <a:prstClr val="white"/>
                </a:solidFill>
                <a:latin typeface="Calibri"/>
                <a:ea typeface="+mn-ea"/>
                <a:cs typeface="Calibri"/>
              </a:rPr>
              <a:t>eere.energy.gov</a:t>
            </a:r>
            <a:endParaRPr lang="en-US" dirty="0">
              <a:solidFill>
                <a:prstClr val="white"/>
              </a:solidFill>
              <a:latin typeface="Calibri"/>
              <a:ea typeface="+mn-ea"/>
              <a:cs typeface="Calibri"/>
            </a:endParaRPr>
          </a:p>
        </p:txBody>
      </p:sp>
      <p:pic>
        <p:nvPicPr>
          <p:cNvPr id="21" name="Picture 2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562600" y="477001"/>
            <a:ext cx="3352800" cy="492725"/>
          </a:xfrm>
          <a:prstGeom prst="rect">
            <a:avLst/>
          </a:prstGeom>
        </p:spPr>
      </p:pic>
      <p:sp>
        <p:nvSpPr>
          <p:cNvPr id="3" name="Text Placeholder 2"/>
          <p:cNvSpPr>
            <a:spLocks noGrp="1"/>
          </p:cNvSpPr>
          <p:nvPr>
            <p:ph type="body" sz="quarter" idx="10" hasCustomPrompt="1"/>
          </p:nvPr>
        </p:nvSpPr>
        <p:spPr>
          <a:xfrm>
            <a:off x="228600" y="3892815"/>
            <a:ext cx="4800600" cy="526785"/>
          </a:xfrm>
          <a:prstGeom prst="rect">
            <a:avLst/>
          </a:prstGeom>
        </p:spPr>
        <p:txBody>
          <a:bodyPr vert="horz" lIns="0" tIns="0" rIns="0" bIns="0"/>
          <a:lstStyle>
            <a:lvl1pPr marL="0" indent="0">
              <a:buNone/>
              <a:defRPr sz="2800" b="0" baseline="0"/>
            </a:lvl1pPr>
          </a:lstStyle>
          <a:p>
            <a:pPr lvl="0"/>
            <a:r>
              <a:rPr lang="en-US" dirty="0" smtClean="0"/>
              <a:t>Presentation Title</a:t>
            </a:r>
            <a:endParaRPr lang="en-US" dirty="0"/>
          </a:p>
        </p:txBody>
      </p:sp>
      <p:sp>
        <p:nvSpPr>
          <p:cNvPr id="24" name="Text Placeholder 2"/>
          <p:cNvSpPr>
            <a:spLocks noGrp="1"/>
          </p:cNvSpPr>
          <p:nvPr>
            <p:ph type="body" sz="quarter" idx="11" hasCustomPrompt="1"/>
          </p:nvPr>
        </p:nvSpPr>
        <p:spPr>
          <a:xfrm>
            <a:off x="228600" y="4477719"/>
            <a:ext cx="4800600" cy="526785"/>
          </a:xfrm>
          <a:prstGeom prst="rect">
            <a:avLst/>
          </a:prstGeom>
        </p:spPr>
        <p:txBody>
          <a:bodyPr vert="horz" lIns="0" tIns="0" rIns="0" bIns="0"/>
          <a:lstStyle>
            <a:lvl1pPr marL="0" indent="0">
              <a:buNone/>
              <a:defRPr sz="2400" b="0"/>
            </a:lvl1pPr>
          </a:lstStyle>
          <a:p>
            <a:pPr lvl="0"/>
            <a:r>
              <a:rPr lang="en-US" dirty="0" smtClean="0"/>
              <a:t>Date</a:t>
            </a:r>
            <a:endParaRPr lang="en-US" dirty="0"/>
          </a:p>
        </p:txBody>
      </p:sp>
      <p:sp>
        <p:nvSpPr>
          <p:cNvPr id="27" name="Text Placeholder 9"/>
          <p:cNvSpPr>
            <a:spLocks noGrp="1"/>
          </p:cNvSpPr>
          <p:nvPr>
            <p:ph type="body" sz="quarter" idx="12" hasCustomPrompt="1"/>
          </p:nvPr>
        </p:nvSpPr>
        <p:spPr>
          <a:xfrm>
            <a:off x="5638800" y="3886200"/>
            <a:ext cx="3200400" cy="457200"/>
          </a:xfrm>
          <a:prstGeom prst="rect">
            <a:avLst/>
          </a:prstGeom>
        </p:spPr>
        <p:txBody>
          <a:bodyPr vert="horz"/>
          <a:lstStyle>
            <a:lvl1pPr marL="0" indent="0">
              <a:buNone/>
              <a:defRPr b="1">
                <a:solidFill>
                  <a:schemeClr val="bg1"/>
                </a:solidFill>
              </a:defRPr>
            </a:lvl1pPr>
          </a:lstStyle>
          <a:p>
            <a:pPr lvl="0"/>
            <a:r>
              <a:rPr lang="en-US" dirty="0" smtClean="0"/>
              <a:t>Presenter Name</a:t>
            </a:r>
          </a:p>
        </p:txBody>
      </p:sp>
      <p:sp>
        <p:nvSpPr>
          <p:cNvPr id="28" name="Text Placeholder 9"/>
          <p:cNvSpPr>
            <a:spLocks noGrp="1"/>
          </p:cNvSpPr>
          <p:nvPr>
            <p:ph type="body" sz="quarter" idx="13" hasCustomPrompt="1"/>
          </p:nvPr>
        </p:nvSpPr>
        <p:spPr>
          <a:xfrm>
            <a:off x="5638800" y="4495800"/>
            <a:ext cx="3200400" cy="457200"/>
          </a:xfrm>
          <a:prstGeom prst="rect">
            <a:avLst/>
          </a:prstGeom>
        </p:spPr>
        <p:txBody>
          <a:bodyPr vert="horz"/>
          <a:lstStyle>
            <a:lvl1pPr marL="0" indent="0">
              <a:buNone/>
              <a:defRPr sz="2000" b="0">
                <a:solidFill>
                  <a:srgbClr val="FFFFFF"/>
                </a:solidFill>
              </a:defRPr>
            </a:lvl1pPr>
          </a:lstStyle>
          <a:p>
            <a:pPr lvl="0"/>
            <a:r>
              <a:rPr lang="en-US" dirty="0" smtClean="0"/>
              <a:t>Position</a:t>
            </a:r>
          </a:p>
        </p:txBody>
      </p:sp>
      <p:pic>
        <p:nvPicPr>
          <p:cNvPr id="25" name="Picture 2"/>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l="2700" t="1084" r="2778" b="50812"/>
          <a:stretch/>
        </p:blipFill>
        <p:spPr bwMode="auto">
          <a:xfrm>
            <a:off x="0" y="0"/>
            <a:ext cx="5334002"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l="2704" t="53495" r="601" b="27"/>
          <a:stretch/>
        </p:blipFill>
        <p:spPr bwMode="auto">
          <a:xfrm>
            <a:off x="0" y="1524000"/>
            <a:ext cx="5453349" cy="1764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4" descr="P:\Communications &amp; Outreach\Graphics\Integrated Media\!!IMAGES\Biomass\banner_pump_hand w leaf_5.2x2.8s.jp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t="7224" b="1541"/>
          <a:stretch/>
        </p:blipFill>
        <p:spPr bwMode="auto">
          <a:xfrm>
            <a:off x="5334002" y="1524000"/>
            <a:ext cx="3809998" cy="1764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4579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EERE Black Slide Inner">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a:solidFill>
                  <a:schemeClr val="bg2">
                    <a:lumMod val="10000"/>
                  </a:schemeClr>
                </a:solidFill>
              </a:defRPr>
            </a:lvl1pPr>
          </a:lstStyle>
          <a:p>
            <a:r>
              <a:rPr lang="en-US" smtClean="0"/>
              <a:t>Click to edit Master title style</a:t>
            </a:r>
            <a:endParaRPr lang="en-US" dirty="0"/>
          </a:p>
        </p:txBody>
      </p:sp>
      <p:sp>
        <p:nvSpPr>
          <p:cNvPr id="3" name="TextBox 2"/>
          <p:cNvSpPr txBox="1"/>
          <p:nvPr userDrawn="1"/>
        </p:nvSpPr>
        <p:spPr>
          <a:xfrm>
            <a:off x="133687" y="3994059"/>
            <a:ext cx="914400" cy="914400"/>
          </a:xfrm>
          <a:prstGeom prst="rect">
            <a:avLst/>
          </a:prstGeom>
        </p:spPr>
        <p:txBody>
          <a:bodyPr vert="horz" wrap="none" lIns="91440" tIns="45720" rIns="91440" bIns="45720" rtlCol="0">
            <a:normAutofit/>
          </a:bodyPr>
          <a:lstStyle/>
          <a:p>
            <a:pPr fontAlgn="auto">
              <a:spcBef>
                <a:spcPct val="20000"/>
              </a:spcBef>
              <a:spcAft>
                <a:spcPts val="0"/>
              </a:spcAft>
              <a:buFont typeface="Arial"/>
              <a:buNone/>
            </a:pPr>
            <a:endParaRPr lang="en-US" sz="2323" b="1" dirty="0" smtClean="0">
              <a:solidFill>
                <a:srgbClr val="FFFFFF"/>
              </a:solidFill>
              <a:latin typeface="Arial Narrow"/>
              <a:ea typeface="+mn-ea"/>
              <a:cs typeface="Arial Narrow"/>
            </a:endParaRPr>
          </a:p>
        </p:txBody>
      </p:sp>
      <p:sp>
        <p:nvSpPr>
          <p:cNvPr id="5" name="Content Placeholder 4"/>
          <p:cNvSpPr>
            <a:spLocks noGrp="1"/>
          </p:cNvSpPr>
          <p:nvPr>
            <p:ph sz="quarter" idx="10"/>
          </p:nvPr>
        </p:nvSpPr>
        <p:spPr>
          <a:xfrm>
            <a:off x="457200" y="1066800"/>
            <a:ext cx="8458200" cy="50292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674830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smtClean="0"/>
              <a:t>Click to edit Master text styles</a:t>
            </a:r>
          </a:p>
        </p:txBody>
      </p:sp>
    </p:spTree>
    <p:extLst>
      <p:ext uri="{BB962C8B-B14F-4D97-AF65-F5344CB8AC3E}">
        <p14:creationId xmlns:p14="http://schemas.microsoft.com/office/powerpoint/2010/main" val="13496126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3873500" y="6610350"/>
            <a:ext cx="2133600" cy="247650"/>
          </a:xfrm>
          <a:prstGeom prst="rect">
            <a:avLst/>
          </a:prstGeom>
        </p:spPr>
        <p:txBody>
          <a:bodyPr/>
          <a:lstStyle>
            <a:lvl1pPr fontAlgn="auto">
              <a:spcBef>
                <a:spcPts val="0"/>
              </a:spcBef>
              <a:spcAft>
                <a:spcPts val="0"/>
              </a:spcAft>
              <a:defRPr>
                <a:latin typeface="+mn-lt"/>
              </a:defRPr>
            </a:lvl1pPr>
          </a:lstStyle>
          <a:p>
            <a:pPr defTabSz="914400">
              <a:defRPr/>
            </a:pPr>
            <a:fld id="{AD08F20A-8CB6-42A8-8845-55DB96AD354B}" type="slidenum">
              <a:rPr lang="en-US">
                <a:solidFill>
                  <a:srgbClr val="50565C"/>
                </a:solidFill>
                <a:ea typeface="+mn-ea"/>
                <a:cs typeface="+mn-cs"/>
              </a:rPr>
              <a:pPr defTabSz="914400">
                <a:defRPr/>
              </a:pPr>
              <a:t>‹#›</a:t>
            </a:fld>
            <a:endParaRPr lang="en-US" dirty="0">
              <a:solidFill>
                <a:srgbClr val="50565C"/>
              </a:solidFill>
              <a:ea typeface="+mn-ea"/>
              <a:cs typeface="+mn-cs"/>
            </a:endParaRPr>
          </a:p>
        </p:txBody>
      </p:sp>
    </p:spTree>
    <p:extLst>
      <p:ext uri="{BB962C8B-B14F-4D97-AF65-F5344CB8AC3E}">
        <p14:creationId xmlns:p14="http://schemas.microsoft.com/office/powerpoint/2010/main" val="387348379"/>
      </p:ext>
    </p:extLst>
  </p:cSld>
  <p:clrMapOvr>
    <a:masterClrMapping/>
  </p:clrMapOvr>
  <p:timing>
    <p:tnLst>
      <p:par>
        <p:cTn xmlns:p14="http://schemas.microsoft.com/office/powerpoint/2010/mai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C360AA0A-956E-48C4-A2AC-3EE29FCA210D}" type="datetimeFigureOut">
              <a:rPr lang="en-US" smtClean="0">
                <a:solidFill>
                  <a:srgbClr val="50565C"/>
                </a:solidFill>
                <a:latin typeface="Arial" charset="0"/>
                <a:ea typeface="+mn-ea"/>
                <a:cs typeface="+mn-cs"/>
              </a:rPr>
              <a:pPr defTabSz="914400"/>
              <a:t>3/2/16</a:t>
            </a:fld>
            <a:endParaRPr lang="en-US">
              <a:solidFill>
                <a:srgbClr val="50565C"/>
              </a:solidFill>
              <a:latin typeface="Arial" charset="0"/>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srgbClr val="50565C"/>
              </a:solidFill>
              <a:latin typeface="Arial" charset="0"/>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229C706A-3640-462B-B7DD-D694DF128A19}" type="slidenum">
              <a:rPr lang="en-US" smtClean="0">
                <a:solidFill>
                  <a:srgbClr val="50565C"/>
                </a:solidFill>
                <a:latin typeface="Arial" charset="0"/>
                <a:ea typeface="+mn-ea"/>
                <a:cs typeface="+mn-cs"/>
              </a:rPr>
              <a:pPr defTabSz="914400"/>
              <a:t>‹#›</a:t>
            </a:fld>
            <a:endParaRPr lang="en-US">
              <a:solidFill>
                <a:srgbClr val="50565C"/>
              </a:solidFill>
              <a:latin typeface="Arial" charset="0"/>
              <a:ea typeface="+mn-ea"/>
              <a:cs typeface="+mn-cs"/>
            </a:endParaRPr>
          </a:p>
        </p:txBody>
      </p:sp>
    </p:spTree>
    <p:extLst>
      <p:ext uri="{BB962C8B-B14F-4D97-AF65-F5344CB8AC3E}">
        <p14:creationId xmlns:p14="http://schemas.microsoft.com/office/powerpoint/2010/main" val="8123812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457200" y="1129552"/>
            <a:ext cx="8229600" cy="52578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92906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le and Tag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204788" y="846138"/>
            <a:ext cx="8679905" cy="529535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Placeholder 3"/>
          <p:cNvSpPr>
            <a:spLocks noGrp="1"/>
          </p:cNvSpPr>
          <p:nvPr>
            <p:ph type="body" sz="quarter" idx="11"/>
          </p:nvPr>
        </p:nvSpPr>
        <p:spPr>
          <a:xfrm>
            <a:off x="-13648" y="6188642"/>
            <a:ext cx="9157648" cy="457816"/>
          </a:xfrm>
          <a:prstGeom prst="rect">
            <a:avLst/>
          </a:prstGeom>
          <a:solidFill>
            <a:schemeClr val="accent5"/>
          </a:solidFill>
        </p:spPr>
        <p:txBody>
          <a:bodyPr anchor="ctr"/>
          <a:lstStyle>
            <a:lvl1pPr marL="0" indent="0" algn="ctr">
              <a:buNone/>
              <a:defRPr b="1" i="1">
                <a:solidFill>
                  <a:schemeClr val="bg1"/>
                </a:solidFill>
                <a:effectLst/>
              </a:defRPr>
            </a:lvl1pPr>
          </a:lstStyle>
          <a:p>
            <a:pPr lvl="0"/>
            <a:endParaRPr lang="en-US" dirty="0"/>
          </a:p>
        </p:txBody>
      </p:sp>
    </p:spTree>
    <p:extLst>
      <p:ext uri="{BB962C8B-B14F-4D97-AF65-F5344CB8AC3E}">
        <p14:creationId xmlns:p14="http://schemas.microsoft.com/office/powerpoint/2010/main" val="1335240169"/>
      </p:ext>
    </p:extLst>
  </p:cSld>
  <p:clrMapOvr>
    <a:masterClrMapping/>
  </p:clrMapOvr>
  <p:timing>
    <p:tnLst>
      <p:par>
        <p:cTn xmlns:p14="http://schemas.microsoft.com/office/powerpoint/2010/mai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3"/>
            <a:ext cx="8229600" cy="811657"/>
          </a:xfrm>
        </p:spPr>
        <p:txBody>
          <a:bodyPr/>
          <a:lstStyle>
            <a:lvl1pPr>
              <a:defRPr>
                <a:solidFill>
                  <a:srgbClr val="3C474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6743195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9144000" cy="327660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dirty="0">
              <a:solidFill>
                <a:prstClr val="white"/>
              </a:solidFill>
            </a:endParaRPr>
          </a:p>
        </p:txBody>
      </p:sp>
      <p:sp>
        <p:nvSpPr>
          <p:cNvPr id="9" name="Rectangle 9"/>
          <p:cNvSpPr/>
          <p:nvPr userDrawn="1"/>
        </p:nvSpPr>
        <p:spPr>
          <a:xfrm flipH="1">
            <a:off x="5334000" y="3276600"/>
            <a:ext cx="381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dirty="0">
              <a:solidFill>
                <a:prstClr val="white"/>
              </a:solidFill>
            </a:endParaRPr>
          </a:p>
        </p:txBody>
      </p:sp>
      <p:sp>
        <p:nvSpPr>
          <p:cNvPr id="11" name="Rectangle 6"/>
          <p:cNvSpPr/>
          <p:nvPr userDrawn="1"/>
        </p:nvSpPr>
        <p:spPr>
          <a:xfrm flipH="1">
            <a:off x="0" y="1905000"/>
            <a:ext cx="9144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dirty="0">
              <a:solidFill>
                <a:prstClr val="white"/>
              </a:solidFill>
            </a:endParaRPr>
          </a:p>
        </p:txBody>
      </p:sp>
      <p:pic>
        <p:nvPicPr>
          <p:cNvPr id="15" name="Picture 16" descr="volt.JPG"/>
          <p:cNvPicPr>
            <a:picLocks noChangeAspect="1"/>
          </p:cNvPicPr>
          <p:nvPr userDrawn="1"/>
        </p:nvPicPr>
        <p:blipFill>
          <a:blip r:embed="rId2" cstate="print"/>
          <a:srcRect/>
          <a:stretch>
            <a:fillRect/>
          </a:stretch>
        </p:blipFill>
        <p:spPr bwMode="auto">
          <a:xfrm>
            <a:off x="3200400" y="0"/>
            <a:ext cx="21336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cstate="print"/>
          <a:srcRect/>
          <a:stretch>
            <a:fillRect/>
          </a:stretch>
        </p:blipFill>
        <p:spPr bwMode="auto">
          <a:xfrm>
            <a:off x="0" y="1524000"/>
            <a:ext cx="1905000" cy="1758950"/>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print"/>
          <a:srcRect r="22222"/>
          <a:stretch/>
        </p:blipFill>
        <p:spPr bwMode="auto">
          <a:xfrm>
            <a:off x="5334000" y="1524000"/>
            <a:ext cx="2133600" cy="1762125"/>
          </a:xfrm>
          <a:prstGeom prst="rect">
            <a:avLst/>
          </a:prstGeom>
          <a:noFill/>
          <a:ln w="9525">
            <a:noFill/>
            <a:miter lim="800000"/>
            <a:headEnd/>
            <a:tailEnd/>
          </a:ln>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143000" cy="1524000"/>
          </a:xfrm>
          <a:prstGeom prst="rect">
            <a:avLst/>
          </a:prstGeom>
        </p:spPr>
      </p:pic>
      <p:pic>
        <p:nvPicPr>
          <p:cNvPr id="22" name="Picture 21"/>
          <p:cNvPicPr>
            <a:picLocks noChangeAspect="1"/>
          </p:cNvPicPr>
          <p:nvPr userDrawn="1"/>
        </p:nvPicPr>
        <p:blipFill rotWithShape="1">
          <a:blip r:embed="rId6" cstate="print">
            <a:extLst>
              <a:ext uri="{28A0092B-C50C-407E-A947-70E740481C1C}">
                <a14:useLocalDpi xmlns:a14="http://schemas.microsoft.com/office/drawing/2010/main" val="0"/>
              </a:ext>
            </a:extLst>
          </a:blip>
          <a:srcRect l="19169" r="9478"/>
          <a:stretch/>
        </p:blipFill>
        <p:spPr>
          <a:xfrm>
            <a:off x="7467600" y="1524000"/>
            <a:ext cx="1676400" cy="1762124"/>
          </a:xfrm>
          <a:prstGeom prst="rect">
            <a:avLst/>
          </a:prstGeom>
        </p:spPr>
      </p:pic>
      <p:pic>
        <p:nvPicPr>
          <p:cNvPr id="13" name="Picture 12" descr="led.JPG"/>
          <p:cNvPicPr>
            <a:picLocks noChangeAspect="1"/>
          </p:cNvPicPr>
          <p:nvPr userDrawn="1"/>
        </p:nvPicPr>
        <p:blipFill>
          <a:blip r:embed="rId7" cstate="print"/>
          <a:srcRect/>
          <a:stretch>
            <a:fillRect/>
          </a:stretch>
        </p:blipFill>
        <p:spPr bwMode="auto">
          <a:xfrm>
            <a:off x="1066800" y="0"/>
            <a:ext cx="21336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cstate="print"/>
          <a:srcRect/>
          <a:stretch>
            <a:fillRect/>
          </a:stretch>
        </p:blipFill>
        <p:spPr bwMode="auto">
          <a:xfrm>
            <a:off x="3200400" y="1524000"/>
            <a:ext cx="21336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l="18841"/>
          <a:stretch/>
        </p:blipFill>
        <p:spPr>
          <a:xfrm>
            <a:off x="1066800" y="1523144"/>
            <a:ext cx="2133600" cy="1753456"/>
          </a:xfrm>
          <a:prstGeom prst="rect">
            <a:avLst/>
          </a:prstGeom>
        </p:spPr>
      </p:pic>
      <p:pic>
        <p:nvPicPr>
          <p:cNvPr id="26" name="Picture 25"/>
          <p:cNvPicPr>
            <a:picLocks noChangeAspect="1"/>
          </p:cNvPicPr>
          <p:nvPr userDrawn="1"/>
        </p:nvPicPr>
        <p:blipFill rotWithShape="1">
          <a:blip r:embed="rId10" cstate="print">
            <a:extLst>
              <a:ext uri="{28A0092B-C50C-407E-A947-70E740481C1C}">
                <a14:useLocalDpi xmlns:a14="http://schemas.microsoft.com/office/drawing/2010/main" val="0"/>
              </a:ext>
            </a:extLst>
          </a:blip>
          <a:srcRect l="18880"/>
          <a:stretch/>
        </p:blipFill>
        <p:spPr>
          <a:xfrm>
            <a:off x="0" y="1523144"/>
            <a:ext cx="1066800" cy="1753456"/>
          </a:xfrm>
          <a:prstGeom prst="rect">
            <a:avLst/>
          </a:prstGeom>
        </p:spPr>
      </p:pic>
      <p:sp>
        <p:nvSpPr>
          <p:cNvPr id="6" name="Rectangle 15"/>
          <p:cNvSpPr/>
          <p:nvPr/>
        </p:nvSpPr>
        <p:spPr>
          <a:xfrm>
            <a:off x="0" y="6610350"/>
            <a:ext cx="9144000" cy="247650"/>
          </a:xfrm>
          <a:prstGeom prst="rect">
            <a:avLst/>
          </a:prstGeom>
          <a:solidFill>
            <a:srgbClr val="008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en-US" dirty="0">
              <a:solidFill>
                <a:prstClr val="white"/>
              </a:solidFill>
            </a:endParaRPr>
          </a:p>
        </p:txBody>
      </p:sp>
      <p:sp>
        <p:nvSpPr>
          <p:cNvPr id="7" name="Text Placeholder 9"/>
          <p:cNvSpPr txBox="1">
            <a:spLocks/>
          </p:cNvSpPr>
          <p:nvPr/>
        </p:nvSpPr>
        <p:spPr>
          <a:xfrm>
            <a:off x="130175" y="6616700"/>
            <a:ext cx="72866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fontAlgn="auto">
              <a:spcBef>
                <a:spcPct val="20000"/>
              </a:spcBef>
              <a:spcAft>
                <a:spcPts val="0"/>
              </a:spcAft>
              <a:buFont typeface="Arial"/>
              <a:buNone/>
              <a:defRPr/>
            </a:pPr>
            <a:fld id="{24289C06-C21E-485E-9AAF-A99C6B017E3B}" type="slidenum">
              <a:rPr lang="en-US" smtClean="0">
                <a:solidFill>
                  <a:prstClr val="white"/>
                </a:solidFill>
                <a:latin typeface="Calibri"/>
                <a:ea typeface="+mn-ea"/>
                <a:cs typeface="Calibri"/>
              </a:rPr>
              <a:pPr marL="342900" indent="-342900" fontAlgn="auto">
                <a:spcBef>
                  <a:spcPct val="20000"/>
                </a:spcBef>
                <a:spcAft>
                  <a:spcPts val="0"/>
                </a:spcAft>
                <a:buFont typeface="Arial"/>
                <a:buNone/>
                <a:defRPr/>
              </a:pPr>
              <a:t>‹#›</a:t>
            </a:fld>
            <a:r>
              <a:rPr lang="en-US" dirty="0" smtClean="0">
                <a:solidFill>
                  <a:prstClr val="white"/>
                </a:solidFill>
                <a:latin typeface="Calibri"/>
                <a:ea typeface="+mn-ea"/>
                <a:cs typeface="Calibri"/>
              </a:rPr>
              <a:t> | Bioenergy Technologies Office</a:t>
            </a:r>
            <a:endParaRPr lang="en-US" dirty="0">
              <a:solidFill>
                <a:prstClr val="white"/>
              </a:solidFill>
              <a:latin typeface="Calibri"/>
              <a:ea typeface="+mn-ea"/>
              <a:cs typeface="Calibri"/>
            </a:endParaRPr>
          </a:p>
        </p:txBody>
      </p:sp>
      <p:sp>
        <p:nvSpPr>
          <p:cNvPr id="8" name="Text Placeholder 9"/>
          <p:cNvSpPr txBox="1">
            <a:spLocks/>
          </p:cNvSpPr>
          <p:nvPr/>
        </p:nvSpPr>
        <p:spPr>
          <a:xfrm>
            <a:off x="5476875" y="6616700"/>
            <a:ext cx="3667125" cy="241300"/>
          </a:xfrm>
          <a:prstGeom prst="rect">
            <a:avLst/>
          </a:prstGeom>
        </p:spPr>
        <p:txBody>
          <a:bodyPr>
            <a:normAutofit lnSpcReduction="10000"/>
          </a:bodyPr>
          <a:lstStyle>
            <a:lvl1pPr>
              <a:buNone/>
              <a:defRPr sz="1000" baseline="0">
                <a:solidFill>
                  <a:schemeClr val="bg1"/>
                </a:solidFill>
                <a:latin typeface="Arial" pitchFamily="34" charset="0"/>
                <a:cs typeface="Arial" pitchFamily="34" charset="0"/>
              </a:defRPr>
            </a:lvl1pPr>
          </a:lstStyle>
          <a:p>
            <a:pPr marL="342900" indent="-342900" algn="r" fontAlgn="auto">
              <a:spcBef>
                <a:spcPct val="20000"/>
              </a:spcBef>
              <a:spcAft>
                <a:spcPts val="0"/>
              </a:spcAft>
              <a:buFont typeface="Arial"/>
              <a:buNone/>
              <a:defRPr/>
            </a:pPr>
            <a:r>
              <a:rPr lang="en-US" dirty="0" smtClean="0">
                <a:solidFill>
                  <a:prstClr val="white"/>
                </a:solidFill>
                <a:latin typeface="Calibri"/>
                <a:ea typeface="+mn-ea"/>
                <a:cs typeface="Calibri"/>
              </a:rPr>
              <a:t>eere.energy.gov</a:t>
            </a:r>
            <a:endParaRPr lang="en-US" dirty="0">
              <a:solidFill>
                <a:prstClr val="white"/>
              </a:solidFill>
              <a:latin typeface="Calibri"/>
              <a:ea typeface="+mn-ea"/>
              <a:cs typeface="Calibri"/>
            </a:endParaRPr>
          </a:p>
        </p:txBody>
      </p:sp>
      <p:pic>
        <p:nvPicPr>
          <p:cNvPr id="21" name="Picture 2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562600" y="477001"/>
            <a:ext cx="3352800" cy="492725"/>
          </a:xfrm>
          <a:prstGeom prst="rect">
            <a:avLst/>
          </a:prstGeom>
        </p:spPr>
      </p:pic>
      <p:sp>
        <p:nvSpPr>
          <p:cNvPr id="3" name="Text Placeholder 2"/>
          <p:cNvSpPr>
            <a:spLocks noGrp="1"/>
          </p:cNvSpPr>
          <p:nvPr>
            <p:ph type="body" sz="quarter" idx="10" hasCustomPrompt="1"/>
          </p:nvPr>
        </p:nvSpPr>
        <p:spPr>
          <a:xfrm>
            <a:off x="228600" y="3892815"/>
            <a:ext cx="4800600" cy="526785"/>
          </a:xfrm>
          <a:prstGeom prst="rect">
            <a:avLst/>
          </a:prstGeom>
        </p:spPr>
        <p:txBody>
          <a:bodyPr vert="horz" lIns="0" tIns="0" rIns="0" bIns="0"/>
          <a:lstStyle>
            <a:lvl1pPr marL="0" indent="0">
              <a:buNone/>
              <a:defRPr sz="2800" b="0" baseline="0"/>
            </a:lvl1pPr>
          </a:lstStyle>
          <a:p>
            <a:pPr lvl="0"/>
            <a:r>
              <a:rPr lang="en-US" dirty="0" smtClean="0"/>
              <a:t>Presentation Title</a:t>
            </a:r>
            <a:endParaRPr lang="en-US" dirty="0"/>
          </a:p>
        </p:txBody>
      </p:sp>
      <p:sp>
        <p:nvSpPr>
          <p:cNvPr id="24" name="Text Placeholder 2"/>
          <p:cNvSpPr>
            <a:spLocks noGrp="1"/>
          </p:cNvSpPr>
          <p:nvPr>
            <p:ph type="body" sz="quarter" idx="11" hasCustomPrompt="1"/>
          </p:nvPr>
        </p:nvSpPr>
        <p:spPr>
          <a:xfrm>
            <a:off x="228600" y="4477719"/>
            <a:ext cx="4800600" cy="526785"/>
          </a:xfrm>
          <a:prstGeom prst="rect">
            <a:avLst/>
          </a:prstGeom>
        </p:spPr>
        <p:txBody>
          <a:bodyPr vert="horz" lIns="0" tIns="0" rIns="0" bIns="0"/>
          <a:lstStyle>
            <a:lvl1pPr marL="0" indent="0">
              <a:buNone/>
              <a:defRPr sz="2400" b="0"/>
            </a:lvl1pPr>
          </a:lstStyle>
          <a:p>
            <a:pPr lvl="0"/>
            <a:r>
              <a:rPr lang="en-US" dirty="0" smtClean="0"/>
              <a:t>Date</a:t>
            </a:r>
            <a:endParaRPr lang="en-US" dirty="0"/>
          </a:p>
        </p:txBody>
      </p:sp>
      <p:sp>
        <p:nvSpPr>
          <p:cNvPr id="27" name="Text Placeholder 9"/>
          <p:cNvSpPr>
            <a:spLocks noGrp="1"/>
          </p:cNvSpPr>
          <p:nvPr>
            <p:ph type="body" sz="quarter" idx="12" hasCustomPrompt="1"/>
          </p:nvPr>
        </p:nvSpPr>
        <p:spPr>
          <a:xfrm>
            <a:off x="5638800" y="3886200"/>
            <a:ext cx="3200400" cy="457200"/>
          </a:xfrm>
          <a:prstGeom prst="rect">
            <a:avLst/>
          </a:prstGeom>
        </p:spPr>
        <p:txBody>
          <a:bodyPr vert="horz"/>
          <a:lstStyle>
            <a:lvl1pPr marL="0" indent="0">
              <a:buNone/>
              <a:defRPr b="1">
                <a:solidFill>
                  <a:schemeClr val="bg1"/>
                </a:solidFill>
              </a:defRPr>
            </a:lvl1pPr>
          </a:lstStyle>
          <a:p>
            <a:pPr lvl="0"/>
            <a:r>
              <a:rPr lang="en-US" dirty="0" smtClean="0"/>
              <a:t>Presenter Name</a:t>
            </a:r>
          </a:p>
        </p:txBody>
      </p:sp>
      <p:sp>
        <p:nvSpPr>
          <p:cNvPr id="28" name="Text Placeholder 9"/>
          <p:cNvSpPr>
            <a:spLocks noGrp="1"/>
          </p:cNvSpPr>
          <p:nvPr>
            <p:ph type="body" sz="quarter" idx="13" hasCustomPrompt="1"/>
          </p:nvPr>
        </p:nvSpPr>
        <p:spPr>
          <a:xfrm>
            <a:off x="5638800" y="4495800"/>
            <a:ext cx="3200400" cy="457200"/>
          </a:xfrm>
          <a:prstGeom prst="rect">
            <a:avLst/>
          </a:prstGeom>
        </p:spPr>
        <p:txBody>
          <a:bodyPr vert="horz"/>
          <a:lstStyle>
            <a:lvl1pPr marL="0" indent="0">
              <a:buNone/>
              <a:defRPr sz="2000" b="0">
                <a:solidFill>
                  <a:srgbClr val="FFFFFF"/>
                </a:solidFill>
              </a:defRPr>
            </a:lvl1pPr>
          </a:lstStyle>
          <a:p>
            <a:pPr lvl="0"/>
            <a:r>
              <a:rPr lang="en-US" dirty="0" smtClean="0"/>
              <a:t>Position</a:t>
            </a:r>
          </a:p>
        </p:txBody>
      </p:sp>
      <p:pic>
        <p:nvPicPr>
          <p:cNvPr id="25" name="Picture 2"/>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l="2700" t="1084" r="2778" b="50812"/>
          <a:stretch/>
        </p:blipFill>
        <p:spPr bwMode="auto">
          <a:xfrm>
            <a:off x="0" y="0"/>
            <a:ext cx="5334002"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l="2704" t="53495" r="601" b="27"/>
          <a:stretch/>
        </p:blipFill>
        <p:spPr bwMode="auto">
          <a:xfrm>
            <a:off x="0" y="1524000"/>
            <a:ext cx="5453349" cy="1764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4" descr="P:\Communications &amp; Outreach\Graphics\Integrated Media\!!IMAGES\Biomass\banner_pump_hand w leaf_5.2x2.8s.jp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t="7224" b="1541"/>
          <a:stretch/>
        </p:blipFill>
        <p:spPr bwMode="auto">
          <a:xfrm>
            <a:off x="5334002" y="1524000"/>
            <a:ext cx="3809998" cy="1764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988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923954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EERE Black Slide Inner">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a:solidFill>
                  <a:schemeClr val="bg2">
                    <a:lumMod val="10000"/>
                  </a:schemeClr>
                </a:solidFill>
              </a:defRPr>
            </a:lvl1pPr>
          </a:lstStyle>
          <a:p>
            <a:r>
              <a:rPr lang="en-US" smtClean="0"/>
              <a:t>Click to edit Master title style</a:t>
            </a:r>
            <a:endParaRPr lang="en-US" dirty="0"/>
          </a:p>
        </p:txBody>
      </p:sp>
      <p:sp>
        <p:nvSpPr>
          <p:cNvPr id="3" name="TextBox 2"/>
          <p:cNvSpPr txBox="1"/>
          <p:nvPr userDrawn="1"/>
        </p:nvSpPr>
        <p:spPr>
          <a:xfrm>
            <a:off x="133687" y="3994059"/>
            <a:ext cx="914400" cy="914400"/>
          </a:xfrm>
          <a:prstGeom prst="rect">
            <a:avLst/>
          </a:prstGeom>
        </p:spPr>
        <p:txBody>
          <a:bodyPr vert="horz" wrap="none" lIns="91440" tIns="45720" rIns="91440" bIns="45720" rtlCol="0">
            <a:normAutofit/>
          </a:bodyPr>
          <a:lstStyle/>
          <a:p>
            <a:pPr fontAlgn="auto">
              <a:spcBef>
                <a:spcPct val="20000"/>
              </a:spcBef>
              <a:spcAft>
                <a:spcPts val="0"/>
              </a:spcAft>
              <a:buFont typeface="Arial"/>
              <a:buNone/>
            </a:pPr>
            <a:endParaRPr lang="en-US" sz="2323" b="1" dirty="0" smtClean="0">
              <a:solidFill>
                <a:srgbClr val="FFFFFF"/>
              </a:solidFill>
              <a:latin typeface="Arial Narrow"/>
              <a:ea typeface="+mn-ea"/>
              <a:cs typeface="Arial Narrow"/>
            </a:endParaRPr>
          </a:p>
        </p:txBody>
      </p:sp>
      <p:sp>
        <p:nvSpPr>
          <p:cNvPr id="5" name="Content Placeholder 4"/>
          <p:cNvSpPr>
            <a:spLocks noGrp="1"/>
          </p:cNvSpPr>
          <p:nvPr>
            <p:ph sz="quarter" idx="10"/>
          </p:nvPr>
        </p:nvSpPr>
        <p:spPr>
          <a:xfrm>
            <a:off x="457200" y="1066800"/>
            <a:ext cx="8458200" cy="50292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066501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smtClean="0"/>
              <a:t>Click to edit Master text styles</a:t>
            </a:r>
          </a:p>
        </p:txBody>
      </p:sp>
    </p:spTree>
    <p:extLst>
      <p:ext uri="{BB962C8B-B14F-4D97-AF65-F5344CB8AC3E}">
        <p14:creationId xmlns:p14="http://schemas.microsoft.com/office/powerpoint/2010/main" val="1755738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3873500" y="6610350"/>
            <a:ext cx="2133600" cy="247650"/>
          </a:xfrm>
          <a:prstGeom prst="rect">
            <a:avLst/>
          </a:prstGeom>
        </p:spPr>
        <p:txBody>
          <a:bodyPr/>
          <a:lstStyle>
            <a:lvl1pPr fontAlgn="auto">
              <a:spcBef>
                <a:spcPts val="0"/>
              </a:spcBef>
              <a:spcAft>
                <a:spcPts val="0"/>
              </a:spcAft>
              <a:defRPr>
                <a:latin typeface="+mn-lt"/>
              </a:defRPr>
            </a:lvl1pPr>
          </a:lstStyle>
          <a:p>
            <a:pPr defTabSz="914400">
              <a:defRPr/>
            </a:pPr>
            <a:fld id="{AD08F20A-8CB6-42A8-8845-55DB96AD354B}" type="slidenum">
              <a:rPr lang="en-US">
                <a:solidFill>
                  <a:srgbClr val="50565C"/>
                </a:solidFill>
                <a:ea typeface="+mn-ea"/>
                <a:cs typeface="+mn-cs"/>
              </a:rPr>
              <a:pPr defTabSz="914400">
                <a:defRPr/>
              </a:pPr>
              <a:t>‹#›</a:t>
            </a:fld>
            <a:endParaRPr lang="en-US" dirty="0">
              <a:solidFill>
                <a:srgbClr val="50565C"/>
              </a:solidFill>
              <a:ea typeface="+mn-ea"/>
              <a:cs typeface="+mn-cs"/>
            </a:endParaRPr>
          </a:p>
        </p:txBody>
      </p:sp>
    </p:spTree>
    <p:extLst>
      <p:ext uri="{BB962C8B-B14F-4D97-AF65-F5344CB8AC3E}">
        <p14:creationId xmlns:p14="http://schemas.microsoft.com/office/powerpoint/2010/main" val="2504214428"/>
      </p:ext>
    </p:extLst>
  </p:cSld>
  <p:clrMapOvr>
    <a:masterClrMapping/>
  </p:clrMapOvr>
  <p:timing>
    <p:tnLst>
      <p:par>
        <p:cTn xmlns:p14="http://schemas.microsoft.com/office/powerpoint/2010/mai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C360AA0A-956E-48C4-A2AC-3EE29FCA210D}" type="datetimeFigureOut">
              <a:rPr lang="en-US" smtClean="0">
                <a:solidFill>
                  <a:srgbClr val="50565C"/>
                </a:solidFill>
                <a:latin typeface="Arial" charset="0"/>
                <a:ea typeface="+mn-ea"/>
                <a:cs typeface="+mn-cs"/>
              </a:rPr>
              <a:pPr defTabSz="914400"/>
              <a:t>3/2/16</a:t>
            </a:fld>
            <a:endParaRPr lang="en-US">
              <a:solidFill>
                <a:srgbClr val="50565C"/>
              </a:solidFill>
              <a:latin typeface="Arial" charset="0"/>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srgbClr val="50565C"/>
              </a:solidFill>
              <a:latin typeface="Arial" charset="0"/>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229C706A-3640-462B-B7DD-D694DF128A19}" type="slidenum">
              <a:rPr lang="en-US" smtClean="0">
                <a:solidFill>
                  <a:srgbClr val="50565C"/>
                </a:solidFill>
                <a:latin typeface="Arial" charset="0"/>
                <a:ea typeface="+mn-ea"/>
                <a:cs typeface="+mn-cs"/>
              </a:rPr>
              <a:pPr defTabSz="914400"/>
              <a:t>‹#›</a:t>
            </a:fld>
            <a:endParaRPr lang="en-US">
              <a:solidFill>
                <a:srgbClr val="50565C"/>
              </a:solidFill>
              <a:latin typeface="Arial" charset="0"/>
              <a:ea typeface="+mn-ea"/>
              <a:cs typeface="+mn-cs"/>
            </a:endParaRPr>
          </a:p>
        </p:txBody>
      </p:sp>
    </p:spTree>
    <p:extLst>
      <p:ext uri="{BB962C8B-B14F-4D97-AF65-F5344CB8AC3E}">
        <p14:creationId xmlns:p14="http://schemas.microsoft.com/office/powerpoint/2010/main" val="30846325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457200" y="1129552"/>
            <a:ext cx="8229600" cy="52578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32477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Title and Tag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204788" y="846138"/>
            <a:ext cx="8679905" cy="529535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Placeholder 3"/>
          <p:cNvSpPr>
            <a:spLocks noGrp="1"/>
          </p:cNvSpPr>
          <p:nvPr>
            <p:ph type="body" sz="quarter" idx="11"/>
          </p:nvPr>
        </p:nvSpPr>
        <p:spPr>
          <a:xfrm>
            <a:off x="-13648" y="6188642"/>
            <a:ext cx="9157648" cy="457816"/>
          </a:xfrm>
          <a:prstGeom prst="rect">
            <a:avLst/>
          </a:prstGeom>
          <a:solidFill>
            <a:schemeClr val="accent5"/>
          </a:solidFill>
        </p:spPr>
        <p:txBody>
          <a:bodyPr anchor="ctr"/>
          <a:lstStyle>
            <a:lvl1pPr marL="0" indent="0" algn="ctr">
              <a:buNone/>
              <a:defRPr b="1" i="1">
                <a:solidFill>
                  <a:schemeClr val="bg1"/>
                </a:solidFill>
                <a:effectLst/>
              </a:defRPr>
            </a:lvl1pPr>
          </a:lstStyle>
          <a:p>
            <a:pPr lvl="0"/>
            <a:endParaRPr lang="en-US" dirty="0"/>
          </a:p>
        </p:txBody>
      </p:sp>
    </p:spTree>
    <p:extLst>
      <p:ext uri="{BB962C8B-B14F-4D97-AF65-F5344CB8AC3E}">
        <p14:creationId xmlns:p14="http://schemas.microsoft.com/office/powerpoint/2010/main" val="3914850029"/>
      </p:ext>
    </p:extLst>
  </p:cSld>
  <p:clrMapOvr>
    <a:masterClrMapping/>
  </p:clrMapOvr>
  <p:timing>
    <p:tnLst>
      <p:par>
        <p:cTn xmlns:p14="http://schemas.microsoft.com/office/powerpoint/2010/mai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EnergySaving Ins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ontent Placeholder 3"/>
          <p:cNvSpPr>
            <a:spLocks noGrp="1"/>
          </p:cNvSpPr>
          <p:nvPr>
            <p:ph sz="quarter" idx="10"/>
          </p:nvPr>
        </p:nvSpPr>
        <p:spPr>
          <a:xfrm>
            <a:off x="457200" y="1027113"/>
            <a:ext cx="8229600" cy="5072062"/>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51722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smtClean="0"/>
              <a:t>Click to edit Master text styles</a:t>
            </a:r>
          </a:p>
        </p:txBody>
      </p:sp>
    </p:spTree>
    <p:extLst>
      <p:ext uri="{BB962C8B-B14F-4D97-AF65-F5344CB8AC3E}">
        <p14:creationId xmlns:p14="http://schemas.microsoft.com/office/powerpoint/2010/main" val="13257530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457200" y="914400"/>
            <a:ext cx="8229600" cy="52578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80571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811657"/>
          </a:xfrm>
        </p:spPr>
        <p:txBody>
          <a:bodyPr/>
          <a:lstStyle>
            <a:lvl1pPr>
              <a:defRPr>
                <a:solidFill>
                  <a:srgbClr val="3C474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232402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smtClean="0"/>
              <a:t>Click to edit Master text styles</a:t>
            </a:r>
          </a:p>
        </p:txBody>
      </p:sp>
    </p:spTree>
    <p:extLst>
      <p:ext uri="{BB962C8B-B14F-4D97-AF65-F5344CB8AC3E}">
        <p14:creationId xmlns:p14="http://schemas.microsoft.com/office/powerpoint/2010/main" val="1413314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5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811657"/>
          </a:xfrm>
        </p:spPr>
        <p:txBody>
          <a:bodyPr/>
          <a:lstStyle>
            <a:lvl1pPr>
              <a:defRPr>
                <a:solidFill>
                  <a:srgbClr val="3C474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0156001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811657"/>
          </a:xfrm>
        </p:spPr>
        <p:txBody>
          <a:bodyPr/>
          <a:lstStyle>
            <a:lvl1pPr>
              <a:defRPr>
                <a:solidFill>
                  <a:srgbClr val="3C474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1328780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9271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9" name="Rectangle 8"/>
          <p:cNvSpPr/>
          <p:nvPr userDrawn="1"/>
        </p:nvSpPr>
        <p:spPr>
          <a:xfrm>
            <a:off x="0" y="6456365"/>
            <a:ext cx="9153144" cy="4016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0" name="Rectangle 9"/>
          <p:cNvSpPr/>
          <p:nvPr userDrawn="1"/>
        </p:nvSpPr>
        <p:spPr>
          <a:xfrm flipH="1">
            <a:off x="0" y="5092702"/>
            <a:ext cx="4572000" cy="13636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2" name="Rectangle 11"/>
          <p:cNvSpPr/>
          <p:nvPr userDrawn="1"/>
        </p:nvSpPr>
        <p:spPr>
          <a:xfrm flipH="1">
            <a:off x="4555614" y="5092702"/>
            <a:ext cx="4597085" cy="1363663"/>
          </a:xfrm>
          <a:prstGeom prst="rect">
            <a:avLst/>
          </a:prstGeom>
          <a:solidFill>
            <a:srgbClr val="646D7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pic>
        <p:nvPicPr>
          <p:cNvPr id="17" name="Picture 32" descr="doe_logo_ppt.png"/>
          <p:cNvPicPr>
            <a:picLocks noChangeAspect="1"/>
          </p:cNvPicPr>
          <p:nvPr userDrawn="1"/>
        </p:nvPicPr>
        <p:blipFill>
          <a:blip r:embed="rId2"/>
          <a:srcRect/>
          <a:stretch>
            <a:fillRect/>
          </a:stretch>
        </p:blipFill>
        <p:spPr bwMode="auto">
          <a:xfrm>
            <a:off x="6121400" y="276225"/>
            <a:ext cx="2743200" cy="412750"/>
          </a:xfrm>
          <a:prstGeom prst="rect">
            <a:avLst/>
          </a:prstGeom>
          <a:noFill/>
          <a:ln w="9525">
            <a:noFill/>
            <a:miter lim="800000"/>
            <a:headEnd/>
            <a:tailEnd/>
          </a:ln>
        </p:spPr>
      </p:pic>
      <p:sp>
        <p:nvSpPr>
          <p:cNvPr id="18" name="Title 1"/>
          <p:cNvSpPr>
            <a:spLocks noGrp="1"/>
          </p:cNvSpPr>
          <p:nvPr>
            <p:ph type="ctrTitle" hasCustomPrompt="1"/>
          </p:nvPr>
        </p:nvSpPr>
        <p:spPr>
          <a:xfrm>
            <a:off x="207443" y="150913"/>
            <a:ext cx="5626620" cy="603505"/>
          </a:xfrm>
          <a:prstGeom prst="rect">
            <a:avLst/>
          </a:prstGeom>
        </p:spPr>
        <p:txBody>
          <a:bodyPr lIns="0" rIns="0" anchor="ctr" anchorCtr="0">
            <a:normAutofit/>
          </a:bodyPr>
          <a:lstStyle>
            <a:lvl1pPr algn="l">
              <a:defRPr sz="2100" b="1">
                <a:solidFill>
                  <a:srgbClr val="FFFFFF"/>
                </a:solidFill>
                <a:latin typeface="+mj-lt"/>
                <a:cs typeface="Arial"/>
              </a:defRPr>
            </a:lvl1pPr>
          </a:lstStyle>
          <a:p>
            <a:r>
              <a:rPr lang="en-US" dirty="0" smtClean="0"/>
              <a:t>Presentation Title</a:t>
            </a:r>
            <a:endParaRPr lang="en-US" dirty="0"/>
          </a:p>
        </p:txBody>
      </p:sp>
      <p:sp>
        <p:nvSpPr>
          <p:cNvPr id="19" name="Subtitle 2"/>
          <p:cNvSpPr>
            <a:spLocks noGrp="1"/>
          </p:cNvSpPr>
          <p:nvPr>
            <p:ph type="subTitle" idx="1" hasCustomPrompt="1"/>
          </p:nvPr>
        </p:nvSpPr>
        <p:spPr>
          <a:xfrm>
            <a:off x="163047" y="5253120"/>
            <a:ext cx="4204238" cy="1175040"/>
          </a:xfrm>
          <a:prstGeom prst="rect">
            <a:avLst/>
          </a:prstGeom>
        </p:spPr>
        <p:txBody>
          <a:bodyPr>
            <a:normAutofit/>
          </a:bodyPr>
          <a:lstStyle>
            <a:lvl1pPr marL="0" indent="0" algn="l">
              <a:buNone/>
              <a:defRPr sz="1500" b="1" i="0">
                <a:solidFill>
                  <a:schemeClr val="tx1"/>
                </a:solidFill>
                <a:latin typeface="+mn-lt"/>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Event Name</a:t>
            </a:r>
            <a:endParaRPr lang="en-US" dirty="0"/>
          </a:p>
        </p:txBody>
      </p:sp>
      <p:sp>
        <p:nvSpPr>
          <p:cNvPr id="20" name="Text Placeholder 17"/>
          <p:cNvSpPr>
            <a:spLocks noGrp="1"/>
          </p:cNvSpPr>
          <p:nvPr>
            <p:ph type="body" sz="quarter" idx="10" hasCustomPrompt="1"/>
          </p:nvPr>
        </p:nvSpPr>
        <p:spPr>
          <a:xfrm>
            <a:off x="4776304" y="5247267"/>
            <a:ext cx="4171052" cy="331125"/>
          </a:xfrm>
          <a:prstGeom prst="rect">
            <a:avLst/>
          </a:prstGeom>
        </p:spPr>
        <p:txBody>
          <a:bodyPr/>
          <a:lstStyle>
            <a:lvl1pPr marL="0" marR="0" indent="0" algn="l" defTabSz="342900" rtl="0" eaLnBrk="1" fontAlgn="auto" latinLnBrk="0" hangingPunct="1">
              <a:lnSpc>
                <a:spcPct val="100000"/>
              </a:lnSpc>
              <a:spcBef>
                <a:spcPct val="20000"/>
              </a:spcBef>
              <a:spcAft>
                <a:spcPts val="0"/>
              </a:spcAft>
              <a:buClrTx/>
              <a:buSzTx/>
              <a:buFontTx/>
              <a:buNone/>
              <a:tabLst/>
              <a:defRPr kumimoji="0" lang="en-US" sz="1200" b="1" i="0" u="none" strike="noStrike" kern="1200" cap="none" spc="0" normalizeH="0" baseline="0" noProof="0">
                <a:ln>
                  <a:noFill/>
                </a:ln>
                <a:solidFill>
                  <a:schemeClr val="bg1"/>
                </a:solidFill>
                <a:effectLst/>
                <a:uLnTx/>
                <a:uFillTx/>
                <a:latin typeface="+mn-lt"/>
                <a:cs typeface="Arial"/>
              </a:defRPr>
            </a:lvl1pPr>
          </a:lstStyle>
          <a:p>
            <a:pPr lvl="0"/>
            <a:r>
              <a:rPr lang="en-US" noProof="0" dirty="0" smtClean="0"/>
              <a:t>Presenter </a:t>
            </a:r>
            <a:r>
              <a:rPr lang="en-US" noProof="0" dirty="0" err="1" smtClean="0"/>
              <a:t>Name(s</a:t>
            </a:r>
            <a:r>
              <a:rPr lang="en-US" noProof="0" dirty="0" smtClean="0"/>
              <a:t>)</a:t>
            </a:r>
          </a:p>
        </p:txBody>
      </p:sp>
      <p:sp>
        <p:nvSpPr>
          <p:cNvPr id="21" name="Text Placeholder 22"/>
          <p:cNvSpPr>
            <a:spLocks noGrp="1"/>
          </p:cNvSpPr>
          <p:nvPr>
            <p:ph type="body" sz="quarter" idx="12"/>
          </p:nvPr>
        </p:nvSpPr>
        <p:spPr>
          <a:xfrm>
            <a:off x="4776253" y="5584690"/>
            <a:ext cx="4180863" cy="734900"/>
          </a:xfrm>
          <a:prstGeom prst="rect">
            <a:avLst/>
          </a:prstGeom>
        </p:spPr>
        <p:txBody>
          <a:bodyPr/>
          <a:lstStyle>
            <a:lvl1pPr marL="0" marR="0" indent="0" algn="l" defTabSz="342900" rtl="0" eaLnBrk="1" fontAlgn="auto" latinLnBrk="0" hangingPunct="1">
              <a:lnSpc>
                <a:spcPct val="100000"/>
              </a:lnSpc>
              <a:spcBef>
                <a:spcPct val="20000"/>
              </a:spcBef>
              <a:spcAft>
                <a:spcPts val="0"/>
              </a:spcAft>
              <a:buClrTx/>
              <a:buSzTx/>
              <a:buFontTx/>
              <a:buNone/>
              <a:tabLst/>
              <a:defRPr kumimoji="0" lang="en-US" sz="900" b="0" i="0" u="none" strike="noStrike" kern="1200" cap="none" spc="0" normalizeH="0" baseline="0" noProof="0">
                <a:ln>
                  <a:noFill/>
                </a:ln>
                <a:solidFill>
                  <a:schemeClr val="bg1"/>
                </a:solidFill>
                <a:effectLst/>
                <a:uLnTx/>
                <a:uFillTx/>
                <a:latin typeface="+mn-lt"/>
                <a:cs typeface="Arial"/>
              </a:defRPr>
            </a:lvl1pPr>
          </a:lstStyle>
          <a:p>
            <a:pPr lvl="0"/>
            <a:r>
              <a:rPr lang="en-US" noProof="0" smtClean="0"/>
              <a:t>Click to edit Master text styles</a:t>
            </a:r>
          </a:p>
        </p:txBody>
      </p:sp>
      <p:sp>
        <p:nvSpPr>
          <p:cNvPr id="22" name="Text Placeholder 18"/>
          <p:cNvSpPr>
            <a:spLocks noGrp="1"/>
          </p:cNvSpPr>
          <p:nvPr>
            <p:ph type="body" sz="quarter" idx="13" hasCustomPrompt="1"/>
          </p:nvPr>
        </p:nvSpPr>
        <p:spPr>
          <a:xfrm>
            <a:off x="168100" y="5672915"/>
            <a:ext cx="1390650" cy="288687"/>
          </a:xfrm>
          <a:prstGeom prst="rect">
            <a:avLst/>
          </a:prstGeom>
        </p:spPr>
        <p:txBody>
          <a:bodyPr>
            <a:normAutofit/>
          </a:bodyPr>
          <a:lstStyle>
            <a:lvl1pPr>
              <a:buNone/>
              <a:defRPr sz="900">
                <a:solidFill>
                  <a:schemeClr val="tx1"/>
                </a:solidFill>
                <a:latin typeface="+mn-lt"/>
                <a:cs typeface="Arial"/>
              </a:defRPr>
            </a:lvl1pPr>
            <a:lvl5pPr>
              <a:defRPr/>
            </a:lvl5pPr>
          </a:lstStyle>
          <a:p>
            <a:pPr lvl="0"/>
            <a:r>
              <a:rPr lang="en-US" dirty="0" smtClean="0"/>
              <a:t>Date</a:t>
            </a:r>
            <a:endParaRPr lang="en-US" dirty="0"/>
          </a:p>
        </p:txBody>
      </p:sp>
      <p:grpSp>
        <p:nvGrpSpPr>
          <p:cNvPr id="28" name="Group 27"/>
          <p:cNvGrpSpPr/>
          <p:nvPr userDrawn="1"/>
        </p:nvGrpSpPr>
        <p:grpSpPr>
          <a:xfrm>
            <a:off x="-1" y="898281"/>
            <a:ext cx="9144001" cy="55570"/>
            <a:chOff x="-1" y="656981"/>
            <a:chExt cx="9144001" cy="55570"/>
          </a:xfrm>
        </p:grpSpPr>
        <p:sp>
          <p:nvSpPr>
            <p:cNvPr id="29" name="Rectangle 28"/>
            <p:cNvSpPr/>
            <p:nvPr userDrawn="1"/>
          </p:nvSpPr>
          <p:spPr bwMode="auto">
            <a:xfrm flipH="1" flipV="1">
              <a:off x="-1" y="656982"/>
              <a:ext cx="4268788"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30" name="Rectangle 29"/>
            <p:cNvSpPr/>
            <p:nvPr userDrawn="1"/>
          </p:nvSpPr>
          <p:spPr bwMode="auto">
            <a:xfrm flipH="1" flipV="1">
              <a:off x="5834063" y="656988"/>
              <a:ext cx="3309937" cy="555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31" name="Rectangle 30"/>
            <p:cNvSpPr/>
            <p:nvPr userDrawn="1"/>
          </p:nvSpPr>
          <p:spPr bwMode="auto">
            <a:xfrm flipH="1" flipV="1">
              <a:off x="4267200" y="656981"/>
              <a:ext cx="1704975"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grpSp>
      <p:sp>
        <p:nvSpPr>
          <p:cNvPr id="23" name="Text Placeholder 18"/>
          <p:cNvSpPr>
            <a:spLocks noGrp="1"/>
          </p:cNvSpPr>
          <p:nvPr>
            <p:ph type="body" sz="quarter" idx="14" hasCustomPrompt="1"/>
          </p:nvPr>
        </p:nvSpPr>
        <p:spPr>
          <a:xfrm>
            <a:off x="168100" y="5966830"/>
            <a:ext cx="2945214" cy="288687"/>
          </a:xfrm>
          <a:prstGeom prst="rect">
            <a:avLst/>
          </a:prstGeom>
        </p:spPr>
        <p:txBody>
          <a:bodyPr>
            <a:normAutofit/>
          </a:bodyPr>
          <a:lstStyle>
            <a:lvl1pPr>
              <a:buNone/>
              <a:defRPr sz="900">
                <a:solidFill>
                  <a:schemeClr val="tx1"/>
                </a:solidFill>
                <a:latin typeface="+mn-lt"/>
                <a:cs typeface="Arial"/>
              </a:defRPr>
            </a:lvl1pPr>
            <a:lvl5pPr>
              <a:defRPr/>
            </a:lvl5pPr>
          </a:lstStyle>
          <a:p>
            <a:pPr lvl="0"/>
            <a:r>
              <a:rPr lang="en-US" dirty="0" smtClean="0"/>
              <a:t>City</a:t>
            </a:r>
            <a:endParaRPr lang="en-US" dirty="0"/>
          </a:p>
        </p:txBody>
      </p:sp>
      <p:pic>
        <p:nvPicPr>
          <p:cNvPr id="25" name="Picture 8" descr="Ecoboost spray Ford media page"/>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6331335" y="927101"/>
            <a:ext cx="2812666" cy="209575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10" descr="IntroVolt"/>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0" y="927101"/>
            <a:ext cx="2494684" cy="20957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descr="IMG_3345.jpg"/>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b="15152"/>
          <a:stretch/>
        </p:blipFill>
        <p:spPr bwMode="auto">
          <a:xfrm>
            <a:off x="0" y="3022860"/>
            <a:ext cx="3659184" cy="20698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Pictured here is Ford's Lightweight Concept vehicle, a prototype that is nearly 25 percent lighter than an equivalent conventional vehicle. Using a mix of advanced materials, Ford -- in partnership with Magna International -- shaved about 800 pounds off the baseline vehicle, making a midsize sedan roughly the weight of a subcompact car. | Photo courtesy of Ford Motor Company."/>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659185" y="3038031"/>
            <a:ext cx="3362957" cy="20546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C:\Users\Shannon.Shea\Downloads\28003.jp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21874" t="5431" r="10479" b="4714"/>
          <a:stretch/>
        </p:blipFill>
        <p:spPr bwMode="auto">
          <a:xfrm>
            <a:off x="7050024" y="3038029"/>
            <a:ext cx="2103120" cy="2054670"/>
          </a:xfrm>
          <a:prstGeom prst="rect">
            <a:avLst/>
          </a:prstGeom>
          <a:noFill/>
          <a:ln w="3175" cmpd="sng">
            <a:solidFill>
              <a:srgbClr val="000000"/>
            </a:solidFill>
          </a:ln>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userDrawn="1"/>
        </p:nvPicPr>
        <p:blipFill rotWithShape="1">
          <a:blip r:embed="rId8" cstate="print">
            <a:extLst>
              <a:ext uri="{28A0092B-C50C-407E-A947-70E740481C1C}">
                <a14:useLocalDpi xmlns:a14="http://schemas.microsoft.com/office/drawing/2010/main" val="0"/>
              </a:ext>
            </a:extLst>
          </a:blip>
          <a:srcRect t="-2" b="17084"/>
          <a:stretch/>
        </p:blipFill>
        <p:spPr>
          <a:xfrm>
            <a:off x="2522164" y="925714"/>
            <a:ext cx="3804620" cy="2097145"/>
          </a:xfrm>
          <a:prstGeom prst="rect">
            <a:avLst/>
          </a:prstGeom>
          <a:ln>
            <a:solidFill>
              <a:srgbClr val="000000"/>
            </a:solidFill>
          </a:ln>
        </p:spPr>
      </p:pic>
    </p:spTree>
    <p:extLst>
      <p:ext uri="{BB962C8B-B14F-4D97-AF65-F5344CB8AC3E}">
        <p14:creationId xmlns:p14="http://schemas.microsoft.com/office/powerpoint/2010/main" val="1063943539"/>
      </p:ext>
    </p:extLst>
  </p:cSld>
  <p:clrMapOvr>
    <a:masterClrMapping/>
  </p:clrMapOvr>
  <p:timing>
    <p:tnLst>
      <p:par>
        <p:cTn xmlns:p14="http://schemas.microsoft.com/office/powerpoint/2010/mai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Tag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204789" y="846138"/>
            <a:ext cx="8679905" cy="529535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Placeholder 3"/>
          <p:cNvSpPr>
            <a:spLocks noGrp="1"/>
          </p:cNvSpPr>
          <p:nvPr>
            <p:ph type="body" sz="quarter" idx="11"/>
          </p:nvPr>
        </p:nvSpPr>
        <p:spPr>
          <a:xfrm>
            <a:off x="-13648" y="6188642"/>
            <a:ext cx="9157648" cy="457816"/>
          </a:xfrm>
          <a:prstGeom prst="rect">
            <a:avLst/>
          </a:prstGeom>
          <a:solidFill>
            <a:schemeClr val="accent5"/>
          </a:solidFill>
        </p:spPr>
        <p:txBody>
          <a:bodyPr anchor="ctr"/>
          <a:lstStyle>
            <a:lvl1pPr marL="0" indent="0" algn="ctr">
              <a:buNone/>
              <a:defRPr b="1" i="1">
                <a:solidFill>
                  <a:schemeClr val="bg1"/>
                </a:solidFill>
                <a:effectLst/>
              </a:defRPr>
            </a:lvl1pPr>
          </a:lstStyle>
          <a:p>
            <a:pPr lvl="0"/>
            <a:endParaRPr lang="en-US" dirty="0"/>
          </a:p>
        </p:txBody>
      </p:sp>
    </p:spTree>
    <p:extLst>
      <p:ext uri="{BB962C8B-B14F-4D97-AF65-F5344CB8AC3E}">
        <p14:creationId xmlns:p14="http://schemas.microsoft.com/office/powerpoint/2010/main" val="4071866476"/>
      </p:ext>
    </p:extLst>
  </p:cSld>
  <p:clrMapOvr>
    <a:masterClrMapping/>
  </p:clrMapOvr>
  <p:timing>
    <p:tnLst>
      <p:par>
        <p:cTn xmlns:p14="http://schemas.microsoft.com/office/powerpoint/2010/mai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10"/>
          </p:nvPr>
        </p:nvSpPr>
        <p:spPr>
          <a:xfrm>
            <a:off x="219076" y="887415"/>
            <a:ext cx="8734425" cy="569118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31424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No title, no tagline">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19076" y="887415"/>
            <a:ext cx="8734425" cy="569118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46899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3768829"/>
      </p:ext>
    </p:extLst>
  </p:cSld>
  <p:clrMapOvr>
    <a:masterClrMapping/>
  </p:clrMapOvr>
  <p:timing>
    <p:tnLst>
      <p:par>
        <p:cTn xmlns:p14="http://schemas.microsoft.com/office/powerpoint/2010/mai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3"/>
            <a:ext cx="8229600" cy="811657"/>
          </a:xfrm>
        </p:spPr>
        <p:txBody>
          <a:bodyPr/>
          <a:lstStyle>
            <a:lvl1pPr>
              <a:defRPr>
                <a:solidFill>
                  <a:srgbClr val="3C474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0300179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EnergySaving Ins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ontent Placeholder 3"/>
          <p:cNvSpPr>
            <a:spLocks noGrp="1"/>
          </p:cNvSpPr>
          <p:nvPr>
            <p:ph sz="quarter" idx="10"/>
          </p:nvPr>
        </p:nvSpPr>
        <p:spPr>
          <a:xfrm>
            <a:off x="457200" y="1027113"/>
            <a:ext cx="8229600" cy="5072062"/>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070035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457200" y="0"/>
            <a:ext cx="8229600" cy="914400"/>
          </a:xfrm>
          <a:prstGeom prst="rect">
            <a:avLst/>
          </a:prstGeom>
          <a:noFill/>
          <a:ln>
            <a:noFill/>
          </a:ln>
        </p:spPr>
        <p:txBody>
          <a:bodyPr lIns="91425" tIns="91425" rIns="91425" bIns="91425" anchor="ctr" anchorCtr="0"/>
          <a:lstStyle>
            <a:lvl1pPr algn="l" rtl="0">
              <a:lnSpc>
                <a:spcPct val="100000"/>
              </a:lnSpc>
              <a:spcBef>
                <a:spcPts val="0"/>
              </a:spcBef>
              <a:spcAft>
                <a:spcPts val="0"/>
              </a:spcAft>
              <a:defRPr/>
            </a:lvl1pPr>
            <a:lvl2pPr algn="l" rtl="0">
              <a:lnSpc>
                <a:spcPct val="107692"/>
              </a:lnSpc>
              <a:spcBef>
                <a:spcPts val="0"/>
              </a:spcBef>
              <a:spcAft>
                <a:spcPts val="0"/>
              </a:spcAft>
              <a:defRPr/>
            </a:lvl2pPr>
            <a:lvl3pPr algn="l" rtl="0">
              <a:lnSpc>
                <a:spcPct val="107692"/>
              </a:lnSpc>
              <a:spcBef>
                <a:spcPts val="0"/>
              </a:spcBef>
              <a:spcAft>
                <a:spcPts val="0"/>
              </a:spcAft>
              <a:defRPr/>
            </a:lvl3pPr>
            <a:lvl4pPr algn="l" rtl="0">
              <a:lnSpc>
                <a:spcPct val="107692"/>
              </a:lnSpc>
              <a:spcBef>
                <a:spcPts val="0"/>
              </a:spcBef>
              <a:spcAft>
                <a:spcPts val="0"/>
              </a:spcAft>
              <a:defRPr/>
            </a:lvl4pPr>
            <a:lvl5pPr algn="l" rtl="0">
              <a:lnSpc>
                <a:spcPct val="107692"/>
              </a:lnSpc>
              <a:spcBef>
                <a:spcPts val="0"/>
              </a:spcBef>
              <a:spcAft>
                <a:spcPts val="0"/>
              </a:spcAft>
              <a:defRPr/>
            </a:lvl5pPr>
            <a:lvl6pPr marL="342900" algn="l" rtl="0">
              <a:lnSpc>
                <a:spcPct val="107692"/>
              </a:lnSpc>
              <a:spcBef>
                <a:spcPts val="0"/>
              </a:spcBef>
              <a:spcAft>
                <a:spcPts val="0"/>
              </a:spcAft>
              <a:defRPr/>
            </a:lvl6pPr>
            <a:lvl7pPr marL="685800" algn="l" rtl="0">
              <a:lnSpc>
                <a:spcPct val="107692"/>
              </a:lnSpc>
              <a:spcBef>
                <a:spcPts val="0"/>
              </a:spcBef>
              <a:spcAft>
                <a:spcPts val="0"/>
              </a:spcAft>
              <a:defRPr/>
            </a:lvl7pPr>
            <a:lvl8pPr marL="1028700" algn="l" rtl="0">
              <a:lnSpc>
                <a:spcPct val="107692"/>
              </a:lnSpc>
              <a:spcBef>
                <a:spcPts val="0"/>
              </a:spcBef>
              <a:spcAft>
                <a:spcPts val="0"/>
              </a:spcAft>
              <a:defRPr/>
            </a:lvl8pPr>
            <a:lvl9pPr marL="1371600" algn="l" rtl="0">
              <a:lnSpc>
                <a:spcPct val="107692"/>
              </a:lnSpc>
              <a:spcBef>
                <a:spcPts val="0"/>
              </a:spcBef>
              <a:spcAft>
                <a:spcPts val="0"/>
              </a:spcAft>
              <a:defRPr/>
            </a:lvl9pPr>
          </a:lstStyle>
          <a:p>
            <a:endParaRPr/>
          </a:p>
        </p:txBody>
      </p:sp>
      <p:sp>
        <p:nvSpPr>
          <p:cNvPr id="28" name="Shape 28"/>
          <p:cNvSpPr txBox="1">
            <a:spLocks noGrp="1"/>
          </p:cNvSpPr>
          <p:nvPr>
            <p:ph type="body" idx="1"/>
          </p:nvPr>
        </p:nvSpPr>
        <p:spPr>
          <a:xfrm>
            <a:off x="457200" y="1255890"/>
            <a:ext cx="8229600" cy="4870273"/>
          </a:xfrm>
          <a:prstGeom prst="rect">
            <a:avLst/>
          </a:prstGeom>
          <a:noFill/>
          <a:ln>
            <a:noFill/>
          </a:ln>
        </p:spPr>
        <p:txBody>
          <a:bodyPr lIns="91425" tIns="91425" rIns="91425" bIns="91425" anchor="t" anchorCtr="0"/>
          <a:lstStyle>
            <a:lvl1pPr marL="257175" indent="-142875" algn="l" rtl="0">
              <a:spcBef>
                <a:spcPts val="360"/>
              </a:spcBef>
              <a:spcAft>
                <a:spcPts val="0"/>
              </a:spcAft>
              <a:buClr>
                <a:srgbClr val="282B2E"/>
              </a:buClr>
              <a:buFont typeface="Calibri"/>
              <a:buChar char="•"/>
              <a:defRPr/>
            </a:lvl1pPr>
            <a:lvl2pPr marL="557213" indent="-119063" algn="l" rtl="0">
              <a:spcBef>
                <a:spcPts val="300"/>
              </a:spcBef>
              <a:spcAft>
                <a:spcPts val="0"/>
              </a:spcAft>
              <a:buClr>
                <a:srgbClr val="282B2E"/>
              </a:buClr>
              <a:buFont typeface="Calibri"/>
              <a:buChar char="–"/>
              <a:defRPr/>
            </a:lvl2pPr>
            <a:lvl3pPr marL="857250" indent="-85725" algn="l" rtl="0">
              <a:spcBef>
                <a:spcPts val="270"/>
              </a:spcBef>
              <a:spcAft>
                <a:spcPts val="0"/>
              </a:spcAft>
              <a:buClr>
                <a:srgbClr val="282B2E"/>
              </a:buClr>
              <a:buFont typeface="Calibri"/>
              <a:buChar char="•"/>
              <a:defRPr/>
            </a:lvl3pPr>
            <a:lvl4pPr marL="1200150" indent="-85725" algn="l" rtl="0">
              <a:spcBef>
                <a:spcPts val="270"/>
              </a:spcBef>
              <a:spcAft>
                <a:spcPts val="0"/>
              </a:spcAft>
              <a:buClr>
                <a:srgbClr val="282B2E"/>
              </a:buClr>
              <a:buFont typeface="Calibri"/>
              <a:buChar char="–"/>
              <a:defRPr/>
            </a:lvl4pPr>
            <a:lvl5pPr marL="1543050" indent="-85725" algn="l" rtl="0">
              <a:spcBef>
                <a:spcPts val="270"/>
              </a:spcBef>
              <a:spcAft>
                <a:spcPts val="0"/>
              </a:spcAft>
              <a:buClr>
                <a:srgbClr val="282B2E"/>
              </a:buClr>
              <a:buFont typeface="Calibri"/>
              <a:buChar char="»"/>
              <a:defRPr/>
            </a:lvl5pPr>
            <a:lvl6pPr marL="1885950" indent="-76200" algn="l" rtl="0">
              <a:spcBef>
                <a:spcPts val="300"/>
              </a:spcBef>
              <a:buClr>
                <a:schemeClr val="dk1"/>
              </a:buClr>
              <a:buFont typeface="Calibri"/>
              <a:buChar char="•"/>
              <a:defRPr/>
            </a:lvl6pPr>
            <a:lvl7pPr marL="2228850" indent="-76200" algn="l" rtl="0">
              <a:spcBef>
                <a:spcPts val="300"/>
              </a:spcBef>
              <a:buClr>
                <a:schemeClr val="dk1"/>
              </a:buClr>
              <a:buFont typeface="Calibri"/>
              <a:buChar char="•"/>
              <a:defRPr/>
            </a:lvl7pPr>
            <a:lvl8pPr marL="2571750" indent="-76200" algn="l" rtl="0">
              <a:spcBef>
                <a:spcPts val="300"/>
              </a:spcBef>
              <a:buClr>
                <a:schemeClr val="dk1"/>
              </a:buClr>
              <a:buFont typeface="Calibri"/>
              <a:buChar char="•"/>
              <a:defRPr/>
            </a:lvl8pPr>
            <a:lvl9pPr marL="2914650" indent="-76200" algn="l" rtl="0">
              <a:spcBef>
                <a:spcPts val="300"/>
              </a:spcBef>
              <a:buClr>
                <a:schemeClr val="dk1"/>
              </a:buClr>
              <a:buFont typeface="Calibri"/>
              <a:buChar char="•"/>
              <a:defRPr/>
            </a:lvl9pPr>
          </a:lstStyle>
          <a:p>
            <a:endParaRPr/>
          </a:p>
        </p:txBody>
      </p:sp>
      <p:sp>
        <p:nvSpPr>
          <p:cNvPr id="31" name="Shape 31"/>
          <p:cNvSpPr txBox="1">
            <a:spLocks noGrp="1"/>
          </p:cNvSpPr>
          <p:nvPr>
            <p:ph type="sldNum" idx="12"/>
          </p:nvPr>
        </p:nvSpPr>
        <p:spPr>
          <a:xfrm>
            <a:off x="332874" y="6368383"/>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lang="en-US" dirty="0">
              <a:solidFill>
                <a:srgbClr val="4C4C4C"/>
              </a:solidFill>
              <a:cs typeface="+mn-cs"/>
            </a:endParaRPr>
          </a:p>
        </p:txBody>
      </p:sp>
    </p:spTree>
    <p:extLst>
      <p:ext uri="{BB962C8B-B14F-4D97-AF65-F5344CB8AC3E}">
        <p14:creationId xmlns:p14="http://schemas.microsoft.com/office/powerpoint/2010/main" val="3322902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EERE Black Slide Inner">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a:solidFill>
                  <a:schemeClr val="bg2">
                    <a:lumMod val="10000"/>
                  </a:schemeClr>
                </a:solidFill>
              </a:defRPr>
            </a:lvl1pPr>
          </a:lstStyle>
          <a:p>
            <a:r>
              <a:rPr lang="en-US" dirty="0" smtClean="0"/>
              <a:t>Click to edit Master title style</a:t>
            </a:r>
            <a:endParaRPr lang="en-US" dirty="0"/>
          </a:p>
        </p:txBody>
      </p:sp>
      <p:sp>
        <p:nvSpPr>
          <p:cNvPr id="3" name="TextBox 2"/>
          <p:cNvSpPr txBox="1"/>
          <p:nvPr userDrawn="1"/>
        </p:nvSpPr>
        <p:spPr>
          <a:xfrm>
            <a:off x="133687" y="3994059"/>
            <a:ext cx="914400" cy="914400"/>
          </a:xfrm>
          <a:prstGeom prst="rect">
            <a:avLst/>
          </a:prstGeom>
        </p:spPr>
        <p:txBody>
          <a:bodyPr vert="horz" wrap="none" lIns="91440" tIns="45720" rIns="91440" bIns="45720" rtlCol="0">
            <a:normAutofit/>
          </a:bodyPr>
          <a:lstStyle/>
          <a:p>
            <a:pPr fontAlgn="auto">
              <a:spcBef>
                <a:spcPct val="20000"/>
              </a:spcBef>
              <a:spcAft>
                <a:spcPts val="0"/>
              </a:spcAft>
              <a:buFont typeface="Arial"/>
              <a:buNone/>
            </a:pPr>
            <a:endParaRPr lang="en-US" sz="2323" b="1" dirty="0">
              <a:solidFill>
                <a:srgbClr val="FFFFFF"/>
              </a:solidFill>
              <a:latin typeface="Arial Narrow"/>
              <a:ea typeface="+mn-ea"/>
              <a:cs typeface="Arial Narrow"/>
            </a:endParaRPr>
          </a:p>
        </p:txBody>
      </p:sp>
      <p:sp>
        <p:nvSpPr>
          <p:cNvPr id="5" name="Content Placeholder 4"/>
          <p:cNvSpPr>
            <a:spLocks noGrp="1"/>
          </p:cNvSpPr>
          <p:nvPr>
            <p:ph sz="quarter" idx="10"/>
          </p:nvPr>
        </p:nvSpPr>
        <p:spPr>
          <a:xfrm>
            <a:off x="457200" y="1066800"/>
            <a:ext cx="8458200" cy="50292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893778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_EERE Black Slide Inner">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a:solidFill>
                  <a:schemeClr val="bg2">
                    <a:lumMod val="10000"/>
                  </a:schemeClr>
                </a:solidFill>
              </a:defRPr>
            </a:lvl1pPr>
          </a:lstStyle>
          <a:p>
            <a:r>
              <a:rPr lang="en-US" dirty="0" smtClean="0"/>
              <a:t>Click to edit Master title style</a:t>
            </a:r>
            <a:endParaRPr lang="en-US" dirty="0"/>
          </a:p>
        </p:txBody>
      </p:sp>
      <p:sp>
        <p:nvSpPr>
          <p:cNvPr id="3" name="TextBox 2"/>
          <p:cNvSpPr txBox="1"/>
          <p:nvPr userDrawn="1"/>
        </p:nvSpPr>
        <p:spPr>
          <a:xfrm>
            <a:off x="133687" y="3994059"/>
            <a:ext cx="914400" cy="914400"/>
          </a:xfrm>
          <a:prstGeom prst="rect">
            <a:avLst/>
          </a:prstGeom>
        </p:spPr>
        <p:txBody>
          <a:bodyPr vert="horz" wrap="none" lIns="68580" tIns="34290" rIns="68580" bIns="34290" rtlCol="0">
            <a:normAutofit/>
          </a:bodyPr>
          <a:lstStyle/>
          <a:p>
            <a:pPr>
              <a:spcBef>
                <a:spcPct val="20000"/>
              </a:spcBef>
              <a:buFont typeface="Arial"/>
              <a:buNone/>
            </a:pPr>
            <a:endParaRPr lang="en-US" sz="1742" b="1" dirty="0">
              <a:solidFill>
                <a:srgbClr val="FFFFFF"/>
              </a:solidFill>
              <a:latin typeface="Arial Narrow"/>
              <a:cs typeface="Arial Narrow"/>
            </a:endParaRPr>
          </a:p>
        </p:txBody>
      </p:sp>
      <p:sp>
        <p:nvSpPr>
          <p:cNvPr id="5" name="Content Placeholder 4"/>
          <p:cNvSpPr>
            <a:spLocks noGrp="1"/>
          </p:cNvSpPr>
          <p:nvPr>
            <p:ph sz="quarter" idx="10"/>
          </p:nvPr>
        </p:nvSpPr>
        <p:spPr>
          <a:xfrm>
            <a:off x="457200" y="1066800"/>
            <a:ext cx="8458200" cy="50292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1511447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636377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2453337"/>
            <a:ext cx="8229600" cy="367282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7"/>
          <p:cNvSpPr>
            <a:spLocks noGrp="1"/>
          </p:cNvSpPr>
          <p:nvPr>
            <p:ph sz="quarter" idx="10" hasCustomPrompt="1"/>
          </p:nvPr>
        </p:nvSpPr>
        <p:spPr>
          <a:xfrm>
            <a:off x="447675" y="251887"/>
            <a:ext cx="5041900" cy="630767"/>
          </a:xfrm>
          <a:prstGeom prst="rect">
            <a:avLst/>
          </a:prstGeom>
        </p:spPr>
        <p:txBody>
          <a:bodyPr anchor="ctr">
            <a:normAutofit/>
          </a:bodyPr>
          <a:lstStyle>
            <a:lvl1pPr marL="0" indent="0">
              <a:buNone/>
              <a:defRPr sz="1050" b="1"/>
            </a:lvl1pPr>
          </a:lstStyle>
          <a:p>
            <a:pPr lvl="0"/>
            <a:r>
              <a:rPr lang="en-US" dirty="0" smtClean="0"/>
              <a:t>SECTION HEADER</a:t>
            </a:r>
            <a:endParaRPr lang="en-US" dirty="0"/>
          </a:p>
        </p:txBody>
      </p:sp>
    </p:spTree>
    <p:extLst>
      <p:ext uri="{BB962C8B-B14F-4D97-AF65-F5344CB8AC3E}">
        <p14:creationId xmlns:p14="http://schemas.microsoft.com/office/powerpoint/2010/main" val="21996662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p>
            <a:fld id="{6E5EB4CE-B584-4B2F-BB5E-952C163AAADB}" type="datetimeFigureOut">
              <a:rPr lang="en-US" smtClean="0">
                <a:solidFill>
                  <a:srgbClr val="4C4C4C"/>
                </a:solidFill>
                <a:cs typeface="+mn-cs"/>
              </a:rPr>
              <a:pPr/>
              <a:t>3/2/16</a:t>
            </a:fld>
            <a:endParaRPr lang="en-US" dirty="0">
              <a:solidFill>
                <a:srgbClr val="4C4C4C"/>
              </a:solidFill>
              <a:cs typeface="+mn-cs"/>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dirty="0">
              <a:solidFill>
                <a:srgbClr val="4C4C4C"/>
              </a:solidFill>
              <a:cs typeface="+mn-cs"/>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6BA91DE4-6F32-4640-AA8C-55826B10CF08}" type="slidenum">
              <a:rPr lang="en-US" smtClean="0">
                <a:solidFill>
                  <a:srgbClr val="4C4C4C"/>
                </a:solidFill>
                <a:cs typeface="+mn-cs"/>
              </a:rPr>
              <a:pPr/>
              <a:t>‹#›</a:t>
            </a:fld>
            <a:endParaRPr lang="en-US" dirty="0">
              <a:solidFill>
                <a:srgbClr val="4C4C4C"/>
              </a:solidFill>
              <a:cs typeface="+mn-cs"/>
            </a:endParaRPr>
          </a:p>
        </p:txBody>
      </p:sp>
    </p:spTree>
    <p:extLst>
      <p:ext uri="{BB962C8B-B14F-4D97-AF65-F5344CB8AC3E}">
        <p14:creationId xmlns:p14="http://schemas.microsoft.com/office/powerpoint/2010/main" val="17823133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3"/>
            <a:ext cx="8229600" cy="811657"/>
          </a:xfrm>
        </p:spPr>
        <p:txBody>
          <a:bodyPr/>
          <a:lstStyle>
            <a:lvl1pPr>
              <a:defRPr>
                <a:solidFill>
                  <a:srgbClr val="3C474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653494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9271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r>
              <a:rPr lang="en-US" sz="2000" dirty="0">
                <a:solidFill>
                  <a:srgbClr val="FFFFFF"/>
                </a:solidFill>
                <a:ea typeface="ＭＳ Ｐゴシック" pitchFamily="-106" charset="-128"/>
                <a:cs typeface="ＭＳ Ｐゴシック" pitchFamily="-106" charset="-128"/>
              </a:rPr>
              <a:t>  BIOENERGY TECHNOLOGIES OFFICE (BETO)</a:t>
            </a:r>
          </a:p>
        </p:txBody>
      </p:sp>
      <p:sp>
        <p:nvSpPr>
          <p:cNvPr id="9" name="Rectangle 8"/>
          <p:cNvSpPr/>
          <p:nvPr userDrawn="1"/>
        </p:nvSpPr>
        <p:spPr>
          <a:xfrm>
            <a:off x="0" y="6456363"/>
            <a:ext cx="9153144" cy="40163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0" name="Rectangle 9"/>
          <p:cNvSpPr/>
          <p:nvPr userDrawn="1"/>
        </p:nvSpPr>
        <p:spPr>
          <a:xfrm flipH="1">
            <a:off x="-4" y="5079758"/>
            <a:ext cx="4572004" cy="137660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2" name="Rectangle 11"/>
          <p:cNvSpPr/>
          <p:nvPr userDrawn="1"/>
        </p:nvSpPr>
        <p:spPr>
          <a:xfrm flipH="1">
            <a:off x="4560243" y="5079758"/>
            <a:ext cx="4592454" cy="1376606"/>
          </a:xfrm>
          <a:prstGeom prst="rect">
            <a:avLst/>
          </a:prstGeom>
          <a:solidFill>
            <a:srgbClr val="646D7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pic>
        <p:nvPicPr>
          <p:cNvPr id="17" name="Picture 32" descr="doe_logo_ppt.png"/>
          <p:cNvPicPr>
            <a:picLocks noChangeAspect="1"/>
          </p:cNvPicPr>
          <p:nvPr userDrawn="1"/>
        </p:nvPicPr>
        <p:blipFill>
          <a:blip r:embed="rId2" cstate="print"/>
          <a:srcRect/>
          <a:stretch>
            <a:fillRect/>
          </a:stretch>
        </p:blipFill>
        <p:spPr bwMode="auto">
          <a:xfrm>
            <a:off x="6121400" y="276225"/>
            <a:ext cx="2743200" cy="412750"/>
          </a:xfrm>
          <a:prstGeom prst="rect">
            <a:avLst/>
          </a:prstGeom>
          <a:noFill/>
          <a:ln w="9525">
            <a:noFill/>
            <a:miter lim="800000"/>
            <a:headEnd/>
            <a:tailEnd/>
          </a:ln>
        </p:spPr>
      </p:pic>
      <p:sp>
        <p:nvSpPr>
          <p:cNvPr id="19" name="Subtitle 2"/>
          <p:cNvSpPr>
            <a:spLocks noGrp="1"/>
          </p:cNvSpPr>
          <p:nvPr>
            <p:ph type="subTitle" idx="1" hasCustomPrompt="1"/>
          </p:nvPr>
        </p:nvSpPr>
        <p:spPr>
          <a:xfrm>
            <a:off x="163046" y="5253120"/>
            <a:ext cx="4382300" cy="1175040"/>
          </a:xfrm>
          <a:prstGeom prst="rect">
            <a:avLst/>
          </a:prstGeom>
        </p:spPr>
        <p:txBody>
          <a:bodyPr>
            <a:normAutofit/>
          </a:bodyPr>
          <a:lstStyle>
            <a:lvl1pPr marL="0" indent="0" algn="l">
              <a:buNone/>
              <a:defRPr sz="2400" b="1" i="0">
                <a:solidFill>
                  <a:srgbClr val="FFFFFF"/>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Presentation Title</a:t>
            </a:r>
            <a:endParaRPr lang="en-US" dirty="0"/>
          </a:p>
        </p:txBody>
      </p:sp>
      <p:sp>
        <p:nvSpPr>
          <p:cNvPr id="20" name="Text Placeholder 17"/>
          <p:cNvSpPr>
            <a:spLocks noGrp="1"/>
          </p:cNvSpPr>
          <p:nvPr>
            <p:ph type="body" sz="quarter" idx="10" hasCustomPrompt="1"/>
          </p:nvPr>
        </p:nvSpPr>
        <p:spPr>
          <a:xfrm>
            <a:off x="4776303" y="5247265"/>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dirty="0" smtClean="0"/>
              <a:t>Presenter </a:t>
            </a:r>
            <a:r>
              <a:rPr lang="en-US" noProof="0" dirty="0" err="1" smtClean="0"/>
              <a:t>Name(s</a:t>
            </a:r>
            <a:r>
              <a:rPr lang="en-US" noProof="0" dirty="0" smtClean="0"/>
              <a:t>)</a:t>
            </a:r>
          </a:p>
        </p:txBody>
      </p:sp>
      <p:sp>
        <p:nvSpPr>
          <p:cNvPr id="21" name="Text Placeholder 22"/>
          <p:cNvSpPr>
            <a:spLocks noGrp="1"/>
          </p:cNvSpPr>
          <p:nvPr>
            <p:ph type="body" sz="quarter" idx="12"/>
          </p:nvPr>
        </p:nvSpPr>
        <p:spPr>
          <a:xfrm>
            <a:off x="4776252" y="5584690"/>
            <a:ext cx="4180863"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mn-lt"/>
                <a:cs typeface="Arial"/>
              </a:defRPr>
            </a:lvl1pPr>
          </a:lstStyle>
          <a:p>
            <a:pPr lvl="0"/>
            <a:r>
              <a:rPr lang="en-US" noProof="0" smtClean="0"/>
              <a:t>Click to edit Master text styles</a:t>
            </a:r>
          </a:p>
        </p:txBody>
      </p:sp>
      <p:sp>
        <p:nvSpPr>
          <p:cNvPr id="22" name="Text Placeholder 18"/>
          <p:cNvSpPr>
            <a:spLocks noGrp="1"/>
          </p:cNvSpPr>
          <p:nvPr>
            <p:ph type="body" sz="quarter" idx="13" hasCustomPrompt="1"/>
          </p:nvPr>
        </p:nvSpPr>
        <p:spPr>
          <a:xfrm>
            <a:off x="168100" y="5672913"/>
            <a:ext cx="1390650" cy="288687"/>
          </a:xfrm>
          <a:prstGeom prst="rect">
            <a:avLst/>
          </a:prstGeom>
        </p:spPr>
        <p:txBody>
          <a:bodyPr>
            <a:normAutofit/>
          </a:bodyPr>
          <a:lstStyle>
            <a:lvl1pPr>
              <a:buNone/>
              <a:defRPr sz="1200">
                <a:solidFill>
                  <a:schemeClr val="bg1"/>
                </a:solidFill>
                <a:latin typeface="+mn-lt"/>
                <a:cs typeface="Arial"/>
              </a:defRPr>
            </a:lvl1pPr>
            <a:lvl5pPr>
              <a:defRPr/>
            </a:lvl5pPr>
          </a:lstStyle>
          <a:p>
            <a:pPr lvl="0"/>
            <a:r>
              <a:rPr lang="en-US" dirty="0" smtClean="0"/>
              <a:t>Date</a:t>
            </a:r>
            <a:endParaRPr lang="en-US" dirty="0"/>
          </a:p>
        </p:txBody>
      </p:sp>
      <p:grpSp>
        <p:nvGrpSpPr>
          <p:cNvPr id="2" name="Group 1"/>
          <p:cNvGrpSpPr/>
          <p:nvPr userDrawn="1"/>
        </p:nvGrpSpPr>
        <p:grpSpPr>
          <a:xfrm>
            <a:off x="-4" y="870856"/>
            <a:ext cx="9144002" cy="156560"/>
            <a:chOff x="-4" y="870857"/>
            <a:chExt cx="9144002" cy="80752"/>
          </a:xfrm>
        </p:grpSpPr>
        <p:sp>
          <p:nvSpPr>
            <p:cNvPr id="25" name="Rectangle 24"/>
            <p:cNvSpPr/>
            <p:nvPr userDrawn="1"/>
          </p:nvSpPr>
          <p:spPr bwMode="auto">
            <a:xfrm flipH="1" flipV="1">
              <a:off x="5974366" y="870858"/>
              <a:ext cx="3169632" cy="807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24" name="Rectangle 23"/>
            <p:cNvSpPr/>
            <p:nvPr userDrawn="1"/>
          </p:nvSpPr>
          <p:spPr bwMode="auto">
            <a:xfrm flipH="1" flipV="1">
              <a:off x="-4" y="870857"/>
              <a:ext cx="6125885" cy="7241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grpSp>
      <p:pic>
        <p:nvPicPr>
          <p:cNvPr id="16" name="Picture 15" descr="iStock_000002383648Medium.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360622" y="3045122"/>
            <a:ext cx="3202930" cy="2034636"/>
          </a:xfrm>
          <a:prstGeom prst="rect">
            <a:avLst/>
          </a:prstGeom>
        </p:spPr>
      </p:pic>
      <p:pic>
        <p:nvPicPr>
          <p:cNvPr id="23" name="Picture 22" descr="Imagen1.jpg"/>
          <p:cNvPicPr>
            <a:picLocks noChangeAspect="1"/>
          </p:cNvPicPr>
          <p:nvPr userDrawn="1"/>
        </p:nvPicPr>
        <p:blipFill>
          <a:blip r:embed="rId4" cstate="screen">
            <a:extLst>
              <a:ext uri="{28A0092B-C50C-407E-A947-70E740481C1C}">
                <a14:useLocalDpi xmlns:a14="http://schemas.microsoft.com/office/drawing/2010/main"/>
              </a:ext>
            </a:extLst>
          </a:blip>
          <a:srcRect t="8734" b="12659"/>
          <a:stretch>
            <a:fillRect/>
          </a:stretch>
        </p:blipFill>
        <p:spPr>
          <a:xfrm>
            <a:off x="5822087" y="3133914"/>
            <a:ext cx="3332188" cy="1945844"/>
          </a:xfrm>
          <a:prstGeom prst="rect">
            <a:avLst/>
          </a:prstGeom>
        </p:spPr>
      </p:pic>
      <p:pic>
        <p:nvPicPr>
          <p:cNvPr id="26" name="Picture 25" descr="iStock_000005312772Large.jpg"/>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5814204" y="952485"/>
            <a:ext cx="3329796" cy="2179545"/>
          </a:xfrm>
          <a:prstGeom prst="rect">
            <a:avLst/>
          </a:prstGeom>
        </p:spPr>
      </p:pic>
      <p:pic>
        <p:nvPicPr>
          <p:cNvPr id="28" name="Picture 27" descr="Image INL 1.JP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1351823" y="945601"/>
            <a:ext cx="3208421" cy="2161950"/>
          </a:xfrm>
          <a:prstGeom prst="rect">
            <a:avLst/>
          </a:prstGeom>
        </p:spPr>
      </p:pic>
      <p:pic>
        <p:nvPicPr>
          <p:cNvPr id="29" name="Picture 28" descr="soybeanhr01.JP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a:xfrm>
            <a:off x="3296" y="943275"/>
            <a:ext cx="1404381" cy="4136482"/>
          </a:xfrm>
          <a:prstGeom prst="rect">
            <a:avLst/>
          </a:prstGeom>
        </p:spPr>
      </p:pic>
      <p:pic>
        <p:nvPicPr>
          <p:cNvPr id="27" name="Picture 26" descr="biofuelscorridorhr01.JP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4566949" y="945601"/>
            <a:ext cx="1255137" cy="4134157"/>
          </a:xfrm>
          <a:prstGeom prst="rect">
            <a:avLst/>
          </a:prstGeom>
        </p:spPr>
      </p:pic>
    </p:spTree>
    <p:extLst>
      <p:ext uri="{BB962C8B-B14F-4D97-AF65-F5344CB8AC3E}">
        <p14:creationId xmlns:p14="http://schemas.microsoft.com/office/powerpoint/2010/main" val="3550841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00450"/>
            <a:ext cx="8229600" cy="4925714"/>
          </a:xfrm>
        </p:spPr>
        <p:txBody>
          <a:bodyPr/>
          <a:lstStyle>
            <a:lvl1pPr>
              <a:defRPr sz="2200"/>
            </a:lvl1pPr>
            <a:lvl2pPr>
              <a:defRPr sz="18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99979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811657"/>
          </a:xfrm>
        </p:spPr>
        <p:txBody>
          <a:bodyPr/>
          <a:lstStyle>
            <a:lvl1pPr>
              <a:defRPr>
                <a:solidFill>
                  <a:srgbClr val="3C474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70723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99027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ag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204788" y="846138"/>
            <a:ext cx="8679905" cy="529535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Placeholder 3"/>
          <p:cNvSpPr>
            <a:spLocks noGrp="1"/>
          </p:cNvSpPr>
          <p:nvPr>
            <p:ph type="body" sz="quarter" idx="11"/>
          </p:nvPr>
        </p:nvSpPr>
        <p:spPr>
          <a:xfrm>
            <a:off x="-13648" y="6188642"/>
            <a:ext cx="9157648" cy="457816"/>
          </a:xfrm>
          <a:prstGeom prst="rect">
            <a:avLst/>
          </a:prstGeom>
          <a:solidFill>
            <a:schemeClr val="accent5"/>
          </a:solidFill>
        </p:spPr>
        <p:txBody>
          <a:bodyPr anchor="ctr"/>
          <a:lstStyle>
            <a:lvl1pPr marL="0" indent="0" algn="ctr">
              <a:buNone/>
              <a:defRPr b="1" i="1">
                <a:solidFill>
                  <a:schemeClr val="bg1"/>
                </a:solidFill>
                <a:effectLst/>
              </a:defRPr>
            </a:lvl1pPr>
          </a:lstStyle>
          <a:p>
            <a:pPr lvl="0"/>
            <a:endParaRPr lang="en-US" dirty="0"/>
          </a:p>
        </p:txBody>
      </p:sp>
    </p:spTree>
    <p:extLst>
      <p:ext uri="{BB962C8B-B14F-4D97-AF65-F5344CB8AC3E}">
        <p14:creationId xmlns:p14="http://schemas.microsoft.com/office/powerpoint/2010/main" val="3402962971"/>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3306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91409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961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rmAutofit/>
          </a:bodyPr>
          <a:lstStyle>
            <a:lvl1pPr algn="l">
              <a:defRPr sz="1800" b="1"/>
            </a:lvl1pPr>
          </a:lstStyle>
          <a:p>
            <a:r>
              <a:rPr lang="en-US" smtClean="0"/>
              <a:t>Click to edit Master title style</a:t>
            </a:r>
            <a:endParaRPr lang="en-US" dirty="0"/>
          </a:p>
        </p:txBody>
      </p:sp>
      <p:sp>
        <p:nvSpPr>
          <p:cNvPr id="3" name="Content Placeholder 2"/>
          <p:cNvSpPr>
            <a:spLocks noGrp="1"/>
          </p:cNvSpPr>
          <p:nvPr>
            <p:ph idx="1"/>
          </p:nvPr>
        </p:nvSpPr>
        <p:spPr>
          <a:xfrm>
            <a:off x="3575050" y="727676"/>
            <a:ext cx="5111750" cy="5398487"/>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43226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695976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smtClean="0"/>
              <a:t>Click to edit Master text styles</a:t>
            </a:r>
          </a:p>
        </p:txBody>
      </p:sp>
    </p:spTree>
    <p:extLst>
      <p:ext uri="{BB962C8B-B14F-4D97-AF65-F5344CB8AC3E}">
        <p14:creationId xmlns:p14="http://schemas.microsoft.com/office/powerpoint/2010/main" val="10074668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smtClean="0"/>
              <a:t>Click to edit Master text styles</a:t>
            </a:r>
          </a:p>
        </p:txBody>
      </p:sp>
    </p:spTree>
    <p:extLst>
      <p:ext uri="{BB962C8B-B14F-4D97-AF65-F5344CB8AC3E}">
        <p14:creationId xmlns:p14="http://schemas.microsoft.com/office/powerpoint/2010/main" val="4520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EERE Black Slide Inner">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a:solidFill>
                  <a:schemeClr val="bg2">
                    <a:lumMod val="10000"/>
                  </a:schemeClr>
                </a:solidFill>
              </a:defRPr>
            </a:lvl1pPr>
          </a:lstStyle>
          <a:p>
            <a:r>
              <a:rPr lang="en-US" dirty="0" smtClean="0"/>
              <a:t>Click to edit Master title style</a:t>
            </a:r>
            <a:endParaRPr lang="en-US" dirty="0"/>
          </a:p>
        </p:txBody>
      </p:sp>
      <p:sp>
        <p:nvSpPr>
          <p:cNvPr id="3" name="TextBox 2"/>
          <p:cNvSpPr txBox="1"/>
          <p:nvPr userDrawn="1"/>
        </p:nvSpPr>
        <p:spPr>
          <a:xfrm>
            <a:off x="133687" y="3994059"/>
            <a:ext cx="914400" cy="914400"/>
          </a:xfrm>
          <a:prstGeom prst="rect">
            <a:avLst/>
          </a:prstGeom>
        </p:spPr>
        <p:txBody>
          <a:bodyPr vert="horz" wrap="none" lIns="91440" tIns="45720" rIns="91440" bIns="45720" rtlCol="0">
            <a:normAutofit/>
          </a:bodyPr>
          <a:lstStyle/>
          <a:p>
            <a:pPr fontAlgn="auto">
              <a:spcBef>
                <a:spcPct val="20000"/>
              </a:spcBef>
              <a:spcAft>
                <a:spcPts val="0"/>
              </a:spcAft>
              <a:buFont typeface="Arial"/>
              <a:buNone/>
            </a:pPr>
            <a:endParaRPr lang="en-US" sz="2323" b="1" dirty="0">
              <a:solidFill>
                <a:srgbClr val="FFFFFF"/>
              </a:solidFill>
              <a:latin typeface="Arial Narrow"/>
              <a:ea typeface="+mn-ea"/>
              <a:cs typeface="Arial Narrow"/>
            </a:endParaRPr>
          </a:p>
        </p:txBody>
      </p:sp>
      <p:sp>
        <p:nvSpPr>
          <p:cNvPr id="5" name="Content Placeholder 4"/>
          <p:cNvSpPr>
            <a:spLocks noGrp="1"/>
          </p:cNvSpPr>
          <p:nvPr>
            <p:ph sz="quarter" idx="10"/>
          </p:nvPr>
        </p:nvSpPr>
        <p:spPr>
          <a:xfrm>
            <a:off x="457200" y="1066800"/>
            <a:ext cx="8458200" cy="50292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06052338"/>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02792412"/>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Line Title + Content">
    <p:spTree>
      <p:nvGrpSpPr>
        <p:cNvPr id="1" name=""/>
        <p:cNvGrpSpPr/>
        <p:nvPr/>
      </p:nvGrpSpPr>
      <p:grpSpPr>
        <a:xfrm>
          <a:off x="0" y="0"/>
          <a:ext cx="0" cy="0"/>
          <a:chOff x="0" y="0"/>
          <a:chExt cx="0" cy="0"/>
        </a:xfrm>
      </p:grpSpPr>
      <p:sp>
        <p:nvSpPr>
          <p:cNvPr id="13" name="Rectangle 12"/>
          <p:cNvSpPr/>
          <p:nvPr userDrawn="1"/>
        </p:nvSpPr>
        <p:spPr>
          <a:xfrm>
            <a:off x="0" y="987552"/>
            <a:ext cx="9144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dirty="0">
              <a:solidFill>
                <a:prstClr val="white"/>
              </a:solidFill>
            </a:endParaRPr>
          </a:p>
        </p:txBody>
      </p:sp>
      <p:sp>
        <p:nvSpPr>
          <p:cNvPr id="7" name="Title 1"/>
          <p:cNvSpPr>
            <a:spLocks noGrp="1"/>
          </p:cNvSpPr>
          <p:nvPr>
            <p:ph type="title"/>
          </p:nvPr>
        </p:nvSpPr>
        <p:spPr>
          <a:xfrm>
            <a:off x="457200" y="356614"/>
            <a:ext cx="6629400" cy="621792"/>
          </a:xfrm>
        </p:spPr>
        <p:txBody>
          <a:bodyPr lIns="0" tIns="0" rIns="0" bIns="0" anchor="t" anchorCtr="0">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8" name="Content Placeholder 2"/>
          <p:cNvSpPr>
            <a:spLocks noGrp="1"/>
          </p:cNvSpPr>
          <p:nvPr>
            <p:ph idx="1"/>
          </p:nvPr>
        </p:nvSpPr>
        <p:spPr>
          <a:xfrm>
            <a:off x="457200" y="1371596"/>
            <a:ext cx="8229600" cy="48006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8"/>
          <p:cNvSpPr>
            <a:spLocks noGrp="1"/>
          </p:cNvSpPr>
          <p:nvPr>
            <p:ph type="dt" sz="half" idx="10"/>
          </p:nvPr>
        </p:nvSpPr>
        <p:spPr>
          <a:xfrm>
            <a:off x="457200" y="6356350"/>
            <a:ext cx="2133600" cy="365125"/>
          </a:xfrm>
          <a:prstGeom prst="rect">
            <a:avLst/>
          </a:prstGeom>
        </p:spPr>
        <p:txBody>
          <a:bodyPr lIns="0" tIns="0" rIns="0" bIns="0"/>
          <a:lstStyle>
            <a:lvl1pPr>
              <a:defRPr sz="900">
                <a:latin typeface="Arial"/>
                <a:cs typeface="Arial"/>
              </a:defRPr>
            </a:lvl1pPr>
          </a:lstStyle>
          <a:p>
            <a:pPr defTabSz="914400" fontAlgn="auto">
              <a:spcBef>
                <a:spcPts val="0"/>
              </a:spcBef>
              <a:spcAft>
                <a:spcPts val="0"/>
              </a:spcAft>
            </a:pPr>
            <a:fld id="{4F29EA20-90BE-47CE-AE29-8A1661B29F33}" type="datetime4">
              <a:rPr lang="en-US" smtClean="0">
                <a:solidFill>
                  <a:srgbClr val="4C4C4C"/>
                </a:solidFill>
                <a:ea typeface="+mn-ea"/>
              </a:rPr>
              <a:pPr defTabSz="914400" fontAlgn="auto">
                <a:spcBef>
                  <a:spcPts val="0"/>
                </a:spcBef>
                <a:spcAft>
                  <a:spcPts val="0"/>
                </a:spcAft>
              </a:pPr>
              <a:t>March 2, 2016</a:t>
            </a:fld>
            <a:endParaRPr lang="en-US" dirty="0">
              <a:solidFill>
                <a:srgbClr val="4C4C4C"/>
              </a:solidFill>
              <a:ea typeface="+mn-ea"/>
            </a:endParaRPr>
          </a:p>
        </p:txBody>
      </p:sp>
      <p:sp>
        <p:nvSpPr>
          <p:cNvPr id="10" name="Slide Number Placeholder 9"/>
          <p:cNvSpPr>
            <a:spLocks noGrp="1"/>
          </p:cNvSpPr>
          <p:nvPr>
            <p:ph type="sldNum" sz="quarter" idx="11"/>
          </p:nvPr>
        </p:nvSpPr>
        <p:spPr>
          <a:xfrm>
            <a:off x="6553200" y="6356350"/>
            <a:ext cx="2133600" cy="365125"/>
          </a:xfrm>
          <a:prstGeom prst="rect">
            <a:avLst/>
          </a:prstGeom>
        </p:spPr>
        <p:txBody>
          <a:bodyPr lIns="0" tIns="0" rIns="0" bIns="0"/>
          <a:lstStyle>
            <a:lvl1pPr>
              <a:defRPr sz="900">
                <a:latin typeface="Arial"/>
                <a:cs typeface="Arial"/>
              </a:defRPr>
            </a:lvl1pPr>
          </a:lstStyle>
          <a:p>
            <a:pPr defTabSz="914400" fontAlgn="auto">
              <a:spcBef>
                <a:spcPts val="0"/>
              </a:spcBef>
              <a:spcAft>
                <a:spcPts val="0"/>
              </a:spcAft>
            </a:pPr>
            <a:fld id="{03722D57-58D6-9447-A6D5-A97F6C35A8FB}" type="slidenum">
              <a:rPr lang="en-US" smtClean="0">
                <a:solidFill>
                  <a:srgbClr val="4C4C4C"/>
                </a:solidFill>
                <a:ea typeface="+mn-ea"/>
              </a:rPr>
              <a:pPr defTabSz="914400" fontAlgn="auto">
                <a:spcBef>
                  <a:spcPts val="0"/>
                </a:spcBef>
                <a:spcAft>
                  <a:spcPts val="0"/>
                </a:spcAft>
              </a:pPr>
              <a:t>‹#›</a:t>
            </a:fld>
            <a:endParaRPr lang="en-US" dirty="0">
              <a:solidFill>
                <a:srgbClr val="4C4C4C"/>
              </a:solidFill>
              <a:ea typeface="+mn-ea"/>
            </a:endParaRPr>
          </a:p>
        </p:txBody>
      </p:sp>
      <p:sp>
        <p:nvSpPr>
          <p:cNvPr id="11" name="Footer Placeholder 10"/>
          <p:cNvSpPr>
            <a:spLocks noGrp="1"/>
          </p:cNvSpPr>
          <p:nvPr>
            <p:ph type="ftr" sz="quarter" idx="12"/>
          </p:nvPr>
        </p:nvSpPr>
        <p:spPr>
          <a:xfrm>
            <a:off x="3124200" y="6356350"/>
            <a:ext cx="2895600" cy="365125"/>
          </a:xfrm>
          <a:prstGeom prst="rect">
            <a:avLst/>
          </a:prstGeom>
        </p:spPr>
        <p:txBody>
          <a:bodyPr lIns="0" tIns="0" rIns="0" bIns="0"/>
          <a:lstStyle>
            <a:lvl1pPr>
              <a:defRPr sz="900">
                <a:latin typeface="Arial"/>
                <a:cs typeface="Arial"/>
              </a:defRPr>
            </a:lvl1pPr>
          </a:lstStyle>
          <a:p>
            <a:pPr defTabSz="914400" fontAlgn="auto">
              <a:spcBef>
                <a:spcPts val="0"/>
              </a:spcBef>
              <a:spcAft>
                <a:spcPts val="0"/>
              </a:spcAft>
            </a:pPr>
            <a:endParaRPr lang="en-US" dirty="0">
              <a:solidFill>
                <a:srgbClr val="4C4C4C"/>
              </a:solidFill>
              <a:ea typeface="+mn-ea"/>
            </a:endParaRPr>
          </a:p>
        </p:txBody>
      </p:sp>
    </p:spTree>
    <p:extLst>
      <p:ext uri="{BB962C8B-B14F-4D97-AF65-F5344CB8AC3E}">
        <p14:creationId xmlns:p14="http://schemas.microsoft.com/office/powerpoint/2010/main" val="2372407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10"/>
          </p:nvPr>
        </p:nvSpPr>
        <p:spPr>
          <a:xfrm>
            <a:off x="219075" y="887413"/>
            <a:ext cx="8734425" cy="569118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2222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66209452"/>
      </p:ext>
    </p:extLst>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9271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9" name="Rectangle 8"/>
          <p:cNvSpPr/>
          <p:nvPr userDrawn="1"/>
        </p:nvSpPr>
        <p:spPr>
          <a:xfrm>
            <a:off x="0" y="6456363"/>
            <a:ext cx="9153144" cy="4016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0" name="Rectangle 9"/>
          <p:cNvSpPr/>
          <p:nvPr userDrawn="1"/>
        </p:nvSpPr>
        <p:spPr>
          <a:xfrm flipH="1">
            <a:off x="0" y="5092700"/>
            <a:ext cx="4572000" cy="13636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2" name="Rectangle 11"/>
          <p:cNvSpPr/>
          <p:nvPr userDrawn="1"/>
        </p:nvSpPr>
        <p:spPr>
          <a:xfrm flipH="1">
            <a:off x="4555613" y="5092700"/>
            <a:ext cx="4597085" cy="1363663"/>
          </a:xfrm>
          <a:prstGeom prst="rect">
            <a:avLst/>
          </a:prstGeom>
          <a:solidFill>
            <a:srgbClr val="646D7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pic>
        <p:nvPicPr>
          <p:cNvPr id="17" name="Picture 32" descr="doe_logo_ppt.png"/>
          <p:cNvPicPr>
            <a:picLocks noChangeAspect="1"/>
          </p:cNvPicPr>
          <p:nvPr userDrawn="1"/>
        </p:nvPicPr>
        <p:blipFill>
          <a:blip r:embed="rId2"/>
          <a:srcRect/>
          <a:stretch>
            <a:fillRect/>
          </a:stretch>
        </p:blipFill>
        <p:spPr bwMode="auto">
          <a:xfrm>
            <a:off x="6121400" y="276225"/>
            <a:ext cx="2743200" cy="412750"/>
          </a:xfrm>
          <a:prstGeom prst="rect">
            <a:avLst/>
          </a:prstGeom>
          <a:noFill/>
          <a:ln w="9525">
            <a:noFill/>
            <a:miter lim="800000"/>
            <a:headEnd/>
            <a:tailEnd/>
          </a:ln>
        </p:spPr>
      </p:pic>
      <p:sp>
        <p:nvSpPr>
          <p:cNvPr id="18" name="Title 1"/>
          <p:cNvSpPr>
            <a:spLocks noGrp="1"/>
          </p:cNvSpPr>
          <p:nvPr>
            <p:ph type="ctrTitle" hasCustomPrompt="1"/>
          </p:nvPr>
        </p:nvSpPr>
        <p:spPr>
          <a:xfrm>
            <a:off x="207443" y="150911"/>
            <a:ext cx="5626620" cy="603505"/>
          </a:xfrm>
          <a:prstGeom prst="rect">
            <a:avLst/>
          </a:prstGeom>
        </p:spPr>
        <p:txBody>
          <a:bodyPr lIns="0" rIns="0" anchor="ctr" anchorCtr="0">
            <a:normAutofit/>
          </a:bodyPr>
          <a:lstStyle>
            <a:lvl1pPr algn="l">
              <a:defRPr sz="2800" b="1">
                <a:solidFill>
                  <a:srgbClr val="FFFFFF"/>
                </a:solidFill>
                <a:latin typeface="+mj-lt"/>
                <a:cs typeface="Arial"/>
              </a:defRPr>
            </a:lvl1pPr>
          </a:lstStyle>
          <a:p>
            <a:r>
              <a:rPr lang="en-US" dirty="0" smtClean="0"/>
              <a:t>Presentation Title</a:t>
            </a:r>
            <a:endParaRPr lang="en-US" dirty="0"/>
          </a:p>
        </p:txBody>
      </p:sp>
      <p:sp>
        <p:nvSpPr>
          <p:cNvPr id="19" name="Subtitle 2"/>
          <p:cNvSpPr>
            <a:spLocks noGrp="1"/>
          </p:cNvSpPr>
          <p:nvPr>
            <p:ph type="subTitle" idx="1" hasCustomPrompt="1"/>
          </p:nvPr>
        </p:nvSpPr>
        <p:spPr>
          <a:xfrm>
            <a:off x="163046" y="5253120"/>
            <a:ext cx="4204238" cy="1175040"/>
          </a:xfrm>
          <a:prstGeom prst="rect">
            <a:avLst/>
          </a:prstGeom>
        </p:spPr>
        <p:txBody>
          <a:bodyPr>
            <a:normAutofit/>
          </a:bodyPr>
          <a:lstStyle>
            <a:lvl1pPr marL="0" indent="0" algn="l">
              <a:buNone/>
              <a:defRPr sz="2000" b="1" i="0">
                <a:solidFill>
                  <a:schemeClr val="tx1"/>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Event Name</a:t>
            </a:r>
            <a:endParaRPr lang="en-US" dirty="0"/>
          </a:p>
        </p:txBody>
      </p:sp>
      <p:sp>
        <p:nvSpPr>
          <p:cNvPr id="20" name="Text Placeholder 17"/>
          <p:cNvSpPr>
            <a:spLocks noGrp="1"/>
          </p:cNvSpPr>
          <p:nvPr>
            <p:ph type="body" sz="quarter" idx="10" hasCustomPrompt="1"/>
          </p:nvPr>
        </p:nvSpPr>
        <p:spPr>
          <a:xfrm>
            <a:off x="4776303" y="5247265"/>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dirty="0" smtClean="0"/>
              <a:t>Presenter </a:t>
            </a:r>
            <a:r>
              <a:rPr lang="en-US" noProof="0" dirty="0" err="1" smtClean="0"/>
              <a:t>Name(s</a:t>
            </a:r>
            <a:r>
              <a:rPr lang="en-US" noProof="0" dirty="0" smtClean="0"/>
              <a:t>)</a:t>
            </a:r>
          </a:p>
        </p:txBody>
      </p:sp>
      <p:sp>
        <p:nvSpPr>
          <p:cNvPr id="21" name="Text Placeholder 22"/>
          <p:cNvSpPr>
            <a:spLocks noGrp="1"/>
          </p:cNvSpPr>
          <p:nvPr>
            <p:ph type="body" sz="quarter" idx="12"/>
          </p:nvPr>
        </p:nvSpPr>
        <p:spPr>
          <a:xfrm>
            <a:off x="4776252" y="5584690"/>
            <a:ext cx="4180863"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mn-lt"/>
                <a:cs typeface="Arial"/>
              </a:defRPr>
            </a:lvl1pPr>
          </a:lstStyle>
          <a:p>
            <a:pPr lvl="0"/>
            <a:r>
              <a:rPr lang="en-US" noProof="0" smtClean="0"/>
              <a:t>Click to edit Master text styles</a:t>
            </a:r>
          </a:p>
        </p:txBody>
      </p:sp>
      <p:sp>
        <p:nvSpPr>
          <p:cNvPr id="22" name="Text Placeholder 18"/>
          <p:cNvSpPr>
            <a:spLocks noGrp="1"/>
          </p:cNvSpPr>
          <p:nvPr>
            <p:ph type="body" sz="quarter" idx="13" hasCustomPrompt="1"/>
          </p:nvPr>
        </p:nvSpPr>
        <p:spPr>
          <a:xfrm>
            <a:off x="168100" y="5672913"/>
            <a:ext cx="1390650" cy="288687"/>
          </a:xfrm>
          <a:prstGeom prst="rect">
            <a:avLst/>
          </a:prstGeom>
        </p:spPr>
        <p:txBody>
          <a:bodyPr>
            <a:normAutofit/>
          </a:bodyPr>
          <a:lstStyle>
            <a:lvl1pPr>
              <a:buNone/>
              <a:defRPr sz="1200">
                <a:solidFill>
                  <a:schemeClr val="tx1"/>
                </a:solidFill>
                <a:latin typeface="+mn-lt"/>
                <a:cs typeface="Arial"/>
              </a:defRPr>
            </a:lvl1pPr>
            <a:lvl5pPr>
              <a:defRPr/>
            </a:lvl5pPr>
          </a:lstStyle>
          <a:p>
            <a:pPr lvl="0"/>
            <a:r>
              <a:rPr lang="en-US" dirty="0" smtClean="0"/>
              <a:t>Date</a:t>
            </a:r>
            <a:endParaRPr lang="en-US" dirty="0"/>
          </a:p>
        </p:txBody>
      </p:sp>
      <p:grpSp>
        <p:nvGrpSpPr>
          <p:cNvPr id="28" name="Group 27"/>
          <p:cNvGrpSpPr/>
          <p:nvPr userDrawn="1"/>
        </p:nvGrpSpPr>
        <p:grpSpPr>
          <a:xfrm>
            <a:off x="-1" y="898281"/>
            <a:ext cx="9144001" cy="55570"/>
            <a:chOff x="-1" y="656981"/>
            <a:chExt cx="9144001" cy="55570"/>
          </a:xfrm>
        </p:grpSpPr>
        <p:sp>
          <p:nvSpPr>
            <p:cNvPr id="29" name="Rectangle 28"/>
            <p:cNvSpPr/>
            <p:nvPr userDrawn="1"/>
          </p:nvSpPr>
          <p:spPr bwMode="auto">
            <a:xfrm flipH="1" flipV="1">
              <a:off x="-1" y="656982"/>
              <a:ext cx="4268788"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30" name="Rectangle 29"/>
            <p:cNvSpPr/>
            <p:nvPr userDrawn="1"/>
          </p:nvSpPr>
          <p:spPr bwMode="auto">
            <a:xfrm flipH="1" flipV="1">
              <a:off x="5834063" y="656988"/>
              <a:ext cx="3309937" cy="555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31" name="Rectangle 30"/>
            <p:cNvSpPr/>
            <p:nvPr userDrawn="1"/>
          </p:nvSpPr>
          <p:spPr bwMode="auto">
            <a:xfrm flipH="1" flipV="1">
              <a:off x="4267200" y="656981"/>
              <a:ext cx="1704975"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grpSp>
      <p:sp>
        <p:nvSpPr>
          <p:cNvPr id="23" name="Text Placeholder 18"/>
          <p:cNvSpPr>
            <a:spLocks noGrp="1"/>
          </p:cNvSpPr>
          <p:nvPr>
            <p:ph type="body" sz="quarter" idx="14" hasCustomPrompt="1"/>
          </p:nvPr>
        </p:nvSpPr>
        <p:spPr>
          <a:xfrm>
            <a:off x="168100" y="5966828"/>
            <a:ext cx="2945214" cy="288687"/>
          </a:xfrm>
          <a:prstGeom prst="rect">
            <a:avLst/>
          </a:prstGeom>
        </p:spPr>
        <p:txBody>
          <a:bodyPr>
            <a:normAutofit/>
          </a:bodyPr>
          <a:lstStyle>
            <a:lvl1pPr>
              <a:buNone/>
              <a:defRPr sz="1200">
                <a:solidFill>
                  <a:schemeClr val="tx1"/>
                </a:solidFill>
                <a:latin typeface="+mn-lt"/>
                <a:cs typeface="Arial"/>
              </a:defRPr>
            </a:lvl1pPr>
            <a:lvl5pPr>
              <a:defRPr/>
            </a:lvl5pPr>
          </a:lstStyle>
          <a:p>
            <a:pPr lvl="0"/>
            <a:r>
              <a:rPr lang="en-US" dirty="0" smtClean="0"/>
              <a:t>City</a:t>
            </a:r>
            <a:endParaRPr lang="en-US" dirty="0"/>
          </a:p>
        </p:txBody>
      </p:sp>
      <p:pic>
        <p:nvPicPr>
          <p:cNvPr id="25" name="Picture 8" descr="Ecoboost spray Ford media page"/>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6331334" y="927101"/>
            <a:ext cx="2812666" cy="209575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10" descr="IntroVolt"/>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0" y="927099"/>
            <a:ext cx="2494684" cy="20957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descr="IMG_3345.jpg"/>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b="15152"/>
          <a:stretch/>
        </p:blipFill>
        <p:spPr bwMode="auto">
          <a:xfrm>
            <a:off x="0" y="3022858"/>
            <a:ext cx="3659184" cy="20698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Pictured here is Ford's Lightweight Concept vehicle, a prototype that is nearly 25 percent lighter than an equivalent conventional vehicle. Using a mix of advanced materials, Ford -- in partnership with Magna International -- shaved about 800 pounds off the baseline vehicle, making a midsize sedan roughly the weight of a subcompact car. | Photo courtesy of Ford Motor Company."/>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659184" y="3038029"/>
            <a:ext cx="3362957" cy="20546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C:\Users\Shannon.Shea\Downloads\28003.jp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21874" t="5431" r="10479" b="4714"/>
          <a:stretch/>
        </p:blipFill>
        <p:spPr bwMode="auto">
          <a:xfrm>
            <a:off x="7050024" y="3038029"/>
            <a:ext cx="2103120" cy="2054670"/>
          </a:xfrm>
          <a:prstGeom prst="rect">
            <a:avLst/>
          </a:prstGeom>
          <a:noFill/>
          <a:ln w="3175" cmpd="sng">
            <a:solidFill>
              <a:srgbClr val="000000"/>
            </a:solidFill>
          </a:ln>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userDrawn="1"/>
        </p:nvPicPr>
        <p:blipFill rotWithShape="1">
          <a:blip r:embed="rId8" cstate="print">
            <a:extLst>
              <a:ext uri="{28A0092B-C50C-407E-A947-70E740481C1C}">
                <a14:useLocalDpi xmlns:a14="http://schemas.microsoft.com/office/drawing/2010/main" val="0"/>
              </a:ext>
            </a:extLst>
          </a:blip>
          <a:srcRect t="-2" b="17084"/>
          <a:stretch/>
        </p:blipFill>
        <p:spPr>
          <a:xfrm>
            <a:off x="2522163" y="925713"/>
            <a:ext cx="3804620" cy="2097145"/>
          </a:xfrm>
          <a:prstGeom prst="rect">
            <a:avLst/>
          </a:prstGeom>
          <a:ln>
            <a:solidFill>
              <a:srgbClr val="000000"/>
            </a:solidFill>
          </a:ln>
        </p:spPr>
      </p:pic>
    </p:spTree>
    <p:extLst>
      <p:ext uri="{BB962C8B-B14F-4D97-AF65-F5344CB8AC3E}">
        <p14:creationId xmlns:p14="http://schemas.microsoft.com/office/powerpoint/2010/main" val="3171976241"/>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Tag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204788" y="846138"/>
            <a:ext cx="8679905" cy="529535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Placeholder 3"/>
          <p:cNvSpPr>
            <a:spLocks noGrp="1"/>
          </p:cNvSpPr>
          <p:nvPr>
            <p:ph type="body" sz="quarter" idx="11"/>
          </p:nvPr>
        </p:nvSpPr>
        <p:spPr>
          <a:xfrm>
            <a:off x="-13648" y="6188642"/>
            <a:ext cx="9157648" cy="457816"/>
          </a:xfrm>
          <a:prstGeom prst="rect">
            <a:avLst/>
          </a:prstGeom>
          <a:solidFill>
            <a:schemeClr val="accent5"/>
          </a:solidFill>
        </p:spPr>
        <p:txBody>
          <a:bodyPr anchor="ctr"/>
          <a:lstStyle>
            <a:lvl1pPr marL="0" indent="0" algn="ctr">
              <a:buNone/>
              <a:defRPr b="1" i="1">
                <a:solidFill>
                  <a:schemeClr val="bg1"/>
                </a:solidFill>
                <a:effectLst/>
              </a:defRPr>
            </a:lvl1pPr>
          </a:lstStyle>
          <a:p>
            <a:pPr lvl="0"/>
            <a:endParaRPr lang="en-US" dirty="0"/>
          </a:p>
        </p:txBody>
      </p:sp>
    </p:spTree>
    <p:extLst>
      <p:ext uri="{BB962C8B-B14F-4D97-AF65-F5344CB8AC3E}">
        <p14:creationId xmlns:p14="http://schemas.microsoft.com/office/powerpoint/2010/main" val="2449536507"/>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10"/>
          </p:nvPr>
        </p:nvSpPr>
        <p:spPr>
          <a:xfrm>
            <a:off x="219075" y="887413"/>
            <a:ext cx="8734425" cy="569118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12773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o title, no tagline">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19075" y="887413"/>
            <a:ext cx="8734425" cy="569118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5789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82968159"/>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811657"/>
          </a:xfrm>
        </p:spPr>
        <p:txBody>
          <a:bodyPr/>
          <a:lstStyle>
            <a:lvl1pPr>
              <a:defRPr>
                <a:solidFill>
                  <a:srgbClr val="3C474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32405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EnergySaving Ins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ontent Placeholder 3"/>
          <p:cNvSpPr>
            <a:spLocks noGrp="1"/>
          </p:cNvSpPr>
          <p:nvPr>
            <p:ph sz="quarter" idx="10"/>
          </p:nvPr>
        </p:nvSpPr>
        <p:spPr>
          <a:xfrm>
            <a:off x="457200" y="1027113"/>
            <a:ext cx="8229600" cy="5072062"/>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993537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EERE Black Slide Inner">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a:solidFill>
                  <a:schemeClr val="bg2">
                    <a:lumMod val="10000"/>
                  </a:schemeClr>
                </a:solidFill>
              </a:defRPr>
            </a:lvl1pPr>
          </a:lstStyle>
          <a:p>
            <a:r>
              <a:rPr lang="en-US" dirty="0" smtClean="0"/>
              <a:t>Click to edit Master title style</a:t>
            </a:r>
            <a:endParaRPr lang="en-US" dirty="0"/>
          </a:p>
        </p:txBody>
      </p:sp>
      <p:sp>
        <p:nvSpPr>
          <p:cNvPr id="3" name="TextBox 2"/>
          <p:cNvSpPr txBox="1"/>
          <p:nvPr userDrawn="1"/>
        </p:nvSpPr>
        <p:spPr>
          <a:xfrm>
            <a:off x="133687" y="3994059"/>
            <a:ext cx="914400" cy="914400"/>
          </a:xfrm>
          <a:prstGeom prst="rect">
            <a:avLst/>
          </a:prstGeom>
        </p:spPr>
        <p:txBody>
          <a:bodyPr vert="horz" wrap="none" lIns="91440" tIns="45720" rIns="91440" bIns="45720" rtlCol="0">
            <a:normAutofit/>
          </a:bodyPr>
          <a:lstStyle/>
          <a:p>
            <a:pPr>
              <a:spcBef>
                <a:spcPct val="20000"/>
              </a:spcBef>
              <a:buFont typeface="Arial"/>
              <a:buNone/>
            </a:pPr>
            <a:endParaRPr lang="en-US" sz="2323" b="1" dirty="0">
              <a:solidFill>
                <a:srgbClr val="FFFFFF"/>
              </a:solidFill>
              <a:latin typeface="Arial Narrow"/>
              <a:cs typeface="Arial Narrow"/>
            </a:endParaRPr>
          </a:p>
        </p:txBody>
      </p:sp>
      <p:sp>
        <p:nvSpPr>
          <p:cNvPr id="5" name="Content Placeholder 4"/>
          <p:cNvSpPr>
            <a:spLocks noGrp="1"/>
          </p:cNvSpPr>
          <p:nvPr>
            <p:ph sz="quarter" idx="10"/>
          </p:nvPr>
        </p:nvSpPr>
        <p:spPr>
          <a:xfrm>
            <a:off x="457200" y="1066800"/>
            <a:ext cx="8458200" cy="50292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07497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80237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 title, no tagline">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19075" y="887413"/>
            <a:ext cx="8734425" cy="569118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77177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2453337"/>
            <a:ext cx="8229600" cy="367282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7"/>
          <p:cNvSpPr>
            <a:spLocks noGrp="1"/>
          </p:cNvSpPr>
          <p:nvPr>
            <p:ph sz="quarter" idx="10" hasCustomPrompt="1"/>
          </p:nvPr>
        </p:nvSpPr>
        <p:spPr>
          <a:xfrm>
            <a:off x="447675" y="251885"/>
            <a:ext cx="5041900" cy="630767"/>
          </a:xfrm>
          <a:prstGeom prst="rect">
            <a:avLst/>
          </a:prstGeom>
        </p:spPr>
        <p:txBody>
          <a:bodyPr anchor="ctr">
            <a:normAutofit/>
          </a:bodyPr>
          <a:lstStyle>
            <a:lvl1pPr marL="0" indent="0">
              <a:buNone/>
              <a:defRPr sz="1400" b="1"/>
            </a:lvl1pPr>
          </a:lstStyle>
          <a:p>
            <a:pPr lvl="0"/>
            <a:r>
              <a:rPr lang="en-US" dirty="0" smtClean="0"/>
              <a:t>SECTION HEADER</a:t>
            </a:r>
            <a:endParaRPr lang="en-US" dirty="0"/>
          </a:p>
        </p:txBody>
      </p:sp>
    </p:spTree>
    <p:extLst>
      <p:ext uri="{BB962C8B-B14F-4D97-AF65-F5344CB8AC3E}">
        <p14:creationId xmlns:p14="http://schemas.microsoft.com/office/powerpoint/2010/main" val="2817864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E5EB4CE-B584-4B2F-BB5E-952C163AAADB}" type="datetimeFigureOut">
              <a:rPr lang="en-US" smtClean="0">
                <a:solidFill>
                  <a:srgbClr val="4C4C4C"/>
                </a:solidFill>
              </a:rPr>
              <a:pPr/>
              <a:t>3/2/16</a:t>
            </a:fld>
            <a:endParaRPr lang="en-US">
              <a:solidFill>
                <a:srgbClr val="4C4C4C"/>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srgbClr val="4C4C4C"/>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BA91DE4-6F32-4640-AA8C-55826B10CF08}" type="slidenum">
              <a:rPr lang="en-US" smtClean="0">
                <a:solidFill>
                  <a:srgbClr val="4C4C4C"/>
                </a:solidFill>
              </a:rPr>
              <a:pPr/>
              <a:t>‹#›</a:t>
            </a:fld>
            <a:endParaRPr lang="en-US">
              <a:solidFill>
                <a:srgbClr val="4C4C4C"/>
              </a:solidFill>
            </a:endParaRPr>
          </a:p>
        </p:txBody>
      </p:sp>
    </p:spTree>
    <p:extLst>
      <p:ext uri="{BB962C8B-B14F-4D97-AF65-F5344CB8AC3E}">
        <p14:creationId xmlns:p14="http://schemas.microsoft.com/office/powerpoint/2010/main" val="10248145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9271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9" name="Rectangle 8"/>
          <p:cNvSpPr/>
          <p:nvPr userDrawn="1"/>
        </p:nvSpPr>
        <p:spPr>
          <a:xfrm>
            <a:off x="0" y="6456363"/>
            <a:ext cx="9153144" cy="4016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0" name="Rectangle 9"/>
          <p:cNvSpPr/>
          <p:nvPr userDrawn="1"/>
        </p:nvSpPr>
        <p:spPr>
          <a:xfrm flipH="1">
            <a:off x="0" y="5092700"/>
            <a:ext cx="4572000" cy="13636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2" name="Rectangle 11"/>
          <p:cNvSpPr/>
          <p:nvPr userDrawn="1"/>
        </p:nvSpPr>
        <p:spPr>
          <a:xfrm flipH="1">
            <a:off x="4555613" y="5092700"/>
            <a:ext cx="4597085" cy="1363663"/>
          </a:xfrm>
          <a:prstGeom prst="rect">
            <a:avLst/>
          </a:prstGeom>
          <a:solidFill>
            <a:srgbClr val="646D7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pic>
        <p:nvPicPr>
          <p:cNvPr id="17" name="Picture 32" descr="doe_logo_ppt.png"/>
          <p:cNvPicPr>
            <a:picLocks noChangeAspect="1"/>
          </p:cNvPicPr>
          <p:nvPr userDrawn="1"/>
        </p:nvPicPr>
        <p:blipFill>
          <a:blip r:embed="rId2"/>
          <a:srcRect/>
          <a:stretch>
            <a:fillRect/>
          </a:stretch>
        </p:blipFill>
        <p:spPr bwMode="auto">
          <a:xfrm>
            <a:off x="6121400" y="276225"/>
            <a:ext cx="2743200" cy="412750"/>
          </a:xfrm>
          <a:prstGeom prst="rect">
            <a:avLst/>
          </a:prstGeom>
          <a:noFill/>
          <a:ln w="9525">
            <a:noFill/>
            <a:miter lim="800000"/>
            <a:headEnd/>
            <a:tailEnd/>
          </a:ln>
        </p:spPr>
      </p:pic>
      <p:sp>
        <p:nvSpPr>
          <p:cNvPr id="18" name="Title 1"/>
          <p:cNvSpPr>
            <a:spLocks noGrp="1"/>
          </p:cNvSpPr>
          <p:nvPr>
            <p:ph type="ctrTitle" hasCustomPrompt="1"/>
          </p:nvPr>
        </p:nvSpPr>
        <p:spPr>
          <a:xfrm>
            <a:off x="207443" y="150911"/>
            <a:ext cx="5626620" cy="603505"/>
          </a:xfrm>
          <a:prstGeom prst="rect">
            <a:avLst/>
          </a:prstGeom>
        </p:spPr>
        <p:txBody>
          <a:bodyPr lIns="0" rIns="0" anchor="ctr" anchorCtr="0">
            <a:normAutofit/>
          </a:bodyPr>
          <a:lstStyle>
            <a:lvl1pPr algn="l">
              <a:defRPr sz="2800" b="1">
                <a:solidFill>
                  <a:srgbClr val="FFFFFF"/>
                </a:solidFill>
                <a:latin typeface="+mj-lt"/>
                <a:cs typeface="Arial"/>
              </a:defRPr>
            </a:lvl1pPr>
          </a:lstStyle>
          <a:p>
            <a:r>
              <a:rPr lang="en-US" dirty="0" smtClean="0"/>
              <a:t>Presentation Title</a:t>
            </a:r>
            <a:endParaRPr lang="en-US" dirty="0"/>
          </a:p>
        </p:txBody>
      </p:sp>
      <p:sp>
        <p:nvSpPr>
          <p:cNvPr id="19" name="Subtitle 2"/>
          <p:cNvSpPr>
            <a:spLocks noGrp="1"/>
          </p:cNvSpPr>
          <p:nvPr>
            <p:ph type="subTitle" idx="1" hasCustomPrompt="1"/>
          </p:nvPr>
        </p:nvSpPr>
        <p:spPr>
          <a:xfrm>
            <a:off x="163046" y="5253120"/>
            <a:ext cx="4204238" cy="1175040"/>
          </a:xfrm>
          <a:prstGeom prst="rect">
            <a:avLst/>
          </a:prstGeom>
        </p:spPr>
        <p:txBody>
          <a:bodyPr>
            <a:normAutofit/>
          </a:bodyPr>
          <a:lstStyle>
            <a:lvl1pPr marL="0" indent="0" algn="l">
              <a:buNone/>
              <a:defRPr sz="2000" b="1" i="0">
                <a:solidFill>
                  <a:schemeClr val="tx1"/>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Event Name</a:t>
            </a:r>
            <a:endParaRPr lang="en-US" dirty="0"/>
          </a:p>
        </p:txBody>
      </p:sp>
      <p:sp>
        <p:nvSpPr>
          <p:cNvPr id="20" name="Text Placeholder 17"/>
          <p:cNvSpPr>
            <a:spLocks noGrp="1"/>
          </p:cNvSpPr>
          <p:nvPr>
            <p:ph type="body" sz="quarter" idx="10" hasCustomPrompt="1"/>
          </p:nvPr>
        </p:nvSpPr>
        <p:spPr>
          <a:xfrm>
            <a:off x="4776303" y="5247265"/>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dirty="0" smtClean="0"/>
              <a:t>Presenter </a:t>
            </a:r>
            <a:r>
              <a:rPr lang="en-US" noProof="0" dirty="0" err="1" smtClean="0"/>
              <a:t>Name(s</a:t>
            </a:r>
            <a:r>
              <a:rPr lang="en-US" noProof="0" dirty="0" smtClean="0"/>
              <a:t>)</a:t>
            </a:r>
          </a:p>
        </p:txBody>
      </p:sp>
      <p:sp>
        <p:nvSpPr>
          <p:cNvPr id="21" name="Text Placeholder 22"/>
          <p:cNvSpPr>
            <a:spLocks noGrp="1"/>
          </p:cNvSpPr>
          <p:nvPr>
            <p:ph type="body" sz="quarter" idx="12"/>
          </p:nvPr>
        </p:nvSpPr>
        <p:spPr>
          <a:xfrm>
            <a:off x="4776252" y="5584690"/>
            <a:ext cx="4180863"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mn-lt"/>
                <a:cs typeface="Arial"/>
              </a:defRPr>
            </a:lvl1pPr>
          </a:lstStyle>
          <a:p>
            <a:pPr lvl="0"/>
            <a:r>
              <a:rPr lang="en-US" noProof="0" smtClean="0"/>
              <a:t>Click to edit Master text styles</a:t>
            </a:r>
          </a:p>
        </p:txBody>
      </p:sp>
      <p:sp>
        <p:nvSpPr>
          <p:cNvPr id="22" name="Text Placeholder 18"/>
          <p:cNvSpPr>
            <a:spLocks noGrp="1"/>
          </p:cNvSpPr>
          <p:nvPr>
            <p:ph type="body" sz="quarter" idx="13" hasCustomPrompt="1"/>
          </p:nvPr>
        </p:nvSpPr>
        <p:spPr>
          <a:xfrm>
            <a:off x="168100" y="5672913"/>
            <a:ext cx="1390650" cy="288687"/>
          </a:xfrm>
          <a:prstGeom prst="rect">
            <a:avLst/>
          </a:prstGeom>
        </p:spPr>
        <p:txBody>
          <a:bodyPr>
            <a:normAutofit/>
          </a:bodyPr>
          <a:lstStyle>
            <a:lvl1pPr>
              <a:buNone/>
              <a:defRPr sz="1200">
                <a:solidFill>
                  <a:schemeClr val="tx1"/>
                </a:solidFill>
                <a:latin typeface="+mn-lt"/>
                <a:cs typeface="Arial"/>
              </a:defRPr>
            </a:lvl1pPr>
            <a:lvl5pPr>
              <a:defRPr/>
            </a:lvl5pPr>
          </a:lstStyle>
          <a:p>
            <a:pPr lvl="0"/>
            <a:r>
              <a:rPr lang="en-US" dirty="0" smtClean="0"/>
              <a:t>Date</a:t>
            </a:r>
            <a:endParaRPr lang="en-US" dirty="0"/>
          </a:p>
        </p:txBody>
      </p:sp>
      <p:grpSp>
        <p:nvGrpSpPr>
          <p:cNvPr id="28" name="Group 27"/>
          <p:cNvGrpSpPr/>
          <p:nvPr userDrawn="1"/>
        </p:nvGrpSpPr>
        <p:grpSpPr>
          <a:xfrm>
            <a:off x="-1" y="898281"/>
            <a:ext cx="9144001" cy="55570"/>
            <a:chOff x="-1" y="656981"/>
            <a:chExt cx="9144001" cy="55570"/>
          </a:xfrm>
        </p:grpSpPr>
        <p:sp>
          <p:nvSpPr>
            <p:cNvPr id="29" name="Rectangle 28"/>
            <p:cNvSpPr/>
            <p:nvPr userDrawn="1"/>
          </p:nvSpPr>
          <p:spPr bwMode="auto">
            <a:xfrm flipH="1" flipV="1">
              <a:off x="-1" y="656982"/>
              <a:ext cx="4268788"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30" name="Rectangle 29"/>
            <p:cNvSpPr/>
            <p:nvPr userDrawn="1"/>
          </p:nvSpPr>
          <p:spPr bwMode="auto">
            <a:xfrm flipH="1" flipV="1">
              <a:off x="5834063" y="656988"/>
              <a:ext cx="3309937" cy="555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31" name="Rectangle 30"/>
            <p:cNvSpPr/>
            <p:nvPr userDrawn="1"/>
          </p:nvSpPr>
          <p:spPr bwMode="auto">
            <a:xfrm flipH="1" flipV="1">
              <a:off x="4267200" y="656981"/>
              <a:ext cx="1704975"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grpSp>
      <p:sp>
        <p:nvSpPr>
          <p:cNvPr id="23" name="Text Placeholder 18"/>
          <p:cNvSpPr>
            <a:spLocks noGrp="1"/>
          </p:cNvSpPr>
          <p:nvPr>
            <p:ph type="body" sz="quarter" idx="14" hasCustomPrompt="1"/>
          </p:nvPr>
        </p:nvSpPr>
        <p:spPr>
          <a:xfrm>
            <a:off x="168100" y="5966828"/>
            <a:ext cx="2945214" cy="288687"/>
          </a:xfrm>
          <a:prstGeom prst="rect">
            <a:avLst/>
          </a:prstGeom>
        </p:spPr>
        <p:txBody>
          <a:bodyPr>
            <a:normAutofit/>
          </a:bodyPr>
          <a:lstStyle>
            <a:lvl1pPr>
              <a:buNone/>
              <a:defRPr sz="1200">
                <a:solidFill>
                  <a:schemeClr val="tx1"/>
                </a:solidFill>
                <a:latin typeface="+mn-lt"/>
                <a:cs typeface="Arial"/>
              </a:defRPr>
            </a:lvl1pPr>
            <a:lvl5pPr>
              <a:defRPr/>
            </a:lvl5pPr>
          </a:lstStyle>
          <a:p>
            <a:pPr lvl="0"/>
            <a:r>
              <a:rPr lang="en-US" dirty="0" smtClean="0"/>
              <a:t>City</a:t>
            </a:r>
            <a:endParaRPr lang="en-US" dirty="0"/>
          </a:p>
        </p:txBody>
      </p:sp>
      <p:pic>
        <p:nvPicPr>
          <p:cNvPr id="25" name="Picture 8" descr="Ecoboost spray Ford media page"/>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6331334" y="927101"/>
            <a:ext cx="2812666" cy="209575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10" descr="IntroVolt"/>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0" y="927099"/>
            <a:ext cx="2494684" cy="20957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descr="IMG_3345.jpg"/>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b="15152"/>
          <a:stretch/>
        </p:blipFill>
        <p:spPr bwMode="auto">
          <a:xfrm>
            <a:off x="0" y="3022858"/>
            <a:ext cx="3659184" cy="20698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Pictured here is Ford's Lightweight Concept vehicle, a prototype that is nearly 25 percent lighter than an equivalent conventional vehicle. Using a mix of advanced materials, Ford -- in partnership with Magna International -- shaved about 800 pounds off the baseline vehicle, making a midsize sedan roughly the weight of a subcompact car. | Photo courtesy of Ford Motor Company."/>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659184" y="3038029"/>
            <a:ext cx="3362957" cy="20546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C:\Users\Shannon.Shea\Downloads\28003.jp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21874" t="5431" r="10479" b="4714"/>
          <a:stretch/>
        </p:blipFill>
        <p:spPr bwMode="auto">
          <a:xfrm>
            <a:off x="7050024" y="3038029"/>
            <a:ext cx="2103120" cy="2054670"/>
          </a:xfrm>
          <a:prstGeom prst="rect">
            <a:avLst/>
          </a:prstGeom>
          <a:noFill/>
          <a:ln w="3175" cmpd="sng">
            <a:solidFill>
              <a:srgbClr val="000000"/>
            </a:solidFill>
          </a:ln>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userDrawn="1"/>
        </p:nvPicPr>
        <p:blipFill rotWithShape="1">
          <a:blip r:embed="rId8" cstate="print">
            <a:extLst>
              <a:ext uri="{28A0092B-C50C-407E-A947-70E740481C1C}">
                <a14:useLocalDpi xmlns:a14="http://schemas.microsoft.com/office/drawing/2010/main" val="0"/>
              </a:ext>
            </a:extLst>
          </a:blip>
          <a:srcRect t="-2" b="17084"/>
          <a:stretch/>
        </p:blipFill>
        <p:spPr>
          <a:xfrm>
            <a:off x="2522163" y="925713"/>
            <a:ext cx="3804620" cy="2097145"/>
          </a:xfrm>
          <a:prstGeom prst="rect">
            <a:avLst/>
          </a:prstGeom>
          <a:ln>
            <a:solidFill>
              <a:srgbClr val="000000"/>
            </a:solidFill>
          </a:ln>
        </p:spPr>
      </p:pic>
    </p:spTree>
    <p:extLst>
      <p:ext uri="{BB962C8B-B14F-4D97-AF65-F5344CB8AC3E}">
        <p14:creationId xmlns:p14="http://schemas.microsoft.com/office/powerpoint/2010/main" val="4299199"/>
      </p:ext>
    </p:extLst>
  </p:cSld>
  <p:clrMapOvr>
    <a:masterClrMapping/>
  </p:clrMapOvr>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ag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204788" y="846138"/>
            <a:ext cx="8679905" cy="529535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Placeholder 3"/>
          <p:cNvSpPr>
            <a:spLocks noGrp="1"/>
          </p:cNvSpPr>
          <p:nvPr>
            <p:ph type="body" sz="quarter" idx="11"/>
          </p:nvPr>
        </p:nvSpPr>
        <p:spPr>
          <a:xfrm>
            <a:off x="-13648" y="6188642"/>
            <a:ext cx="9157648" cy="457816"/>
          </a:xfrm>
          <a:prstGeom prst="rect">
            <a:avLst/>
          </a:prstGeom>
          <a:solidFill>
            <a:schemeClr val="accent5"/>
          </a:solidFill>
        </p:spPr>
        <p:txBody>
          <a:bodyPr anchor="ctr"/>
          <a:lstStyle>
            <a:lvl1pPr marL="0" indent="0" algn="ctr">
              <a:buNone/>
              <a:defRPr b="1" i="1">
                <a:solidFill>
                  <a:schemeClr val="bg1"/>
                </a:solidFill>
                <a:effectLst/>
              </a:defRPr>
            </a:lvl1pPr>
          </a:lstStyle>
          <a:p>
            <a:pPr lvl="0"/>
            <a:endParaRPr lang="en-US" dirty="0"/>
          </a:p>
        </p:txBody>
      </p:sp>
    </p:spTree>
    <p:extLst>
      <p:ext uri="{BB962C8B-B14F-4D97-AF65-F5344CB8AC3E}">
        <p14:creationId xmlns:p14="http://schemas.microsoft.com/office/powerpoint/2010/main" val="7659430"/>
      </p:ext>
    </p:extLst>
  </p:cSld>
  <p:clrMapOvr>
    <a:masterClrMapping/>
  </p:clrMapOvr>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10"/>
          </p:nvPr>
        </p:nvSpPr>
        <p:spPr>
          <a:xfrm>
            <a:off x="219075" y="887413"/>
            <a:ext cx="8734425" cy="569118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23589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o title, no tagline">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19075" y="887413"/>
            <a:ext cx="8734425" cy="569118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54029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68964603"/>
      </p:ext>
    </p:extLst>
  </p:cSld>
  <p:clrMapOvr>
    <a:masterClrMapping/>
  </p:clrMapOvr>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811657"/>
          </a:xfrm>
        </p:spPr>
        <p:txBody>
          <a:bodyPr/>
          <a:lstStyle>
            <a:lvl1pPr>
              <a:defRPr>
                <a:solidFill>
                  <a:srgbClr val="3C474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2709340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EERE Black Slide Inner">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a:solidFill>
                  <a:schemeClr val="bg2">
                    <a:lumMod val="10000"/>
                  </a:schemeClr>
                </a:solidFill>
              </a:defRPr>
            </a:lvl1pPr>
          </a:lstStyle>
          <a:p>
            <a:r>
              <a:rPr lang="en-US" dirty="0" smtClean="0"/>
              <a:t>Click to edit Master title style</a:t>
            </a:r>
            <a:endParaRPr lang="en-US" dirty="0"/>
          </a:p>
        </p:txBody>
      </p:sp>
      <p:sp>
        <p:nvSpPr>
          <p:cNvPr id="3" name="TextBox 2"/>
          <p:cNvSpPr txBox="1"/>
          <p:nvPr userDrawn="1"/>
        </p:nvSpPr>
        <p:spPr>
          <a:xfrm>
            <a:off x="133687" y="3994059"/>
            <a:ext cx="914400" cy="914400"/>
          </a:xfrm>
          <a:prstGeom prst="rect">
            <a:avLst/>
          </a:prstGeom>
        </p:spPr>
        <p:txBody>
          <a:bodyPr vert="horz" wrap="none" lIns="91440" tIns="45720" rIns="91440" bIns="45720" rtlCol="0">
            <a:normAutofit/>
          </a:bodyPr>
          <a:lstStyle/>
          <a:p>
            <a:pPr>
              <a:spcBef>
                <a:spcPct val="20000"/>
              </a:spcBef>
              <a:buFont typeface="Arial"/>
              <a:buNone/>
            </a:pPr>
            <a:endParaRPr lang="en-US" sz="2323" b="1" dirty="0">
              <a:solidFill>
                <a:srgbClr val="FFFFFF"/>
              </a:solidFill>
              <a:latin typeface="Arial Narrow"/>
              <a:cs typeface="Arial Narrow"/>
            </a:endParaRPr>
          </a:p>
        </p:txBody>
      </p:sp>
      <p:sp>
        <p:nvSpPr>
          <p:cNvPr id="5" name="Content Placeholder 4"/>
          <p:cNvSpPr>
            <a:spLocks noGrp="1"/>
          </p:cNvSpPr>
          <p:nvPr>
            <p:ph sz="quarter" idx="10"/>
          </p:nvPr>
        </p:nvSpPr>
        <p:spPr>
          <a:xfrm>
            <a:off x="457200" y="1066800"/>
            <a:ext cx="8458200" cy="50292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425096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01775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9271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r>
              <a:rPr lang="en-US" sz="2000" dirty="0">
                <a:solidFill>
                  <a:srgbClr val="FFFFFF"/>
                </a:solidFill>
                <a:ea typeface="ＭＳ Ｐゴシック" pitchFamily="-106" charset="-128"/>
                <a:cs typeface="ＭＳ Ｐゴシック" pitchFamily="-106" charset="-128"/>
              </a:rPr>
              <a:t>  BIOENERGY TECHNOLOGIES OFFICE</a:t>
            </a:r>
          </a:p>
        </p:txBody>
      </p:sp>
      <p:sp>
        <p:nvSpPr>
          <p:cNvPr id="9" name="Rectangle 8"/>
          <p:cNvSpPr/>
          <p:nvPr userDrawn="1"/>
        </p:nvSpPr>
        <p:spPr>
          <a:xfrm>
            <a:off x="0" y="6456363"/>
            <a:ext cx="9153144" cy="40163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0" name="Rectangle 9"/>
          <p:cNvSpPr/>
          <p:nvPr userDrawn="1"/>
        </p:nvSpPr>
        <p:spPr>
          <a:xfrm flipH="1">
            <a:off x="-4" y="5079758"/>
            <a:ext cx="4572004" cy="137660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2" name="Rectangle 11"/>
          <p:cNvSpPr/>
          <p:nvPr userDrawn="1"/>
        </p:nvSpPr>
        <p:spPr>
          <a:xfrm flipH="1">
            <a:off x="4560243" y="5079758"/>
            <a:ext cx="4592454" cy="1376606"/>
          </a:xfrm>
          <a:prstGeom prst="rect">
            <a:avLst/>
          </a:prstGeom>
          <a:solidFill>
            <a:srgbClr val="646D7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pic>
        <p:nvPicPr>
          <p:cNvPr id="17" name="Picture 32" descr="doe_logo_ppt.png"/>
          <p:cNvPicPr>
            <a:picLocks noChangeAspect="1"/>
          </p:cNvPicPr>
          <p:nvPr userDrawn="1"/>
        </p:nvPicPr>
        <p:blipFill>
          <a:blip r:embed="rId2" cstate="print"/>
          <a:srcRect/>
          <a:stretch>
            <a:fillRect/>
          </a:stretch>
        </p:blipFill>
        <p:spPr bwMode="auto">
          <a:xfrm>
            <a:off x="6121400" y="276225"/>
            <a:ext cx="2743200" cy="412750"/>
          </a:xfrm>
          <a:prstGeom prst="rect">
            <a:avLst/>
          </a:prstGeom>
          <a:noFill/>
          <a:ln w="9525">
            <a:noFill/>
            <a:miter lim="800000"/>
            <a:headEnd/>
            <a:tailEnd/>
          </a:ln>
        </p:spPr>
      </p:pic>
      <p:sp>
        <p:nvSpPr>
          <p:cNvPr id="19" name="Subtitle 2"/>
          <p:cNvSpPr>
            <a:spLocks noGrp="1"/>
          </p:cNvSpPr>
          <p:nvPr>
            <p:ph type="subTitle" idx="1" hasCustomPrompt="1"/>
          </p:nvPr>
        </p:nvSpPr>
        <p:spPr>
          <a:xfrm>
            <a:off x="163046" y="5253120"/>
            <a:ext cx="4382300" cy="1175040"/>
          </a:xfrm>
          <a:prstGeom prst="rect">
            <a:avLst/>
          </a:prstGeom>
        </p:spPr>
        <p:txBody>
          <a:bodyPr>
            <a:normAutofit/>
          </a:bodyPr>
          <a:lstStyle>
            <a:lvl1pPr marL="0" indent="0" algn="l">
              <a:buNone/>
              <a:defRPr sz="2400" b="1" i="0">
                <a:solidFill>
                  <a:srgbClr val="FFFFFF"/>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Presentation Title</a:t>
            </a:r>
            <a:endParaRPr lang="en-US" dirty="0"/>
          </a:p>
        </p:txBody>
      </p:sp>
      <p:sp>
        <p:nvSpPr>
          <p:cNvPr id="20" name="Text Placeholder 17"/>
          <p:cNvSpPr>
            <a:spLocks noGrp="1"/>
          </p:cNvSpPr>
          <p:nvPr>
            <p:ph type="body" sz="quarter" idx="10" hasCustomPrompt="1"/>
          </p:nvPr>
        </p:nvSpPr>
        <p:spPr>
          <a:xfrm>
            <a:off x="4776303" y="5247265"/>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dirty="0" smtClean="0"/>
              <a:t>Presenter </a:t>
            </a:r>
            <a:r>
              <a:rPr lang="en-US" noProof="0" dirty="0" err="1" smtClean="0"/>
              <a:t>Name(s</a:t>
            </a:r>
            <a:r>
              <a:rPr lang="en-US" noProof="0" dirty="0" smtClean="0"/>
              <a:t>)</a:t>
            </a:r>
          </a:p>
        </p:txBody>
      </p:sp>
      <p:sp>
        <p:nvSpPr>
          <p:cNvPr id="21" name="Text Placeholder 22"/>
          <p:cNvSpPr>
            <a:spLocks noGrp="1"/>
          </p:cNvSpPr>
          <p:nvPr>
            <p:ph type="body" sz="quarter" idx="12"/>
          </p:nvPr>
        </p:nvSpPr>
        <p:spPr>
          <a:xfrm>
            <a:off x="4776252" y="5584690"/>
            <a:ext cx="4180863"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mn-lt"/>
                <a:cs typeface="Arial"/>
              </a:defRPr>
            </a:lvl1pPr>
          </a:lstStyle>
          <a:p>
            <a:pPr lvl="0"/>
            <a:r>
              <a:rPr lang="en-US" noProof="0" smtClean="0"/>
              <a:t>Click to edit Master text styles</a:t>
            </a:r>
          </a:p>
        </p:txBody>
      </p:sp>
      <p:sp>
        <p:nvSpPr>
          <p:cNvPr id="22" name="Text Placeholder 18"/>
          <p:cNvSpPr>
            <a:spLocks noGrp="1"/>
          </p:cNvSpPr>
          <p:nvPr>
            <p:ph type="body" sz="quarter" idx="13" hasCustomPrompt="1"/>
          </p:nvPr>
        </p:nvSpPr>
        <p:spPr>
          <a:xfrm>
            <a:off x="168100" y="5672913"/>
            <a:ext cx="1390650" cy="288687"/>
          </a:xfrm>
          <a:prstGeom prst="rect">
            <a:avLst/>
          </a:prstGeom>
        </p:spPr>
        <p:txBody>
          <a:bodyPr>
            <a:normAutofit/>
          </a:bodyPr>
          <a:lstStyle>
            <a:lvl1pPr>
              <a:buNone/>
              <a:defRPr sz="1200">
                <a:solidFill>
                  <a:schemeClr val="bg1"/>
                </a:solidFill>
                <a:latin typeface="+mn-lt"/>
                <a:cs typeface="Arial"/>
              </a:defRPr>
            </a:lvl1pPr>
            <a:lvl5pPr>
              <a:defRPr/>
            </a:lvl5pPr>
          </a:lstStyle>
          <a:p>
            <a:pPr lvl="0"/>
            <a:r>
              <a:rPr lang="en-US" dirty="0" smtClean="0"/>
              <a:t>Date</a:t>
            </a:r>
            <a:endParaRPr lang="en-US" dirty="0"/>
          </a:p>
        </p:txBody>
      </p:sp>
      <p:grpSp>
        <p:nvGrpSpPr>
          <p:cNvPr id="2" name="Group 1"/>
          <p:cNvGrpSpPr/>
          <p:nvPr userDrawn="1"/>
        </p:nvGrpSpPr>
        <p:grpSpPr>
          <a:xfrm>
            <a:off x="-4" y="870856"/>
            <a:ext cx="9144002" cy="156560"/>
            <a:chOff x="-4" y="870857"/>
            <a:chExt cx="9144002" cy="80752"/>
          </a:xfrm>
        </p:grpSpPr>
        <p:sp>
          <p:nvSpPr>
            <p:cNvPr id="25" name="Rectangle 24"/>
            <p:cNvSpPr/>
            <p:nvPr userDrawn="1"/>
          </p:nvSpPr>
          <p:spPr bwMode="auto">
            <a:xfrm flipH="1" flipV="1">
              <a:off x="5974366" y="870858"/>
              <a:ext cx="3169632" cy="807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24" name="Rectangle 23"/>
            <p:cNvSpPr/>
            <p:nvPr userDrawn="1"/>
          </p:nvSpPr>
          <p:spPr bwMode="auto">
            <a:xfrm flipH="1" flipV="1">
              <a:off x="-4" y="870857"/>
              <a:ext cx="6125885" cy="7241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grpSp>
      <p:pic>
        <p:nvPicPr>
          <p:cNvPr id="16" name="Picture 15" descr="iStock_000002383648Medium.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360622" y="3045122"/>
            <a:ext cx="3202930" cy="2034636"/>
          </a:xfrm>
          <a:prstGeom prst="rect">
            <a:avLst/>
          </a:prstGeom>
        </p:spPr>
      </p:pic>
      <p:pic>
        <p:nvPicPr>
          <p:cNvPr id="23" name="Picture 22" descr="Imagen1.jpg"/>
          <p:cNvPicPr>
            <a:picLocks noChangeAspect="1"/>
          </p:cNvPicPr>
          <p:nvPr userDrawn="1"/>
        </p:nvPicPr>
        <p:blipFill>
          <a:blip r:embed="rId4" cstate="screen">
            <a:extLst>
              <a:ext uri="{28A0092B-C50C-407E-A947-70E740481C1C}">
                <a14:useLocalDpi xmlns:a14="http://schemas.microsoft.com/office/drawing/2010/main"/>
              </a:ext>
            </a:extLst>
          </a:blip>
          <a:srcRect t="8734" b="12659"/>
          <a:stretch>
            <a:fillRect/>
          </a:stretch>
        </p:blipFill>
        <p:spPr>
          <a:xfrm>
            <a:off x="5822087" y="3133914"/>
            <a:ext cx="3332188" cy="1945844"/>
          </a:xfrm>
          <a:prstGeom prst="rect">
            <a:avLst/>
          </a:prstGeom>
        </p:spPr>
      </p:pic>
      <p:pic>
        <p:nvPicPr>
          <p:cNvPr id="26" name="Picture 25" descr="iStock_000005312772Large.jpg"/>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5814204" y="952485"/>
            <a:ext cx="3329796" cy="2179545"/>
          </a:xfrm>
          <a:prstGeom prst="rect">
            <a:avLst/>
          </a:prstGeom>
        </p:spPr>
      </p:pic>
      <p:pic>
        <p:nvPicPr>
          <p:cNvPr id="28" name="Picture 27" descr="Image INL 1.JP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1351823" y="945601"/>
            <a:ext cx="3208421" cy="2161950"/>
          </a:xfrm>
          <a:prstGeom prst="rect">
            <a:avLst/>
          </a:prstGeom>
        </p:spPr>
      </p:pic>
      <p:pic>
        <p:nvPicPr>
          <p:cNvPr id="29" name="Picture 28" descr="soybeanhr01.JP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a:xfrm>
            <a:off x="3296" y="943275"/>
            <a:ext cx="1404381" cy="4136482"/>
          </a:xfrm>
          <a:prstGeom prst="rect">
            <a:avLst/>
          </a:prstGeom>
        </p:spPr>
      </p:pic>
      <p:pic>
        <p:nvPicPr>
          <p:cNvPr id="27" name="Picture 26" descr="biofuelscorridorhr01.JP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4566949" y="945601"/>
            <a:ext cx="1255137" cy="4134157"/>
          </a:xfrm>
          <a:prstGeom prst="rect">
            <a:avLst/>
          </a:prstGeom>
        </p:spPr>
      </p:pic>
    </p:spTree>
    <p:extLst>
      <p:ext uri="{BB962C8B-B14F-4D97-AF65-F5344CB8AC3E}">
        <p14:creationId xmlns:p14="http://schemas.microsoft.com/office/powerpoint/2010/main" val="20918071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2453337"/>
            <a:ext cx="8229600" cy="367282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7"/>
          <p:cNvSpPr>
            <a:spLocks noGrp="1"/>
          </p:cNvSpPr>
          <p:nvPr>
            <p:ph sz="quarter" idx="10" hasCustomPrompt="1"/>
          </p:nvPr>
        </p:nvSpPr>
        <p:spPr>
          <a:xfrm>
            <a:off x="447675" y="251885"/>
            <a:ext cx="5041900" cy="630767"/>
          </a:xfrm>
          <a:prstGeom prst="rect">
            <a:avLst/>
          </a:prstGeom>
        </p:spPr>
        <p:txBody>
          <a:bodyPr anchor="ctr">
            <a:normAutofit/>
          </a:bodyPr>
          <a:lstStyle>
            <a:lvl1pPr marL="0" indent="0">
              <a:buNone/>
              <a:defRPr sz="1400" b="1"/>
            </a:lvl1pPr>
          </a:lstStyle>
          <a:p>
            <a:pPr lvl="0"/>
            <a:r>
              <a:rPr lang="en-US" dirty="0" smtClean="0"/>
              <a:t>SECTION HEADER</a:t>
            </a:r>
            <a:endParaRPr lang="en-US" dirty="0"/>
          </a:p>
        </p:txBody>
      </p:sp>
    </p:spTree>
    <p:extLst>
      <p:ext uri="{BB962C8B-B14F-4D97-AF65-F5344CB8AC3E}">
        <p14:creationId xmlns:p14="http://schemas.microsoft.com/office/powerpoint/2010/main" val="28006155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E5EB4CE-B584-4B2F-BB5E-952C163AAADB}" type="datetimeFigureOut">
              <a:rPr lang="en-US">
                <a:solidFill>
                  <a:srgbClr val="4C4C4C"/>
                </a:solidFill>
                <a:cs typeface="+mn-cs"/>
              </a:rPr>
              <a:pPr/>
              <a:t>3/2/16</a:t>
            </a:fld>
            <a:endParaRPr lang="en-US">
              <a:solidFill>
                <a:srgbClr val="4C4C4C"/>
              </a:solidFill>
              <a:cs typeface="+mn-cs"/>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srgbClr val="4C4C4C"/>
              </a:solidFill>
              <a:cs typeface="+mn-cs"/>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BA91DE4-6F32-4640-AA8C-55826B10CF08}" type="slidenum">
              <a:rPr lang="en-US">
                <a:solidFill>
                  <a:srgbClr val="4C4C4C"/>
                </a:solidFill>
                <a:cs typeface="+mn-cs"/>
              </a:rPr>
              <a:pPr/>
              <a:t>‹#›</a:t>
            </a:fld>
            <a:endParaRPr lang="en-US">
              <a:solidFill>
                <a:srgbClr val="4C4C4C"/>
              </a:solidFill>
              <a:cs typeface="+mn-cs"/>
            </a:endParaRPr>
          </a:p>
        </p:txBody>
      </p:sp>
    </p:spTree>
    <p:extLst>
      <p:ext uri="{BB962C8B-B14F-4D97-AF65-F5344CB8AC3E}">
        <p14:creationId xmlns:p14="http://schemas.microsoft.com/office/powerpoint/2010/main" val="40654708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9271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9" name="Rectangle 8"/>
          <p:cNvSpPr/>
          <p:nvPr userDrawn="1"/>
        </p:nvSpPr>
        <p:spPr>
          <a:xfrm>
            <a:off x="0" y="6456363"/>
            <a:ext cx="9153144" cy="4016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0" name="Rectangle 9"/>
          <p:cNvSpPr/>
          <p:nvPr userDrawn="1"/>
        </p:nvSpPr>
        <p:spPr>
          <a:xfrm flipH="1">
            <a:off x="0" y="5092700"/>
            <a:ext cx="4572000" cy="13636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2" name="Rectangle 11"/>
          <p:cNvSpPr/>
          <p:nvPr userDrawn="1"/>
        </p:nvSpPr>
        <p:spPr>
          <a:xfrm flipH="1">
            <a:off x="4555613" y="5092700"/>
            <a:ext cx="4597085" cy="1363663"/>
          </a:xfrm>
          <a:prstGeom prst="rect">
            <a:avLst/>
          </a:prstGeom>
          <a:solidFill>
            <a:srgbClr val="646D7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pic>
        <p:nvPicPr>
          <p:cNvPr id="17" name="Picture 32" descr="doe_logo_ppt.png"/>
          <p:cNvPicPr>
            <a:picLocks noChangeAspect="1"/>
          </p:cNvPicPr>
          <p:nvPr userDrawn="1"/>
        </p:nvPicPr>
        <p:blipFill>
          <a:blip r:embed="rId2"/>
          <a:srcRect/>
          <a:stretch>
            <a:fillRect/>
          </a:stretch>
        </p:blipFill>
        <p:spPr bwMode="auto">
          <a:xfrm>
            <a:off x="6121400" y="276225"/>
            <a:ext cx="2743200" cy="412750"/>
          </a:xfrm>
          <a:prstGeom prst="rect">
            <a:avLst/>
          </a:prstGeom>
          <a:noFill/>
          <a:ln w="9525">
            <a:noFill/>
            <a:miter lim="800000"/>
            <a:headEnd/>
            <a:tailEnd/>
          </a:ln>
        </p:spPr>
      </p:pic>
      <p:sp>
        <p:nvSpPr>
          <p:cNvPr id="18" name="Title 1"/>
          <p:cNvSpPr>
            <a:spLocks noGrp="1"/>
          </p:cNvSpPr>
          <p:nvPr>
            <p:ph type="ctrTitle" hasCustomPrompt="1"/>
          </p:nvPr>
        </p:nvSpPr>
        <p:spPr>
          <a:xfrm>
            <a:off x="207443" y="150911"/>
            <a:ext cx="5626620" cy="603505"/>
          </a:xfrm>
          <a:prstGeom prst="rect">
            <a:avLst/>
          </a:prstGeom>
        </p:spPr>
        <p:txBody>
          <a:bodyPr lIns="0" rIns="0" anchor="ctr" anchorCtr="0">
            <a:normAutofit/>
          </a:bodyPr>
          <a:lstStyle>
            <a:lvl1pPr algn="l">
              <a:defRPr sz="2800" b="1">
                <a:solidFill>
                  <a:srgbClr val="FFFFFF"/>
                </a:solidFill>
                <a:latin typeface="+mj-lt"/>
                <a:cs typeface="Arial"/>
              </a:defRPr>
            </a:lvl1pPr>
          </a:lstStyle>
          <a:p>
            <a:r>
              <a:rPr lang="en-US" dirty="0" smtClean="0"/>
              <a:t>Presentation Title</a:t>
            </a:r>
            <a:endParaRPr lang="en-US" dirty="0"/>
          </a:p>
        </p:txBody>
      </p:sp>
      <p:sp>
        <p:nvSpPr>
          <p:cNvPr id="19" name="Subtitle 2"/>
          <p:cNvSpPr>
            <a:spLocks noGrp="1"/>
          </p:cNvSpPr>
          <p:nvPr>
            <p:ph type="subTitle" idx="1" hasCustomPrompt="1"/>
          </p:nvPr>
        </p:nvSpPr>
        <p:spPr>
          <a:xfrm>
            <a:off x="163046" y="5253120"/>
            <a:ext cx="4204238" cy="1175040"/>
          </a:xfrm>
          <a:prstGeom prst="rect">
            <a:avLst/>
          </a:prstGeom>
        </p:spPr>
        <p:txBody>
          <a:bodyPr>
            <a:normAutofit/>
          </a:bodyPr>
          <a:lstStyle>
            <a:lvl1pPr marL="0" indent="0" algn="l">
              <a:buNone/>
              <a:defRPr sz="2000" b="1" i="0">
                <a:solidFill>
                  <a:schemeClr val="tx1"/>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Event Name</a:t>
            </a:r>
            <a:endParaRPr lang="en-US" dirty="0"/>
          </a:p>
        </p:txBody>
      </p:sp>
      <p:sp>
        <p:nvSpPr>
          <p:cNvPr id="20" name="Text Placeholder 17"/>
          <p:cNvSpPr>
            <a:spLocks noGrp="1"/>
          </p:cNvSpPr>
          <p:nvPr>
            <p:ph type="body" sz="quarter" idx="10" hasCustomPrompt="1"/>
          </p:nvPr>
        </p:nvSpPr>
        <p:spPr>
          <a:xfrm>
            <a:off x="4776303" y="5247265"/>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dirty="0" smtClean="0"/>
              <a:t>Presenter </a:t>
            </a:r>
            <a:r>
              <a:rPr lang="en-US" noProof="0" dirty="0" err="1" smtClean="0"/>
              <a:t>Name(s</a:t>
            </a:r>
            <a:r>
              <a:rPr lang="en-US" noProof="0" dirty="0" smtClean="0"/>
              <a:t>)</a:t>
            </a:r>
          </a:p>
        </p:txBody>
      </p:sp>
      <p:sp>
        <p:nvSpPr>
          <p:cNvPr id="21" name="Text Placeholder 22"/>
          <p:cNvSpPr>
            <a:spLocks noGrp="1"/>
          </p:cNvSpPr>
          <p:nvPr>
            <p:ph type="body" sz="quarter" idx="12"/>
          </p:nvPr>
        </p:nvSpPr>
        <p:spPr>
          <a:xfrm>
            <a:off x="4776252" y="5584690"/>
            <a:ext cx="4180863"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mn-lt"/>
                <a:cs typeface="Arial"/>
              </a:defRPr>
            </a:lvl1pPr>
          </a:lstStyle>
          <a:p>
            <a:pPr lvl="0"/>
            <a:r>
              <a:rPr lang="en-US" noProof="0" smtClean="0"/>
              <a:t>Click to edit Master text styles</a:t>
            </a:r>
          </a:p>
        </p:txBody>
      </p:sp>
      <p:sp>
        <p:nvSpPr>
          <p:cNvPr id="22" name="Text Placeholder 18"/>
          <p:cNvSpPr>
            <a:spLocks noGrp="1"/>
          </p:cNvSpPr>
          <p:nvPr>
            <p:ph type="body" sz="quarter" idx="13" hasCustomPrompt="1"/>
          </p:nvPr>
        </p:nvSpPr>
        <p:spPr>
          <a:xfrm>
            <a:off x="168100" y="5672913"/>
            <a:ext cx="1390650" cy="288687"/>
          </a:xfrm>
          <a:prstGeom prst="rect">
            <a:avLst/>
          </a:prstGeom>
        </p:spPr>
        <p:txBody>
          <a:bodyPr>
            <a:normAutofit/>
          </a:bodyPr>
          <a:lstStyle>
            <a:lvl1pPr>
              <a:buNone/>
              <a:defRPr sz="1200">
                <a:solidFill>
                  <a:schemeClr val="tx1"/>
                </a:solidFill>
                <a:latin typeface="+mn-lt"/>
                <a:cs typeface="Arial"/>
              </a:defRPr>
            </a:lvl1pPr>
            <a:lvl5pPr>
              <a:defRPr/>
            </a:lvl5pPr>
          </a:lstStyle>
          <a:p>
            <a:pPr lvl="0"/>
            <a:r>
              <a:rPr lang="en-US" dirty="0" smtClean="0"/>
              <a:t>Date</a:t>
            </a:r>
            <a:endParaRPr lang="en-US" dirty="0"/>
          </a:p>
        </p:txBody>
      </p:sp>
      <p:grpSp>
        <p:nvGrpSpPr>
          <p:cNvPr id="28" name="Group 27"/>
          <p:cNvGrpSpPr/>
          <p:nvPr userDrawn="1"/>
        </p:nvGrpSpPr>
        <p:grpSpPr>
          <a:xfrm>
            <a:off x="-1" y="898281"/>
            <a:ext cx="9144001" cy="55570"/>
            <a:chOff x="-1" y="656981"/>
            <a:chExt cx="9144001" cy="55570"/>
          </a:xfrm>
        </p:grpSpPr>
        <p:sp>
          <p:nvSpPr>
            <p:cNvPr id="29" name="Rectangle 28"/>
            <p:cNvSpPr/>
            <p:nvPr userDrawn="1"/>
          </p:nvSpPr>
          <p:spPr bwMode="auto">
            <a:xfrm flipH="1" flipV="1">
              <a:off x="-1" y="656982"/>
              <a:ext cx="4268788"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30" name="Rectangle 29"/>
            <p:cNvSpPr/>
            <p:nvPr userDrawn="1"/>
          </p:nvSpPr>
          <p:spPr bwMode="auto">
            <a:xfrm flipH="1" flipV="1">
              <a:off x="5834063" y="656988"/>
              <a:ext cx="3309937" cy="555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31" name="Rectangle 30"/>
            <p:cNvSpPr/>
            <p:nvPr userDrawn="1"/>
          </p:nvSpPr>
          <p:spPr bwMode="auto">
            <a:xfrm flipH="1" flipV="1">
              <a:off x="4267200" y="656981"/>
              <a:ext cx="1704975"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grpSp>
      <p:sp>
        <p:nvSpPr>
          <p:cNvPr id="23" name="Text Placeholder 18"/>
          <p:cNvSpPr>
            <a:spLocks noGrp="1"/>
          </p:cNvSpPr>
          <p:nvPr>
            <p:ph type="body" sz="quarter" idx="14" hasCustomPrompt="1"/>
          </p:nvPr>
        </p:nvSpPr>
        <p:spPr>
          <a:xfrm>
            <a:off x="168100" y="5966828"/>
            <a:ext cx="2945214" cy="288687"/>
          </a:xfrm>
          <a:prstGeom prst="rect">
            <a:avLst/>
          </a:prstGeom>
        </p:spPr>
        <p:txBody>
          <a:bodyPr>
            <a:normAutofit/>
          </a:bodyPr>
          <a:lstStyle>
            <a:lvl1pPr>
              <a:buNone/>
              <a:defRPr sz="1200">
                <a:solidFill>
                  <a:schemeClr val="tx1"/>
                </a:solidFill>
                <a:latin typeface="+mn-lt"/>
                <a:cs typeface="Arial"/>
              </a:defRPr>
            </a:lvl1pPr>
            <a:lvl5pPr>
              <a:defRPr/>
            </a:lvl5pPr>
          </a:lstStyle>
          <a:p>
            <a:pPr lvl="0"/>
            <a:r>
              <a:rPr lang="en-US" dirty="0" smtClean="0"/>
              <a:t>City</a:t>
            </a:r>
            <a:endParaRPr lang="en-US" dirty="0"/>
          </a:p>
        </p:txBody>
      </p:sp>
      <p:pic>
        <p:nvPicPr>
          <p:cNvPr id="25" name="Picture 8" descr="Ecoboost spray Ford media page"/>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6331334" y="927101"/>
            <a:ext cx="2812666" cy="209575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10" descr="IntroVolt"/>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0" y="927099"/>
            <a:ext cx="2494684" cy="20957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descr="IMG_3345.jpg"/>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b="15152"/>
          <a:stretch/>
        </p:blipFill>
        <p:spPr bwMode="auto">
          <a:xfrm>
            <a:off x="0" y="3022858"/>
            <a:ext cx="3659184" cy="20698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Pictured here is Ford's Lightweight Concept vehicle, a prototype that is nearly 25 percent lighter than an equivalent conventional vehicle. Using a mix of advanced materials, Ford -- in partnership with Magna International -- shaved about 800 pounds off the baseline vehicle, making a midsize sedan roughly the weight of a subcompact car. | Photo courtesy of Ford Motor Company."/>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659184" y="3038029"/>
            <a:ext cx="3362957" cy="20546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C:\Users\Shannon.Shea\Downloads\28003.jp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21874" t="5431" r="10479" b="4714"/>
          <a:stretch/>
        </p:blipFill>
        <p:spPr bwMode="auto">
          <a:xfrm>
            <a:off x="7050024" y="3038029"/>
            <a:ext cx="2103120" cy="2054670"/>
          </a:xfrm>
          <a:prstGeom prst="rect">
            <a:avLst/>
          </a:prstGeom>
          <a:noFill/>
          <a:ln w="3175" cmpd="sng">
            <a:solidFill>
              <a:srgbClr val="000000"/>
            </a:solidFill>
          </a:ln>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userDrawn="1"/>
        </p:nvPicPr>
        <p:blipFill rotWithShape="1">
          <a:blip r:embed="rId8" cstate="print">
            <a:extLst>
              <a:ext uri="{28A0092B-C50C-407E-A947-70E740481C1C}">
                <a14:useLocalDpi xmlns:a14="http://schemas.microsoft.com/office/drawing/2010/main" val="0"/>
              </a:ext>
            </a:extLst>
          </a:blip>
          <a:srcRect t="-2" b="17084"/>
          <a:stretch/>
        </p:blipFill>
        <p:spPr>
          <a:xfrm>
            <a:off x="2522163" y="925713"/>
            <a:ext cx="3804620" cy="2097145"/>
          </a:xfrm>
          <a:prstGeom prst="rect">
            <a:avLst/>
          </a:prstGeom>
          <a:ln>
            <a:solidFill>
              <a:srgbClr val="000000"/>
            </a:solidFill>
          </a:ln>
        </p:spPr>
      </p:pic>
    </p:spTree>
    <p:extLst>
      <p:ext uri="{BB962C8B-B14F-4D97-AF65-F5344CB8AC3E}">
        <p14:creationId xmlns:p14="http://schemas.microsoft.com/office/powerpoint/2010/main" val="3154060842"/>
      </p:ext>
    </p:extLst>
  </p:cSld>
  <p:clrMapOvr>
    <a:masterClrMapping/>
  </p:clrMapOvr>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Tag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204788" y="846138"/>
            <a:ext cx="8679905" cy="529535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Placeholder 3"/>
          <p:cNvSpPr>
            <a:spLocks noGrp="1"/>
          </p:cNvSpPr>
          <p:nvPr>
            <p:ph type="body" sz="quarter" idx="11"/>
          </p:nvPr>
        </p:nvSpPr>
        <p:spPr>
          <a:xfrm>
            <a:off x="-13648" y="6188642"/>
            <a:ext cx="9157648" cy="457816"/>
          </a:xfrm>
          <a:prstGeom prst="rect">
            <a:avLst/>
          </a:prstGeom>
          <a:solidFill>
            <a:schemeClr val="accent5"/>
          </a:solidFill>
        </p:spPr>
        <p:txBody>
          <a:bodyPr anchor="ctr"/>
          <a:lstStyle>
            <a:lvl1pPr marL="0" indent="0" algn="ctr">
              <a:buNone/>
              <a:defRPr b="1" i="1">
                <a:solidFill>
                  <a:schemeClr val="bg1"/>
                </a:solidFill>
                <a:effectLst/>
              </a:defRPr>
            </a:lvl1pPr>
          </a:lstStyle>
          <a:p>
            <a:pPr lvl="0"/>
            <a:endParaRPr lang="en-US" dirty="0"/>
          </a:p>
        </p:txBody>
      </p:sp>
    </p:spTree>
    <p:extLst>
      <p:ext uri="{BB962C8B-B14F-4D97-AF65-F5344CB8AC3E}">
        <p14:creationId xmlns:p14="http://schemas.microsoft.com/office/powerpoint/2010/main" val="1336492632"/>
      </p:ext>
    </p:extLst>
  </p:cSld>
  <p:clrMapOvr>
    <a:masterClrMapping/>
  </p:clrMapOvr>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10"/>
          </p:nvPr>
        </p:nvSpPr>
        <p:spPr>
          <a:xfrm>
            <a:off x="219075" y="887413"/>
            <a:ext cx="8734425" cy="569118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15678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o title, no tagline">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19075" y="887413"/>
            <a:ext cx="8734425" cy="569118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4034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95123832"/>
      </p:ext>
    </p:extLst>
  </p:cSld>
  <p:clrMapOvr>
    <a:masterClrMapping/>
  </p:clrMapOvr>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811657"/>
          </a:xfrm>
        </p:spPr>
        <p:txBody>
          <a:bodyPr/>
          <a:lstStyle>
            <a:lvl1pPr>
              <a:defRPr>
                <a:solidFill>
                  <a:srgbClr val="3C474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0148312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EnergySaving Ins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ontent Placeholder 3"/>
          <p:cNvSpPr>
            <a:spLocks noGrp="1"/>
          </p:cNvSpPr>
          <p:nvPr>
            <p:ph sz="quarter" idx="10"/>
          </p:nvPr>
        </p:nvSpPr>
        <p:spPr>
          <a:xfrm>
            <a:off x="457200" y="1027113"/>
            <a:ext cx="8229600" cy="5072062"/>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20290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EERE Black Slide Inner">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a:solidFill>
                  <a:schemeClr val="bg2">
                    <a:lumMod val="10000"/>
                  </a:schemeClr>
                </a:solidFill>
              </a:defRPr>
            </a:lvl1pPr>
          </a:lstStyle>
          <a:p>
            <a:r>
              <a:rPr lang="en-US" dirty="0" smtClean="0"/>
              <a:t>Click to edit Master title style</a:t>
            </a:r>
            <a:endParaRPr lang="en-US" dirty="0"/>
          </a:p>
        </p:txBody>
      </p:sp>
      <p:sp>
        <p:nvSpPr>
          <p:cNvPr id="3" name="TextBox 2"/>
          <p:cNvSpPr txBox="1"/>
          <p:nvPr userDrawn="1"/>
        </p:nvSpPr>
        <p:spPr>
          <a:xfrm>
            <a:off x="133687" y="3994059"/>
            <a:ext cx="914400" cy="914400"/>
          </a:xfrm>
          <a:prstGeom prst="rect">
            <a:avLst/>
          </a:prstGeom>
        </p:spPr>
        <p:txBody>
          <a:bodyPr vert="horz" wrap="none" lIns="91440" tIns="45720" rIns="91440" bIns="45720" rtlCol="0">
            <a:normAutofit/>
          </a:bodyPr>
          <a:lstStyle/>
          <a:p>
            <a:pPr>
              <a:spcBef>
                <a:spcPct val="20000"/>
              </a:spcBef>
              <a:buFont typeface="Arial"/>
              <a:buNone/>
            </a:pPr>
            <a:endParaRPr lang="en-US" sz="2323" b="1" dirty="0">
              <a:solidFill>
                <a:srgbClr val="FFFFFF"/>
              </a:solidFill>
              <a:latin typeface="Arial Narrow"/>
              <a:cs typeface="Arial Narrow"/>
            </a:endParaRPr>
          </a:p>
        </p:txBody>
      </p:sp>
      <p:sp>
        <p:nvSpPr>
          <p:cNvPr id="5" name="Content Placeholder 4"/>
          <p:cNvSpPr>
            <a:spLocks noGrp="1"/>
          </p:cNvSpPr>
          <p:nvPr>
            <p:ph sz="quarter" idx="10"/>
          </p:nvPr>
        </p:nvSpPr>
        <p:spPr>
          <a:xfrm>
            <a:off x="457200" y="1066800"/>
            <a:ext cx="8458200" cy="50292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58134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00450"/>
            <a:ext cx="8229600" cy="4925714"/>
          </a:xfrm>
        </p:spPr>
        <p:txBody>
          <a:bodyPr/>
          <a:lstStyle>
            <a:lvl1pPr>
              <a:defRPr sz="2200"/>
            </a:lvl1pPr>
            <a:lvl2pPr>
              <a:defRPr sz="18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655314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3980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2453337"/>
            <a:ext cx="8229600" cy="367282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7"/>
          <p:cNvSpPr>
            <a:spLocks noGrp="1"/>
          </p:cNvSpPr>
          <p:nvPr>
            <p:ph sz="quarter" idx="10" hasCustomPrompt="1"/>
          </p:nvPr>
        </p:nvSpPr>
        <p:spPr>
          <a:xfrm>
            <a:off x="447675" y="251885"/>
            <a:ext cx="5041900" cy="630767"/>
          </a:xfrm>
          <a:prstGeom prst="rect">
            <a:avLst/>
          </a:prstGeom>
        </p:spPr>
        <p:txBody>
          <a:bodyPr anchor="ctr">
            <a:normAutofit/>
          </a:bodyPr>
          <a:lstStyle>
            <a:lvl1pPr marL="0" indent="0">
              <a:buNone/>
              <a:defRPr sz="1400" b="1"/>
            </a:lvl1pPr>
          </a:lstStyle>
          <a:p>
            <a:pPr lvl="0"/>
            <a:r>
              <a:rPr lang="en-US" dirty="0" smtClean="0"/>
              <a:t>SECTION HEADER</a:t>
            </a:r>
            <a:endParaRPr lang="en-US" dirty="0"/>
          </a:p>
        </p:txBody>
      </p:sp>
    </p:spTree>
    <p:extLst>
      <p:ext uri="{BB962C8B-B14F-4D97-AF65-F5344CB8AC3E}">
        <p14:creationId xmlns:p14="http://schemas.microsoft.com/office/powerpoint/2010/main" val="4460580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E5EB4CE-B584-4B2F-BB5E-952C163AAADB}" type="datetimeFigureOut">
              <a:rPr lang="en-US" smtClean="0">
                <a:solidFill>
                  <a:srgbClr val="4C4C4C"/>
                </a:solidFill>
              </a:rPr>
              <a:pPr/>
              <a:t>3/2/16</a:t>
            </a:fld>
            <a:endParaRPr lang="en-US">
              <a:solidFill>
                <a:srgbClr val="4C4C4C"/>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srgbClr val="4C4C4C"/>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BA91DE4-6F32-4640-AA8C-55826B10CF08}" type="slidenum">
              <a:rPr lang="en-US" smtClean="0">
                <a:solidFill>
                  <a:srgbClr val="4C4C4C"/>
                </a:solidFill>
              </a:rPr>
              <a:pPr/>
              <a:t>‹#›</a:t>
            </a:fld>
            <a:endParaRPr lang="en-US">
              <a:solidFill>
                <a:srgbClr val="4C4C4C"/>
              </a:solidFill>
            </a:endParaRPr>
          </a:p>
        </p:txBody>
      </p:sp>
    </p:spTree>
    <p:extLst>
      <p:ext uri="{BB962C8B-B14F-4D97-AF65-F5344CB8AC3E}">
        <p14:creationId xmlns:p14="http://schemas.microsoft.com/office/powerpoint/2010/main" val="7090414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9271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9" name="Rectangle 8"/>
          <p:cNvSpPr/>
          <p:nvPr userDrawn="1"/>
        </p:nvSpPr>
        <p:spPr>
          <a:xfrm>
            <a:off x="0" y="6456363"/>
            <a:ext cx="9153144" cy="4016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0" name="Rectangle 9"/>
          <p:cNvSpPr/>
          <p:nvPr userDrawn="1"/>
        </p:nvSpPr>
        <p:spPr>
          <a:xfrm flipH="1">
            <a:off x="0" y="5092700"/>
            <a:ext cx="4572000" cy="13636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2" name="Rectangle 11"/>
          <p:cNvSpPr/>
          <p:nvPr userDrawn="1"/>
        </p:nvSpPr>
        <p:spPr>
          <a:xfrm flipH="1">
            <a:off x="4555613" y="5092700"/>
            <a:ext cx="4597085" cy="1363663"/>
          </a:xfrm>
          <a:prstGeom prst="rect">
            <a:avLst/>
          </a:prstGeom>
          <a:solidFill>
            <a:srgbClr val="646D7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pic>
        <p:nvPicPr>
          <p:cNvPr id="17" name="Picture 32" descr="doe_logo_ppt.png"/>
          <p:cNvPicPr>
            <a:picLocks noChangeAspect="1"/>
          </p:cNvPicPr>
          <p:nvPr userDrawn="1"/>
        </p:nvPicPr>
        <p:blipFill>
          <a:blip r:embed="rId2"/>
          <a:srcRect/>
          <a:stretch>
            <a:fillRect/>
          </a:stretch>
        </p:blipFill>
        <p:spPr bwMode="auto">
          <a:xfrm>
            <a:off x="6121400" y="276225"/>
            <a:ext cx="2743200" cy="412750"/>
          </a:xfrm>
          <a:prstGeom prst="rect">
            <a:avLst/>
          </a:prstGeom>
          <a:noFill/>
          <a:ln w="9525">
            <a:noFill/>
            <a:miter lim="800000"/>
            <a:headEnd/>
            <a:tailEnd/>
          </a:ln>
        </p:spPr>
      </p:pic>
      <p:sp>
        <p:nvSpPr>
          <p:cNvPr id="18" name="Title 1"/>
          <p:cNvSpPr>
            <a:spLocks noGrp="1"/>
          </p:cNvSpPr>
          <p:nvPr>
            <p:ph type="ctrTitle" hasCustomPrompt="1"/>
          </p:nvPr>
        </p:nvSpPr>
        <p:spPr>
          <a:xfrm>
            <a:off x="207443" y="150911"/>
            <a:ext cx="5626620" cy="603505"/>
          </a:xfrm>
          <a:prstGeom prst="rect">
            <a:avLst/>
          </a:prstGeom>
        </p:spPr>
        <p:txBody>
          <a:bodyPr lIns="0" rIns="0" anchor="ctr" anchorCtr="0">
            <a:normAutofit/>
          </a:bodyPr>
          <a:lstStyle>
            <a:lvl1pPr algn="l">
              <a:defRPr sz="2800" b="1">
                <a:solidFill>
                  <a:srgbClr val="FFFFFF"/>
                </a:solidFill>
                <a:latin typeface="+mj-lt"/>
                <a:cs typeface="Arial"/>
              </a:defRPr>
            </a:lvl1pPr>
          </a:lstStyle>
          <a:p>
            <a:r>
              <a:rPr lang="en-US" dirty="0" smtClean="0"/>
              <a:t>Presentation Title</a:t>
            </a:r>
            <a:endParaRPr lang="en-US" dirty="0"/>
          </a:p>
        </p:txBody>
      </p:sp>
      <p:sp>
        <p:nvSpPr>
          <p:cNvPr id="19" name="Subtitle 2"/>
          <p:cNvSpPr>
            <a:spLocks noGrp="1"/>
          </p:cNvSpPr>
          <p:nvPr>
            <p:ph type="subTitle" idx="1" hasCustomPrompt="1"/>
          </p:nvPr>
        </p:nvSpPr>
        <p:spPr>
          <a:xfrm>
            <a:off x="163046" y="5253120"/>
            <a:ext cx="4204238" cy="1175040"/>
          </a:xfrm>
          <a:prstGeom prst="rect">
            <a:avLst/>
          </a:prstGeom>
        </p:spPr>
        <p:txBody>
          <a:bodyPr>
            <a:normAutofit/>
          </a:bodyPr>
          <a:lstStyle>
            <a:lvl1pPr marL="0" indent="0" algn="l">
              <a:buNone/>
              <a:defRPr sz="2000" b="1" i="0">
                <a:solidFill>
                  <a:schemeClr val="tx1"/>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Event Name</a:t>
            </a:r>
            <a:endParaRPr lang="en-US" dirty="0"/>
          </a:p>
        </p:txBody>
      </p:sp>
      <p:sp>
        <p:nvSpPr>
          <p:cNvPr id="20" name="Text Placeholder 17"/>
          <p:cNvSpPr>
            <a:spLocks noGrp="1"/>
          </p:cNvSpPr>
          <p:nvPr>
            <p:ph type="body" sz="quarter" idx="10" hasCustomPrompt="1"/>
          </p:nvPr>
        </p:nvSpPr>
        <p:spPr>
          <a:xfrm>
            <a:off x="4776303" y="5247265"/>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dirty="0" smtClean="0"/>
              <a:t>Presenter </a:t>
            </a:r>
            <a:r>
              <a:rPr lang="en-US" noProof="0" dirty="0" err="1" smtClean="0"/>
              <a:t>Name(s</a:t>
            </a:r>
            <a:r>
              <a:rPr lang="en-US" noProof="0" dirty="0" smtClean="0"/>
              <a:t>)</a:t>
            </a:r>
          </a:p>
        </p:txBody>
      </p:sp>
      <p:sp>
        <p:nvSpPr>
          <p:cNvPr id="21" name="Text Placeholder 22"/>
          <p:cNvSpPr>
            <a:spLocks noGrp="1"/>
          </p:cNvSpPr>
          <p:nvPr>
            <p:ph type="body" sz="quarter" idx="12"/>
          </p:nvPr>
        </p:nvSpPr>
        <p:spPr>
          <a:xfrm>
            <a:off x="4776252" y="5584690"/>
            <a:ext cx="4180863"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mn-lt"/>
                <a:cs typeface="Arial"/>
              </a:defRPr>
            </a:lvl1pPr>
          </a:lstStyle>
          <a:p>
            <a:pPr lvl="0"/>
            <a:r>
              <a:rPr lang="en-US" noProof="0" smtClean="0"/>
              <a:t>Click to edit Master text styles</a:t>
            </a:r>
          </a:p>
        </p:txBody>
      </p:sp>
      <p:sp>
        <p:nvSpPr>
          <p:cNvPr id="22" name="Text Placeholder 18"/>
          <p:cNvSpPr>
            <a:spLocks noGrp="1"/>
          </p:cNvSpPr>
          <p:nvPr>
            <p:ph type="body" sz="quarter" idx="13" hasCustomPrompt="1"/>
          </p:nvPr>
        </p:nvSpPr>
        <p:spPr>
          <a:xfrm>
            <a:off x="168100" y="5672913"/>
            <a:ext cx="1390650" cy="288687"/>
          </a:xfrm>
          <a:prstGeom prst="rect">
            <a:avLst/>
          </a:prstGeom>
        </p:spPr>
        <p:txBody>
          <a:bodyPr>
            <a:normAutofit/>
          </a:bodyPr>
          <a:lstStyle>
            <a:lvl1pPr>
              <a:buNone/>
              <a:defRPr sz="1200">
                <a:solidFill>
                  <a:schemeClr val="tx1"/>
                </a:solidFill>
                <a:latin typeface="+mn-lt"/>
                <a:cs typeface="Arial"/>
              </a:defRPr>
            </a:lvl1pPr>
            <a:lvl5pPr>
              <a:defRPr/>
            </a:lvl5pPr>
          </a:lstStyle>
          <a:p>
            <a:pPr lvl="0"/>
            <a:r>
              <a:rPr lang="en-US" dirty="0" smtClean="0"/>
              <a:t>Date</a:t>
            </a:r>
            <a:endParaRPr lang="en-US" dirty="0"/>
          </a:p>
        </p:txBody>
      </p:sp>
      <p:grpSp>
        <p:nvGrpSpPr>
          <p:cNvPr id="28" name="Group 27"/>
          <p:cNvGrpSpPr/>
          <p:nvPr userDrawn="1"/>
        </p:nvGrpSpPr>
        <p:grpSpPr>
          <a:xfrm>
            <a:off x="-1" y="898281"/>
            <a:ext cx="9144001" cy="55570"/>
            <a:chOff x="-1" y="656981"/>
            <a:chExt cx="9144001" cy="55570"/>
          </a:xfrm>
        </p:grpSpPr>
        <p:sp>
          <p:nvSpPr>
            <p:cNvPr id="29" name="Rectangle 28"/>
            <p:cNvSpPr/>
            <p:nvPr userDrawn="1"/>
          </p:nvSpPr>
          <p:spPr bwMode="auto">
            <a:xfrm flipH="1" flipV="1">
              <a:off x="-1" y="656982"/>
              <a:ext cx="4268788"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30" name="Rectangle 29"/>
            <p:cNvSpPr/>
            <p:nvPr userDrawn="1"/>
          </p:nvSpPr>
          <p:spPr bwMode="auto">
            <a:xfrm flipH="1" flipV="1">
              <a:off x="5834063" y="656988"/>
              <a:ext cx="3309937" cy="555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31" name="Rectangle 30"/>
            <p:cNvSpPr/>
            <p:nvPr userDrawn="1"/>
          </p:nvSpPr>
          <p:spPr bwMode="auto">
            <a:xfrm flipH="1" flipV="1">
              <a:off x="4267200" y="656981"/>
              <a:ext cx="1704975"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grpSp>
      <p:sp>
        <p:nvSpPr>
          <p:cNvPr id="23" name="Text Placeholder 18"/>
          <p:cNvSpPr>
            <a:spLocks noGrp="1"/>
          </p:cNvSpPr>
          <p:nvPr>
            <p:ph type="body" sz="quarter" idx="14" hasCustomPrompt="1"/>
          </p:nvPr>
        </p:nvSpPr>
        <p:spPr>
          <a:xfrm>
            <a:off x="168100" y="5966828"/>
            <a:ext cx="2945214" cy="288687"/>
          </a:xfrm>
          <a:prstGeom prst="rect">
            <a:avLst/>
          </a:prstGeom>
        </p:spPr>
        <p:txBody>
          <a:bodyPr>
            <a:normAutofit/>
          </a:bodyPr>
          <a:lstStyle>
            <a:lvl1pPr>
              <a:buNone/>
              <a:defRPr sz="1200">
                <a:solidFill>
                  <a:schemeClr val="tx1"/>
                </a:solidFill>
                <a:latin typeface="+mn-lt"/>
                <a:cs typeface="Arial"/>
              </a:defRPr>
            </a:lvl1pPr>
            <a:lvl5pPr>
              <a:defRPr/>
            </a:lvl5pPr>
          </a:lstStyle>
          <a:p>
            <a:pPr lvl="0"/>
            <a:r>
              <a:rPr lang="en-US" dirty="0" smtClean="0"/>
              <a:t>City</a:t>
            </a:r>
            <a:endParaRPr lang="en-US" dirty="0"/>
          </a:p>
        </p:txBody>
      </p:sp>
      <p:pic>
        <p:nvPicPr>
          <p:cNvPr id="25" name="Picture 8" descr="Ecoboost spray Ford media page"/>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6331334" y="927101"/>
            <a:ext cx="2812666" cy="209575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10" descr="IntroVolt"/>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0" y="927099"/>
            <a:ext cx="2494684" cy="20957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descr="IMG_3345.jpg"/>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b="15152"/>
          <a:stretch/>
        </p:blipFill>
        <p:spPr bwMode="auto">
          <a:xfrm>
            <a:off x="0" y="3022858"/>
            <a:ext cx="3659184" cy="20698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Pictured here is Ford's Lightweight Concept vehicle, a prototype that is nearly 25 percent lighter than an equivalent conventional vehicle. Using a mix of advanced materials, Ford -- in partnership with Magna International -- shaved about 800 pounds off the baseline vehicle, making a midsize sedan roughly the weight of a subcompact car. | Photo courtesy of Ford Motor Company."/>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659184" y="3038029"/>
            <a:ext cx="3362957" cy="20546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C:\Users\Shannon.Shea\Downloads\28003.jp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21874" t="5431" r="10479" b="4714"/>
          <a:stretch/>
        </p:blipFill>
        <p:spPr bwMode="auto">
          <a:xfrm>
            <a:off x="7050024" y="3038029"/>
            <a:ext cx="2103120" cy="2054670"/>
          </a:xfrm>
          <a:prstGeom prst="rect">
            <a:avLst/>
          </a:prstGeom>
          <a:noFill/>
          <a:ln w="3175" cmpd="sng">
            <a:solidFill>
              <a:srgbClr val="000000"/>
            </a:solidFill>
          </a:ln>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userDrawn="1"/>
        </p:nvPicPr>
        <p:blipFill rotWithShape="1">
          <a:blip r:embed="rId8" cstate="print">
            <a:extLst>
              <a:ext uri="{28A0092B-C50C-407E-A947-70E740481C1C}">
                <a14:useLocalDpi xmlns:a14="http://schemas.microsoft.com/office/drawing/2010/main" val="0"/>
              </a:ext>
            </a:extLst>
          </a:blip>
          <a:srcRect t="-2" b="17084"/>
          <a:stretch/>
        </p:blipFill>
        <p:spPr>
          <a:xfrm>
            <a:off x="2522163" y="925713"/>
            <a:ext cx="3804620" cy="2097145"/>
          </a:xfrm>
          <a:prstGeom prst="rect">
            <a:avLst/>
          </a:prstGeom>
          <a:ln>
            <a:solidFill>
              <a:srgbClr val="000000"/>
            </a:solidFill>
          </a:ln>
        </p:spPr>
      </p:pic>
    </p:spTree>
    <p:extLst>
      <p:ext uri="{BB962C8B-B14F-4D97-AF65-F5344CB8AC3E}">
        <p14:creationId xmlns:p14="http://schemas.microsoft.com/office/powerpoint/2010/main" val="1070151490"/>
      </p:ext>
    </p:extLst>
  </p:cSld>
  <p:clrMapOvr>
    <a:masterClrMapping/>
  </p:clrMapOvr>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Tag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204788" y="846138"/>
            <a:ext cx="8679905" cy="529535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Placeholder 3"/>
          <p:cNvSpPr>
            <a:spLocks noGrp="1"/>
          </p:cNvSpPr>
          <p:nvPr>
            <p:ph type="body" sz="quarter" idx="11"/>
          </p:nvPr>
        </p:nvSpPr>
        <p:spPr>
          <a:xfrm>
            <a:off x="-13648" y="6188642"/>
            <a:ext cx="9157648" cy="457816"/>
          </a:xfrm>
          <a:prstGeom prst="rect">
            <a:avLst/>
          </a:prstGeom>
          <a:solidFill>
            <a:schemeClr val="accent5"/>
          </a:solidFill>
        </p:spPr>
        <p:txBody>
          <a:bodyPr anchor="ctr"/>
          <a:lstStyle>
            <a:lvl1pPr marL="0" indent="0" algn="ctr">
              <a:buNone/>
              <a:defRPr b="1" i="1">
                <a:solidFill>
                  <a:schemeClr val="bg1"/>
                </a:solidFill>
                <a:effectLst/>
              </a:defRPr>
            </a:lvl1pPr>
          </a:lstStyle>
          <a:p>
            <a:pPr lvl="0"/>
            <a:endParaRPr lang="en-US" dirty="0"/>
          </a:p>
        </p:txBody>
      </p:sp>
    </p:spTree>
    <p:extLst>
      <p:ext uri="{BB962C8B-B14F-4D97-AF65-F5344CB8AC3E}">
        <p14:creationId xmlns:p14="http://schemas.microsoft.com/office/powerpoint/2010/main" val="979480419"/>
      </p:ext>
    </p:extLst>
  </p:cSld>
  <p:clrMapOvr>
    <a:masterClrMapping/>
  </p:clrMapOvr>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10"/>
          </p:nvPr>
        </p:nvSpPr>
        <p:spPr>
          <a:xfrm>
            <a:off x="219075" y="887413"/>
            <a:ext cx="8734425" cy="569118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84897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No title, no tagline">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19075" y="887413"/>
            <a:ext cx="8734425" cy="569118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81157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34080087"/>
      </p:ext>
    </p:extLst>
  </p:cSld>
  <p:clrMapOvr>
    <a:masterClrMapping/>
  </p:clrMapOvr>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811657"/>
          </a:xfrm>
        </p:spPr>
        <p:txBody>
          <a:bodyPr/>
          <a:lstStyle>
            <a:lvl1pPr>
              <a:defRPr>
                <a:solidFill>
                  <a:srgbClr val="3C474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1856457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457200" y="0"/>
            <a:ext cx="8229600" cy="914400"/>
          </a:xfrm>
          <a:prstGeom prst="rect">
            <a:avLst/>
          </a:prstGeom>
          <a:noFill/>
          <a:ln>
            <a:noFill/>
          </a:ln>
        </p:spPr>
        <p:txBody>
          <a:bodyPr lIns="91425" tIns="91425" rIns="91425" bIns="91425" anchor="ctr" anchorCtr="0"/>
          <a:lstStyle>
            <a:lvl1pPr algn="l" rtl="0">
              <a:lnSpc>
                <a:spcPct val="100000"/>
              </a:lnSpc>
              <a:spcBef>
                <a:spcPts val="0"/>
              </a:spcBef>
              <a:spcAft>
                <a:spcPts val="0"/>
              </a:spcAft>
              <a:defRPr/>
            </a:lvl1pPr>
            <a:lvl2pPr algn="l" rtl="0">
              <a:lnSpc>
                <a:spcPct val="107692"/>
              </a:lnSpc>
              <a:spcBef>
                <a:spcPts val="0"/>
              </a:spcBef>
              <a:spcAft>
                <a:spcPts val="0"/>
              </a:spcAft>
              <a:defRPr/>
            </a:lvl2pPr>
            <a:lvl3pPr algn="l" rtl="0">
              <a:lnSpc>
                <a:spcPct val="107692"/>
              </a:lnSpc>
              <a:spcBef>
                <a:spcPts val="0"/>
              </a:spcBef>
              <a:spcAft>
                <a:spcPts val="0"/>
              </a:spcAft>
              <a:defRPr/>
            </a:lvl3pPr>
            <a:lvl4pPr algn="l" rtl="0">
              <a:lnSpc>
                <a:spcPct val="107692"/>
              </a:lnSpc>
              <a:spcBef>
                <a:spcPts val="0"/>
              </a:spcBef>
              <a:spcAft>
                <a:spcPts val="0"/>
              </a:spcAft>
              <a:defRPr/>
            </a:lvl4pPr>
            <a:lvl5pPr algn="l" rtl="0">
              <a:lnSpc>
                <a:spcPct val="107692"/>
              </a:lnSpc>
              <a:spcBef>
                <a:spcPts val="0"/>
              </a:spcBef>
              <a:spcAft>
                <a:spcPts val="0"/>
              </a:spcAft>
              <a:defRPr/>
            </a:lvl5pPr>
            <a:lvl6pPr marL="457200" algn="l" rtl="0">
              <a:lnSpc>
                <a:spcPct val="107692"/>
              </a:lnSpc>
              <a:spcBef>
                <a:spcPts val="0"/>
              </a:spcBef>
              <a:spcAft>
                <a:spcPts val="0"/>
              </a:spcAft>
              <a:defRPr/>
            </a:lvl6pPr>
            <a:lvl7pPr marL="914400" algn="l" rtl="0">
              <a:lnSpc>
                <a:spcPct val="107692"/>
              </a:lnSpc>
              <a:spcBef>
                <a:spcPts val="0"/>
              </a:spcBef>
              <a:spcAft>
                <a:spcPts val="0"/>
              </a:spcAft>
              <a:defRPr/>
            </a:lvl7pPr>
            <a:lvl8pPr marL="1371600" algn="l" rtl="0">
              <a:lnSpc>
                <a:spcPct val="107692"/>
              </a:lnSpc>
              <a:spcBef>
                <a:spcPts val="0"/>
              </a:spcBef>
              <a:spcAft>
                <a:spcPts val="0"/>
              </a:spcAft>
              <a:defRPr/>
            </a:lvl8pPr>
            <a:lvl9pPr marL="1828800" algn="l" rtl="0">
              <a:lnSpc>
                <a:spcPct val="107692"/>
              </a:lnSpc>
              <a:spcBef>
                <a:spcPts val="0"/>
              </a:spcBef>
              <a:spcAft>
                <a:spcPts val="0"/>
              </a:spcAft>
              <a:defRPr/>
            </a:lvl9pPr>
          </a:lstStyle>
          <a:p>
            <a:endParaRPr/>
          </a:p>
        </p:txBody>
      </p:sp>
      <p:sp>
        <p:nvSpPr>
          <p:cNvPr id="28" name="Shape 28"/>
          <p:cNvSpPr txBox="1">
            <a:spLocks noGrp="1"/>
          </p:cNvSpPr>
          <p:nvPr>
            <p:ph type="body" idx="1"/>
          </p:nvPr>
        </p:nvSpPr>
        <p:spPr>
          <a:xfrm>
            <a:off x="457200" y="1255890"/>
            <a:ext cx="8229600" cy="4870273"/>
          </a:xfrm>
          <a:prstGeom prst="rect">
            <a:avLst/>
          </a:prstGeom>
          <a:noFill/>
          <a:ln>
            <a:noFill/>
          </a:ln>
        </p:spPr>
        <p:txBody>
          <a:bodyPr lIns="91425" tIns="91425" rIns="91425" bIns="91425" anchor="t" anchorCtr="0"/>
          <a:lstStyle>
            <a:lvl1pPr marL="342900" indent="-190500" algn="l" rtl="0">
              <a:spcBef>
                <a:spcPts val="480"/>
              </a:spcBef>
              <a:spcAft>
                <a:spcPts val="0"/>
              </a:spcAft>
              <a:buClr>
                <a:srgbClr val="282B2E"/>
              </a:buClr>
              <a:buFont typeface="Calibri"/>
              <a:buChar char="•"/>
              <a:defRPr/>
            </a:lvl1pPr>
            <a:lvl2pPr marL="742950" indent="-158750" algn="l" rtl="0">
              <a:spcBef>
                <a:spcPts val="400"/>
              </a:spcBef>
              <a:spcAft>
                <a:spcPts val="0"/>
              </a:spcAft>
              <a:buClr>
                <a:srgbClr val="282B2E"/>
              </a:buClr>
              <a:buFont typeface="Calibri"/>
              <a:buChar char="–"/>
              <a:defRPr/>
            </a:lvl2pPr>
            <a:lvl3pPr marL="1143000" indent="-114300" algn="l" rtl="0">
              <a:spcBef>
                <a:spcPts val="360"/>
              </a:spcBef>
              <a:spcAft>
                <a:spcPts val="0"/>
              </a:spcAft>
              <a:buClr>
                <a:srgbClr val="282B2E"/>
              </a:buClr>
              <a:buFont typeface="Calibri"/>
              <a:buChar char="•"/>
              <a:defRPr/>
            </a:lvl3pPr>
            <a:lvl4pPr marL="1600200" indent="-114300" algn="l" rtl="0">
              <a:spcBef>
                <a:spcPts val="360"/>
              </a:spcBef>
              <a:spcAft>
                <a:spcPts val="0"/>
              </a:spcAft>
              <a:buClr>
                <a:srgbClr val="282B2E"/>
              </a:buClr>
              <a:buFont typeface="Calibri"/>
              <a:buChar char="–"/>
              <a:defRPr/>
            </a:lvl4pPr>
            <a:lvl5pPr marL="2057400" indent="-114300" algn="l" rtl="0">
              <a:spcBef>
                <a:spcPts val="360"/>
              </a:spcBef>
              <a:spcAft>
                <a:spcPts val="0"/>
              </a:spcAft>
              <a:buClr>
                <a:srgbClr val="282B2E"/>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31" name="Shape 31"/>
          <p:cNvSpPr txBox="1">
            <a:spLocks noGrp="1"/>
          </p:cNvSpPr>
          <p:nvPr>
            <p:ph type="sldNum" idx="12"/>
          </p:nvPr>
        </p:nvSpPr>
        <p:spPr>
          <a:xfrm>
            <a:off x="332873" y="6368381"/>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solidFill>
                <a:srgbClr val="4C4C4C"/>
              </a:solidFill>
            </a:endParaRPr>
          </a:p>
        </p:txBody>
      </p:sp>
    </p:spTree>
    <p:extLst>
      <p:ext uri="{BB962C8B-B14F-4D97-AF65-F5344CB8AC3E}">
        <p14:creationId xmlns:p14="http://schemas.microsoft.com/office/powerpoint/2010/main" val="4286228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811657"/>
          </a:xfrm>
        </p:spPr>
        <p:txBody>
          <a:bodyPr/>
          <a:lstStyle>
            <a:lvl1pPr>
              <a:defRPr>
                <a:solidFill>
                  <a:srgbClr val="3C474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7681186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EERE Black Slide Inner">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a:solidFill>
                  <a:schemeClr val="bg2">
                    <a:lumMod val="10000"/>
                  </a:schemeClr>
                </a:solidFill>
              </a:defRPr>
            </a:lvl1pPr>
          </a:lstStyle>
          <a:p>
            <a:r>
              <a:rPr lang="en-US" dirty="0" smtClean="0"/>
              <a:t>Click to edit Master title style</a:t>
            </a:r>
            <a:endParaRPr lang="en-US" dirty="0"/>
          </a:p>
        </p:txBody>
      </p:sp>
      <p:sp>
        <p:nvSpPr>
          <p:cNvPr id="3" name="TextBox 2"/>
          <p:cNvSpPr txBox="1"/>
          <p:nvPr userDrawn="1"/>
        </p:nvSpPr>
        <p:spPr>
          <a:xfrm>
            <a:off x="133687" y="3994059"/>
            <a:ext cx="914400" cy="914400"/>
          </a:xfrm>
          <a:prstGeom prst="rect">
            <a:avLst/>
          </a:prstGeom>
        </p:spPr>
        <p:txBody>
          <a:bodyPr vert="horz" wrap="none" lIns="91440" tIns="45720" rIns="91440" bIns="45720" rtlCol="0">
            <a:normAutofit/>
          </a:bodyPr>
          <a:lstStyle/>
          <a:p>
            <a:pPr>
              <a:spcBef>
                <a:spcPct val="20000"/>
              </a:spcBef>
              <a:buFont typeface="Arial"/>
              <a:buNone/>
            </a:pPr>
            <a:endParaRPr lang="en-US" sz="2323" b="1" dirty="0">
              <a:solidFill>
                <a:srgbClr val="FFFFFF"/>
              </a:solidFill>
              <a:latin typeface="Arial Narrow"/>
              <a:cs typeface="Arial Narrow"/>
            </a:endParaRPr>
          </a:p>
        </p:txBody>
      </p:sp>
      <p:sp>
        <p:nvSpPr>
          <p:cNvPr id="5" name="Content Placeholder 4"/>
          <p:cNvSpPr>
            <a:spLocks noGrp="1"/>
          </p:cNvSpPr>
          <p:nvPr>
            <p:ph sz="quarter" idx="10"/>
          </p:nvPr>
        </p:nvSpPr>
        <p:spPr>
          <a:xfrm>
            <a:off x="457200" y="1066800"/>
            <a:ext cx="8458200" cy="50292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745644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90256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2453337"/>
            <a:ext cx="8229600" cy="367282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7"/>
          <p:cNvSpPr>
            <a:spLocks noGrp="1"/>
          </p:cNvSpPr>
          <p:nvPr>
            <p:ph sz="quarter" idx="10" hasCustomPrompt="1"/>
          </p:nvPr>
        </p:nvSpPr>
        <p:spPr>
          <a:xfrm>
            <a:off x="447675" y="251885"/>
            <a:ext cx="5041900" cy="630767"/>
          </a:xfrm>
          <a:prstGeom prst="rect">
            <a:avLst/>
          </a:prstGeom>
        </p:spPr>
        <p:txBody>
          <a:bodyPr anchor="ctr">
            <a:normAutofit/>
          </a:bodyPr>
          <a:lstStyle>
            <a:lvl1pPr marL="0" indent="0">
              <a:buNone/>
              <a:defRPr sz="1400" b="1"/>
            </a:lvl1pPr>
          </a:lstStyle>
          <a:p>
            <a:pPr lvl="0"/>
            <a:r>
              <a:rPr lang="en-US" dirty="0" smtClean="0"/>
              <a:t>SECTION HEADER</a:t>
            </a:r>
            <a:endParaRPr lang="en-US" dirty="0"/>
          </a:p>
        </p:txBody>
      </p:sp>
    </p:spTree>
    <p:extLst>
      <p:ext uri="{BB962C8B-B14F-4D97-AF65-F5344CB8AC3E}">
        <p14:creationId xmlns:p14="http://schemas.microsoft.com/office/powerpoint/2010/main" val="20122319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E5EB4CE-B584-4B2F-BB5E-952C163AAADB}" type="datetimeFigureOut">
              <a:rPr lang="en-US" smtClean="0">
                <a:solidFill>
                  <a:srgbClr val="4C4C4C"/>
                </a:solidFill>
              </a:rPr>
              <a:pPr/>
              <a:t>3/2/16</a:t>
            </a:fld>
            <a:endParaRPr lang="en-US">
              <a:solidFill>
                <a:srgbClr val="4C4C4C"/>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srgbClr val="4C4C4C"/>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BA91DE4-6F32-4640-AA8C-55826B10CF08}" type="slidenum">
              <a:rPr lang="en-US" smtClean="0">
                <a:solidFill>
                  <a:srgbClr val="4C4C4C"/>
                </a:solidFill>
              </a:rPr>
              <a:pPr/>
              <a:t>‹#›</a:t>
            </a:fld>
            <a:endParaRPr lang="en-US">
              <a:solidFill>
                <a:srgbClr val="4C4C4C"/>
              </a:solidFill>
            </a:endParaRPr>
          </a:p>
        </p:txBody>
      </p:sp>
    </p:spTree>
    <p:extLst>
      <p:ext uri="{BB962C8B-B14F-4D97-AF65-F5344CB8AC3E}">
        <p14:creationId xmlns:p14="http://schemas.microsoft.com/office/powerpoint/2010/main" val="14174490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9271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9" name="Rectangle 8"/>
          <p:cNvSpPr/>
          <p:nvPr userDrawn="1"/>
        </p:nvSpPr>
        <p:spPr>
          <a:xfrm>
            <a:off x="0" y="6456363"/>
            <a:ext cx="9153144" cy="4016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0" name="Rectangle 9"/>
          <p:cNvSpPr/>
          <p:nvPr userDrawn="1"/>
        </p:nvSpPr>
        <p:spPr>
          <a:xfrm flipH="1">
            <a:off x="0" y="5092700"/>
            <a:ext cx="4572000" cy="13636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2" name="Rectangle 11"/>
          <p:cNvSpPr/>
          <p:nvPr userDrawn="1"/>
        </p:nvSpPr>
        <p:spPr>
          <a:xfrm flipH="1">
            <a:off x="4555613" y="5092700"/>
            <a:ext cx="4597085" cy="1363663"/>
          </a:xfrm>
          <a:prstGeom prst="rect">
            <a:avLst/>
          </a:prstGeom>
          <a:solidFill>
            <a:srgbClr val="646D7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pic>
        <p:nvPicPr>
          <p:cNvPr id="17" name="Picture 32" descr="doe_logo_ppt.png"/>
          <p:cNvPicPr>
            <a:picLocks noChangeAspect="1"/>
          </p:cNvPicPr>
          <p:nvPr userDrawn="1"/>
        </p:nvPicPr>
        <p:blipFill>
          <a:blip r:embed="rId2"/>
          <a:srcRect/>
          <a:stretch>
            <a:fillRect/>
          </a:stretch>
        </p:blipFill>
        <p:spPr bwMode="auto">
          <a:xfrm>
            <a:off x="6121400" y="276225"/>
            <a:ext cx="2743200" cy="412750"/>
          </a:xfrm>
          <a:prstGeom prst="rect">
            <a:avLst/>
          </a:prstGeom>
          <a:noFill/>
          <a:ln w="9525">
            <a:noFill/>
            <a:miter lim="800000"/>
            <a:headEnd/>
            <a:tailEnd/>
          </a:ln>
        </p:spPr>
      </p:pic>
      <p:sp>
        <p:nvSpPr>
          <p:cNvPr id="18" name="Title 1"/>
          <p:cNvSpPr>
            <a:spLocks noGrp="1"/>
          </p:cNvSpPr>
          <p:nvPr>
            <p:ph type="ctrTitle" hasCustomPrompt="1"/>
          </p:nvPr>
        </p:nvSpPr>
        <p:spPr>
          <a:xfrm>
            <a:off x="207443" y="150911"/>
            <a:ext cx="5626620" cy="603505"/>
          </a:xfrm>
          <a:prstGeom prst="rect">
            <a:avLst/>
          </a:prstGeom>
        </p:spPr>
        <p:txBody>
          <a:bodyPr lIns="0" rIns="0" anchor="ctr" anchorCtr="0">
            <a:normAutofit/>
          </a:bodyPr>
          <a:lstStyle>
            <a:lvl1pPr algn="l">
              <a:defRPr sz="2800" b="1">
                <a:solidFill>
                  <a:srgbClr val="FFFFFF"/>
                </a:solidFill>
                <a:latin typeface="+mj-lt"/>
                <a:cs typeface="Arial"/>
              </a:defRPr>
            </a:lvl1pPr>
          </a:lstStyle>
          <a:p>
            <a:r>
              <a:rPr lang="en-US" dirty="0" smtClean="0"/>
              <a:t>Presentation Title</a:t>
            </a:r>
            <a:endParaRPr lang="en-US" dirty="0"/>
          </a:p>
        </p:txBody>
      </p:sp>
      <p:sp>
        <p:nvSpPr>
          <p:cNvPr id="19" name="Subtitle 2"/>
          <p:cNvSpPr>
            <a:spLocks noGrp="1"/>
          </p:cNvSpPr>
          <p:nvPr>
            <p:ph type="subTitle" idx="1" hasCustomPrompt="1"/>
          </p:nvPr>
        </p:nvSpPr>
        <p:spPr>
          <a:xfrm>
            <a:off x="163046" y="5253120"/>
            <a:ext cx="4204238" cy="1175040"/>
          </a:xfrm>
          <a:prstGeom prst="rect">
            <a:avLst/>
          </a:prstGeom>
        </p:spPr>
        <p:txBody>
          <a:bodyPr>
            <a:normAutofit/>
          </a:bodyPr>
          <a:lstStyle>
            <a:lvl1pPr marL="0" indent="0" algn="l">
              <a:buNone/>
              <a:defRPr sz="2000" b="1" i="0">
                <a:solidFill>
                  <a:schemeClr val="tx1"/>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Event Name</a:t>
            </a:r>
            <a:endParaRPr lang="en-US" dirty="0"/>
          </a:p>
        </p:txBody>
      </p:sp>
      <p:sp>
        <p:nvSpPr>
          <p:cNvPr id="20" name="Text Placeholder 17"/>
          <p:cNvSpPr>
            <a:spLocks noGrp="1"/>
          </p:cNvSpPr>
          <p:nvPr>
            <p:ph type="body" sz="quarter" idx="10" hasCustomPrompt="1"/>
          </p:nvPr>
        </p:nvSpPr>
        <p:spPr>
          <a:xfrm>
            <a:off x="4776303" y="5247265"/>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dirty="0" smtClean="0"/>
              <a:t>Presenter </a:t>
            </a:r>
            <a:r>
              <a:rPr lang="en-US" noProof="0" dirty="0" err="1" smtClean="0"/>
              <a:t>Name(s</a:t>
            </a:r>
            <a:r>
              <a:rPr lang="en-US" noProof="0" dirty="0" smtClean="0"/>
              <a:t>)</a:t>
            </a:r>
          </a:p>
        </p:txBody>
      </p:sp>
      <p:sp>
        <p:nvSpPr>
          <p:cNvPr id="21" name="Text Placeholder 22"/>
          <p:cNvSpPr>
            <a:spLocks noGrp="1"/>
          </p:cNvSpPr>
          <p:nvPr>
            <p:ph type="body" sz="quarter" idx="12"/>
          </p:nvPr>
        </p:nvSpPr>
        <p:spPr>
          <a:xfrm>
            <a:off x="4776252" y="5584690"/>
            <a:ext cx="4180863"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mn-lt"/>
                <a:cs typeface="Arial"/>
              </a:defRPr>
            </a:lvl1pPr>
          </a:lstStyle>
          <a:p>
            <a:pPr lvl="0"/>
            <a:r>
              <a:rPr lang="en-US" noProof="0" smtClean="0"/>
              <a:t>Click to edit Master text styles</a:t>
            </a:r>
          </a:p>
        </p:txBody>
      </p:sp>
      <p:sp>
        <p:nvSpPr>
          <p:cNvPr id="22" name="Text Placeholder 18"/>
          <p:cNvSpPr>
            <a:spLocks noGrp="1"/>
          </p:cNvSpPr>
          <p:nvPr>
            <p:ph type="body" sz="quarter" idx="13" hasCustomPrompt="1"/>
          </p:nvPr>
        </p:nvSpPr>
        <p:spPr>
          <a:xfrm>
            <a:off x="168100" y="5672913"/>
            <a:ext cx="1390650" cy="288687"/>
          </a:xfrm>
          <a:prstGeom prst="rect">
            <a:avLst/>
          </a:prstGeom>
        </p:spPr>
        <p:txBody>
          <a:bodyPr>
            <a:normAutofit/>
          </a:bodyPr>
          <a:lstStyle>
            <a:lvl1pPr>
              <a:buNone/>
              <a:defRPr sz="1200">
                <a:solidFill>
                  <a:schemeClr val="tx1"/>
                </a:solidFill>
                <a:latin typeface="+mn-lt"/>
                <a:cs typeface="Arial"/>
              </a:defRPr>
            </a:lvl1pPr>
            <a:lvl5pPr>
              <a:defRPr/>
            </a:lvl5pPr>
          </a:lstStyle>
          <a:p>
            <a:pPr lvl="0"/>
            <a:r>
              <a:rPr lang="en-US" dirty="0" smtClean="0"/>
              <a:t>Date</a:t>
            </a:r>
            <a:endParaRPr lang="en-US" dirty="0"/>
          </a:p>
        </p:txBody>
      </p:sp>
      <p:grpSp>
        <p:nvGrpSpPr>
          <p:cNvPr id="28" name="Group 27"/>
          <p:cNvGrpSpPr/>
          <p:nvPr userDrawn="1"/>
        </p:nvGrpSpPr>
        <p:grpSpPr>
          <a:xfrm>
            <a:off x="-1" y="898281"/>
            <a:ext cx="9144001" cy="55570"/>
            <a:chOff x="-1" y="656981"/>
            <a:chExt cx="9144001" cy="55570"/>
          </a:xfrm>
        </p:grpSpPr>
        <p:sp>
          <p:nvSpPr>
            <p:cNvPr id="29" name="Rectangle 28"/>
            <p:cNvSpPr/>
            <p:nvPr userDrawn="1"/>
          </p:nvSpPr>
          <p:spPr bwMode="auto">
            <a:xfrm flipH="1" flipV="1">
              <a:off x="-1" y="656982"/>
              <a:ext cx="4268788"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30" name="Rectangle 29"/>
            <p:cNvSpPr/>
            <p:nvPr userDrawn="1"/>
          </p:nvSpPr>
          <p:spPr bwMode="auto">
            <a:xfrm flipH="1" flipV="1">
              <a:off x="5834063" y="656988"/>
              <a:ext cx="3309937" cy="555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31" name="Rectangle 30"/>
            <p:cNvSpPr/>
            <p:nvPr userDrawn="1"/>
          </p:nvSpPr>
          <p:spPr bwMode="auto">
            <a:xfrm flipH="1" flipV="1">
              <a:off x="4267200" y="656981"/>
              <a:ext cx="1704975"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grpSp>
      <p:sp>
        <p:nvSpPr>
          <p:cNvPr id="23" name="Text Placeholder 18"/>
          <p:cNvSpPr>
            <a:spLocks noGrp="1"/>
          </p:cNvSpPr>
          <p:nvPr>
            <p:ph type="body" sz="quarter" idx="14" hasCustomPrompt="1"/>
          </p:nvPr>
        </p:nvSpPr>
        <p:spPr>
          <a:xfrm>
            <a:off x="168100" y="5966828"/>
            <a:ext cx="2945214" cy="288687"/>
          </a:xfrm>
          <a:prstGeom prst="rect">
            <a:avLst/>
          </a:prstGeom>
        </p:spPr>
        <p:txBody>
          <a:bodyPr>
            <a:normAutofit/>
          </a:bodyPr>
          <a:lstStyle>
            <a:lvl1pPr>
              <a:buNone/>
              <a:defRPr sz="1200">
                <a:solidFill>
                  <a:schemeClr val="tx1"/>
                </a:solidFill>
                <a:latin typeface="+mn-lt"/>
                <a:cs typeface="Arial"/>
              </a:defRPr>
            </a:lvl1pPr>
            <a:lvl5pPr>
              <a:defRPr/>
            </a:lvl5pPr>
          </a:lstStyle>
          <a:p>
            <a:pPr lvl="0"/>
            <a:r>
              <a:rPr lang="en-US" dirty="0" smtClean="0"/>
              <a:t>City</a:t>
            </a:r>
            <a:endParaRPr lang="en-US" dirty="0"/>
          </a:p>
        </p:txBody>
      </p:sp>
      <p:pic>
        <p:nvPicPr>
          <p:cNvPr id="25" name="Picture 8" descr="Ecoboost spray Ford media page"/>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6331334" y="927101"/>
            <a:ext cx="2812666" cy="209575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10" descr="IntroVolt"/>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0" y="927099"/>
            <a:ext cx="2494684" cy="20957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descr="IMG_3345.jpg"/>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b="15152"/>
          <a:stretch/>
        </p:blipFill>
        <p:spPr bwMode="auto">
          <a:xfrm>
            <a:off x="0" y="3022858"/>
            <a:ext cx="3659184" cy="20698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Pictured here is Ford's Lightweight Concept vehicle, a prototype that is nearly 25 percent lighter than an equivalent conventional vehicle. Using a mix of advanced materials, Ford -- in partnership with Magna International -- shaved about 800 pounds off the baseline vehicle, making a midsize sedan roughly the weight of a subcompact car. | Photo courtesy of Ford Motor Company."/>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659184" y="3038029"/>
            <a:ext cx="3362957" cy="20546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C:\Users\Shannon.Shea\Downloads\28003.jp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21874" t="5431" r="10479" b="4714"/>
          <a:stretch/>
        </p:blipFill>
        <p:spPr bwMode="auto">
          <a:xfrm>
            <a:off x="7050024" y="3038029"/>
            <a:ext cx="2103120" cy="2054670"/>
          </a:xfrm>
          <a:prstGeom prst="rect">
            <a:avLst/>
          </a:prstGeom>
          <a:noFill/>
          <a:ln w="3175" cmpd="sng">
            <a:solidFill>
              <a:srgbClr val="000000"/>
            </a:solidFill>
          </a:ln>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userDrawn="1"/>
        </p:nvPicPr>
        <p:blipFill rotWithShape="1">
          <a:blip r:embed="rId8" cstate="print">
            <a:extLst>
              <a:ext uri="{28A0092B-C50C-407E-A947-70E740481C1C}">
                <a14:useLocalDpi xmlns:a14="http://schemas.microsoft.com/office/drawing/2010/main" val="0"/>
              </a:ext>
            </a:extLst>
          </a:blip>
          <a:srcRect t="-2" b="17084"/>
          <a:stretch/>
        </p:blipFill>
        <p:spPr>
          <a:xfrm>
            <a:off x="2522163" y="925713"/>
            <a:ext cx="3804620" cy="2097145"/>
          </a:xfrm>
          <a:prstGeom prst="rect">
            <a:avLst/>
          </a:prstGeom>
          <a:ln>
            <a:solidFill>
              <a:srgbClr val="000000"/>
            </a:solidFill>
          </a:ln>
        </p:spPr>
      </p:pic>
    </p:spTree>
    <p:extLst>
      <p:ext uri="{BB962C8B-B14F-4D97-AF65-F5344CB8AC3E}">
        <p14:creationId xmlns:p14="http://schemas.microsoft.com/office/powerpoint/2010/main" val="520386194"/>
      </p:ext>
    </p:extLst>
  </p:cSld>
  <p:clrMapOvr>
    <a:masterClrMapping/>
  </p:clrMapOvr>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Tag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204788" y="846138"/>
            <a:ext cx="8679905" cy="529535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Placeholder 3"/>
          <p:cNvSpPr>
            <a:spLocks noGrp="1"/>
          </p:cNvSpPr>
          <p:nvPr>
            <p:ph type="body" sz="quarter" idx="11"/>
          </p:nvPr>
        </p:nvSpPr>
        <p:spPr>
          <a:xfrm>
            <a:off x="-13648" y="6188642"/>
            <a:ext cx="9157648" cy="457816"/>
          </a:xfrm>
          <a:prstGeom prst="rect">
            <a:avLst/>
          </a:prstGeom>
          <a:solidFill>
            <a:schemeClr val="accent5"/>
          </a:solidFill>
        </p:spPr>
        <p:txBody>
          <a:bodyPr anchor="ctr"/>
          <a:lstStyle>
            <a:lvl1pPr marL="0" indent="0" algn="ctr">
              <a:buNone/>
              <a:defRPr b="1" i="1">
                <a:solidFill>
                  <a:schemeClr val="bg1"/>
                </a:solidFill>
                <a:effectLst/>
              </a:defRPr>
            </a:lvl1pPr>
          </a:lstStyle>
          <a:p>
            <a:pPr lvl="0"/>
            <a:endParaRPr lang="en-US" dirty="0"/>
          </a:p>
        </p:txBody>
      </p:sp>
    </p:spTree>
    <p:extLst>
      <p:ext uri="{BB962C8B-B14F-4D97-AF65-F5344CB8AC3E}">
        <p14:creationId xmlns:p14="http://schemas.microsoft.com/office/powerpoint/2010/main" val="1623151598"/>
      </p:ext>
    </p:extLst>
  </p:cSld>
  <p:clrMapOvr>
    <a:masterClrMapping/>
  </p:clrMapOvr>
  <p:timing>
    <p:tnLst>
      <p:par>
        <p:cTn xmlns:p14="http://schemas.microsoft.com/office/powerpoint/2010/mai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5"/>
          <p:cNvSpPr>
            <a:spLocks noGrp="1"/>
          </p:cNvSpPr>
          <p:nvPr>
            <p:ph sz="quarter" idx="10"/>
          </p:nvPr>
        </p:nvSpPr>
        <p:spPr>
          <a:xfrm>
            <a:off x="219075" y="887413"/>
            <a:ext cx="8734425" cy="569118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59306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No title, no tagline">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19075" y="887413"/>
            <a:ext cx="8734425" cy="569118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60137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811657"/>
          </a:xfrm>
        </p:spPr>
        <p:txBody>
          <a:bodyPr/>
          <a:lstStyle>
            <a:lvl1pPr>
              <a:defRPr>
                <a:solidFill>
                  <a:srgbClr val="3C474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7190399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EnergySaving Ins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ontent Placeholder 3"/>
          <p:cNvSpPr>
            <a:spLocks noGrp="1"/>
          </p:cNvSpPr>
          <p:nvPr>
            <p:ph sz="quarter" idx="10"/>
          </p:nvPr>
        </p:nvSpPr>
        <p:spPr>
          <a:xfrm>
            <a:off x="457200" y="1027113"/>
            <a:ext cx="8229600" cy="5072062"/>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67945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425078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457200" y="0"/>
            <a:ext cx="8229600" cy="914400"/>
          </a:xfrm>
          <a:prstGeom prst="rect">
            <a:avLst/>
          </a:prstGeom>
          <a:noFill/>
          <a:ln>
            <a:noFill/>
          </a:ln>
        </p:spPr>
        <p:txBody>
          <a:bodyPr lIns="91425" tIns="91425" rIns="91425" bIns="91425" anchor="ctr" anchorCtr="0"/>
          <a:lstStyle>
            <a:lvl1pPr algn="l" rtl="0">
              <a:lnSpc>
                <a:spcPct val="100000"/>
              </a:lnSpc>
              <a:spcBef>
                <a:spcPts val="0"/>
              </a:spcBef>
              <a:spcAft>
                <a:spcPts val="0"/>
              </a:spcAft>
              <a:defRPr/>
            </a:lvl1pPr>
            <a:lvl2pPr algn="l" rtl="0">
              <a:lnSpc>
                <a:spcPct val="107692"/>
              </a:lnSpc>
              <a:spcBef>
                <a:spcPts val="0"/>
              </a:spcBef>
              <a:spcAft>
                <a:spcPts val="0"/>
              </a:spcAft>
              <a:defRPr/>
            </a:lvl2pPr>
            <a:lvl3pPr algn="l" rtl="0">
              <a:lnSpc>
                <a:spcPct val="107692"/>
              </a:lnSpc>
              <a:spcBef>
                <a:spcPts val="0"/>
              </a:spcBef>
              <a:spcAft>
                <a:spcPts val="0"/>
              </a:spcAft>
              <a:defRPr/>
            </a:lvl3pPr>
            <a:lvl4pPr algn="l" rtl="0">
              <a:lnSpc>
                <a:spcPct val="107692"/>
              </a:lnSpc>
              <a:spcBef>
                <a:spcPts val="0"/>
              </a:spcBef>
              <a:spcAft>
                <a:spcPts val="0"/>
              </a:spcAft>
              <a:defRPr/>
            </a:lvl4pPr>
            <a:lvl5pPr algn="l" rtl="0">
              <a:lnSpc>
                <a:spcPct val="107692"/>
              </a:lnSpc>
              <a:spcBef>
                <a:spcPts val="0"/>
              </a:spcBef>
              <a:spcAft>
                <a:spcPts val="0"/>
              </a:spcAft>
              <a:defRPr/>
            </a:lvl5pPr>
            <a:lvl6pPr marL="457200" algn="l" rtl="0">
              <a:lnSpc>
                <a:spcPct val="107692"/>
              </a:lnSpc>
              <a:spcBef>
                <a:spcPts val="0"/>
              </a:spcBef>
              <a:spcAft>
                <a:spcPts val="0"/>
              </a:spcAft>
              <a:defRPr/>
            </a:lvl6pPr>
            <a:lvl7pPr marL="914400" algn="l" rtl="0">
              <a:lnSpc>
                <a:spcPct val="107692"/>
              </a:lnSpc>
              <a:spcBef>
                <a:spcPts val="0"/>
              </a:spcBef>
              <a:spcAft>
                <a:spcPts val="0"/>
              </a:spcAft>
              <a:defRPr/>
            </a:lvl7pPr>
            <a:lvl8pPr marL="1371600" algn="l" rtl="0">
              <a:lnSpc>
                <a:spcPct val="107692"/>
              </a:lnSpc>
              <a:spcBef>
                <a:spcPts val="0"/>
              </a:spcBef>
              <a:spcAft>
                <a:spcPts val="0"/>
              </a:spcAft>
              <a:defRPr/>
            </a:lvl8pPr>
            <a:lvl9pPr marL="1828800" algn="l" rtl="0">
              <a:lnSpc>
                <a:spcPct val="107692"/>
              </a:lnSpc>
              <a:spcBef>
                <a:spcPts val="0"/>
              </a:spcBef>
              <a:spcAft>
                <a:spcPts val="0"/>
              </a:spcAft>
              <a:defRPr/>
            </a:lvl9pPr>
          </a:lstStyle>
          <a:p>
            <a:endParaRPr/>
          </a:p>
        </p:txBody>
      </p:sp>
      <p:sp>
        <p:nvSpPr>
          <p:cNvPr id="28" name="Shape 28"/>
          <p:cNvSpPr txBox="1">
            <a:spLocks noGrp="1"/>
          </p:cNvSpPr>
          <p:nvPr>
            <p:ph type="body" idx="1"/>
          </p:nvPr>
        </p:nvSpPr>
        <p:spPr>
          <a:xfrm>
            <a:off x="457200" y="1255890"/>
            <a:ext cx="8229600" cy="4870273"/>
          </a:xfrm>
          <a:prstGeom prst="rect">
            <a:avLst/>
          </a:prstGeom>
          <a:noFill/>
          <a:ln>
            <a:noFill/>
          </a:ln>
        </p:spPr>
        <p:txBody>
          <a:bodyPr lIns="91425" tIns="91425" rIns="91425" bIns="91425" anchor="t" anchorCtr="0"/>
          <a:lstStyle>
            <a:lvl1pPr marL="342900" indent="-190500" algn="l" rtl="0">
              <a:spcBef>
                <a:spcPts val="480"/>
              </a:spcBef>
              <a:spcAft>
                <a:spcPts val="0"/>
              </a:spcAft>
              <a:buClr>
                <a:srgbClr val="282B2E"/>
              </a:buClr>
              <a:buFont typeface="Calibri"/>
              <a:buChar char="•"/>
              <a:defRPr/>
            </a:lvl1pPr>
            <a:lvl2pPr marL="742950" indent="-158750" algn="l" rtl="0">
              <a:spcBef>
                <a:spcPts val="400"/>
              </a:spcBef>
              <a:spcAft>
                <a:spcPts val="0"/>
              </a:spcAft>
              <a:buClr>
                <a:srgbClr val="282B2E"/>
              </a:buClr>
              <a:buFont typeface="Calibri"/>
              <a:buChar char="–"/>
              <a:defRPr/>
            </a:lvl2pPr>
            <a:lvl3pPr marL="1143000" indent="-114300" algn="l" rtl="0">
              <a:spcBef>
                <a:spcPts val="360"/>
              </a:spcBef>
              <a:spcAft>
                <a:spcPts val="0"/>
              </a:spcAft>
              <a:buClr>
                <a:srgbClr val="282B2E"/>
              </a:buClr>
              <a:buFont typeface="Calibri"/>
              <a:buChar char="•"/>
              <a:defRPr/>
            </a:lvl3pPr>
            <a:lvl4pPr marL="1600200" indent="-114300" algn="l" rtl="0">
              <a:spcBef>
                <a:spcPts val="360"/>
              </a:spcBef>
              <a:spcAft>
                <a:spcPts val="0"/>
              </a:spcAft>
              <a:buClr>
                <a:srgbClr val="282B2E"/>
              </a:buClr>
              <a:buFont typeface="Calibri"/>
              <a:buChar char="–"/>
              <a:defRPr/>
            </a:lvl4pPr>
            <a:lvl5pPr marL="2057400" indent="-114300" algn="l" rtl="0">
              <a:spcBef>
                <a:spcPts val="360"/>
              </a:spcBef>
              <a:spcAft>
                <a:spcPts val="0"/>
              </a:spcAft>
              <a:buClr>
                <a:srgbClr val="282B2E"/>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31" name="Shape 31"/>
          <p:cNvSpPr txBox="1">
            <a:spLocks noGrp="1"/>
          </p:cNvSpPr>
          <p:nvPr>
            <p:ph type="sldNum" idx="12"/>
          </p:nvPr>
        </p:nvSpPr>
        <p:spPr>
          <a:xfrm>
            <a:off x="332873" y="6368381"/>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solidFill>
                <a:srgbClr val="4C4C4C"/>
              </a:solidFill>
            </a:endParaRPr>
          </a:p>
        </p:txBody>
      </p:sp>
    </p:spTree>
    <p:extLst>
      <p:ext uri="{BB962C8B-B14F-4D97-AF65-F5344CB8AC3E}">
        <p14:creationId xmlns:p14="http://schemas.microsoft.com/office/powerpoint/2010/main" val="11379451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EERE Black Slide Inner">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a:solidFill>
                  <a:schemeClr val="bg2">
                    <a:lumMod val="10000"/>
                  </a:schemeClr>
                </a:solidFill>
              </a:defRPr>
            </a:lvl1pPr>
          </a:lstStyle>
          <a:p>
            <a:r>
              <a:rPr lang="en-US" dirty="0" smtClean="0"/>
              <a:t>Click to edit Master title style</a:t>
            </a:r>
            <a:endParaRPr lang="en-US" dirty="0"/>
          </a:p>
        </p:txBody>
      </p:sp>
      <p:sp>
        <p:nvSpPr>
          <p:cNvPr id="3" name="TextBox 2"/>
          <p:cNvSpPr txBox="1"/>
          <p:nvPr userDrawn="1"/>
        </p:nvSpPr>
        <p:spPr>
          <a:xfrm>
            <a:off x="133687" y="3994059"/>
            <a:ext cx="914400" cy="914400"/>
          </a:xfrm>
          <a:prstGeom prst="rect">
            <a:avLst/>
          </a:prstGeom>
        </p:spPr>
        <p:txBody>
          <a:bodyPr vert="horz" wrap="none" lIns="91440" tIns="45720" rIns="91440" bIns="45720" rtlCol="0">
            <a:normAutofit/>
          </a:bodyPr>
          <a:lstStyle/>
          <a:p>
            <a:pPr>
              <a:spcBef>
                <a:spcPct val="20000"/>
              </a:spcBef>
              <a:buFont typeface="Arial"/>
              <a:buNone/>
            </a:pPr>
            <a:endParaRPr lang="en-US" sz="2323" b="1" dirty="0">
              <a:solidFill>
                <a:srgbClr val="FFFFFF"/>
              </a:solidFill>
              <a:latin typeface="Arial Narrow"/>
              <a:cs typeface="Arial Narrow"/>
            </a:endParaRPr>
          </a:p>
        </p:txBody>
      </p:sp>
      <p:sp>
        <p:nvSpPr>
          <p:cNvPr id="5" name="Content Placeholder 4"/>
          <p:cNvSpPr>
            <a:spLocks noGrp="1"/>
          </p:cNvSpPr>
          <p:nvPr>
            <p:ph sz="quarter" idx="10"/>
          </p:nvPr>
        </p:nvSpPr>
        <p:spPr>
          <a:xfrm>
            <a:off x="457200" y="1066800"/>
            <a:ext cx="8458200" cy="50292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635419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9271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r>
              <a:rPr lang="en-US" sz="2000" dirty="0">
                <a:solidFill>
                  <a:srgbClr val="FFFFFF"/>
                </a:solidFill>
                <a:ea typeface="ＭＳ Ｐゴシック" pitchFamily="-106" charset="-128"/>
                <a:cs typeface="ＭＳ Ｐゴシック" pitchFamily="-106" charset="-128"/>
              </a:rPr>
              <a:t>  BIOENERGY TECHNOLOGIES OFFICE</a:t>
            </a:r>
          </a:p>
        </p:txBody>
      </p:sp>
      <p:sp>
        <p:nvSpPr>
          <p:cNvPr id="9" name="Rectangle 8"/>
          <p:cNvSpPr/>
          <p:nvPr userDrawn="1"/>
        </p:nvSpPr>
        <p:spPr>
          <a:xfrm>
            <a:off x="0" y="6456363"/>
            <a:ext cx="9153144" cy="40163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0" name="Rectangle 9"/>
          <p:cNvSpPr/>
          <p:nvPr userDrawn="1"/>
        </p:nvSpPr>
        <p:spPr>
          <a:xfrm flipH="1">
            <a:off x="-4" y="5079758"/>
            <a:ext cx="4572004" cy="137660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2" name="Rectangle 11"/>
          <p:cNvSpPr/>
          <p:nvPr userDrawn="1"/>
        </p:nvSpPr>
        <p:spPr>
          <a:xfrm flipH="1">
            <a:off x="4560243" y="5079758"/>
            <a:ext cx="4592454" cy="1376606"/>
          </a:xfrm>
          <a:prstGeom prst="rect">
            <a:avLst/>
          </a:prstGeom>
          <a:solidFill>
            <a:srgbClr val="646D7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pic>
        <p:nvPicPr>
          <p:cNvPr id="17" name="Picture 32" descr="doe_logo_ppt.png"/>
          <p:cNvPicPr>
            <a:picLocks noChangeAspect="1"/>
          </p:cNvPicPr>
          <p:nvPr userDrawn="1"/>
        </p:nvPicPr>
        <p:blipFill>
          <a:blip r:embed="rId2"/>
          <a:srcRect/>
          <a:stretch>
            <a:fillRect/>
          </a:stretch>
        </p:blipFill>
        <p:spPr bwMode="auto">
          <a:xfrm>
            <a:off x="6121400" y="276225"/>
            <a:ext cx="2743200" cy="412750"/>
          </a:xfrm>
          <a:prstGeom prst="rect">
            <a:avLst/>
          </a:prstGeom>
          <a:noFill/>
          <a:ln w="9525">
            <a:noFill/>
            <a:miter lim="800000"/>
            <a:headEnd/>
            <a:tailEnd/>
          </a:ln>
        </p:spPr>
      </p:pic>
      <p:sp>
        <p:nvSpPr>
          <p:cNvPr id="19" name="Subtitle 2"/>
          <p:cNvSpPr>
            <a:spLocks noGrp="1"/>
          </p:cNvSpPr>
          <p:nvPr>
            <p:ph type="subTitle" idx="1" hasCustomPrompt="1"/>
          </p:nvPr>
        </p:nvSpPr>
        <p:spPr>
          <a:xfrm>
            <a:off x="163046" y="5253120"/>
            <a:ext cx="4382300" cy="1175040"/>
          </a:xfrm>
          <a:prstGeom prst="rect">
            <a:avLst/>
          </a:prstGeom>
        </p:spPr>
        <p:txBody>
          <a:bodyPr>
            <a:normAutofit/>
          </a:bodyPr>
          <a:lstStyle>
            <a:lvl1pPr marL="0" indent="0" algn="l">
              <a:buNone/>
              <a:defRPr sz="2400" b="1" i="0">
                <a:solidFill>
                  <a:srgbClr val="FFFFFF"/>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Presentation Title</a:t>
            </a:r>
            <a:endParaRPr lang="en-US" dirty="0"/>
          </a:p>
        </p:txBody>
      </p:sp>
      <p:sp>
        <p:nvSpPr>
          <p:cNvPr id="20" name="Text Placeholder 17"/>
          <p:cNvSpPr>
            <a:spLocks noGrp="1"/>
          </p:cNvSpPr>
          <p:nvPr>
            <p:ph type="body" sz="quarter" idx="10" hasCustomPrompt="1"/>
          </p:nvPr>
        </p:nvSpPr>
        <p:spPr>
          <a:xfrm>
            <a:off x="4776303" y="5247265"/>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dirty="0" smtClean="0"/>
              <a:t>Presenter </a:t>
            </a:r>
            <a:r>
              <a:rPr lang="en-US" noProof="0" dirty="0" err="1" smtClean="0"/>
              <a:t>Name(s</a:t>
            </a:r>
            <a:r>
              <a:rPr lang="en-US" noProof="0" dirty="0" smtClean="0"/>
              <a:t>)</a:t>
            </a:r>
          </a:p>
        </p:txBody>
      </p:sp>
      <p:sp>
        <p:nvSpPr>
          <p:cNvPr id="21" name="Text Placeholder 22"/>
          <p:cNvSpPr>
            <a:spLocks noGrp="1"/>
          </p:cNvSpPr>
          <p:nvPr>
            <p:ph type="body" sz="quarter" idx="12"/>
          </p:nvPr>
        </p:nvSpPr>
        <p:spPr>
          <a:xfrm>
            <a:off x="4776252" y="5584690"/>
            <a:ext cx="4180863"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mn-lt"/>
                <a:cs typeface="Arial"/>
              </a:defRPr>
            </a:lvl1pPr>
          </a:lstStyle>
          <a:p>
            <a:pPr lvl="0"/>
            <a:r>
              <a:rPr lang="en-US" noProof="0" smtClean="0"/>
              <a:t>Click to edit Master text styles</a:t>
            </a:r>
          </a:p>
        </p:txBody>
      </p:sp>
      <p:sp>
        <p:nvSpPr>
          <p:cNvPr id="22" name="Text Placeholder 18"/>
          <p:cNvSpPr>
            <a:spLocks noGrp="1"/>
          </p:cNvSpPr>
          <p:nvPr>
            <p:ph type="body" sz="quarter" idx="13" hasCustomPrompt="1"/>
          </p:nvPr>
        </p:nvSpPr>
        <p:spPr>
          <a:xfrm>
            <a:off x="168100" y="5672913"/>
            <a:ext cx="1390650" cy="288687"/>
          </a:xfrm>
          <a:prstGeom prst="rect">
            <a:avLst/>
          </a:prstGeom>
        </p:spPr>
        <p:txBody>
          <a:bodyPr>
            <a:normAutofit/>
          </a:bodyPr>
          <a:lstStyle>
            <a:lvl1pPr>
              <a:buNone/>
              <a:defRPr sz="1200">
                <a:solidFill>
                  <a:schemeClr val="bg1"/>
                </a:solidFill>
                <a:latin typeface="+mn-lt"/>
                <a:cs typeface="Arial"/>
              </a:defRPr>
            </a:lvl1pPr>
            <a:lvl5pPr>
              <a:defRPr/>
            </a:lvl5pPr>
          </a:lstStyle>
          <a:p>
            <a:pPr lvl="0"/>
            <a:r>
              <a:rPr lang="en-US" dirty="0" smtClean="0"/>
              <a:t>Date</a:t>
            </a:r>
            <a:endParaRPr lang="en-US" dirty="0"/>
          </a:p>
        </p:txBody>
      </p:sp>
      <p:grpSp>
        <p:nvGrpSpPr>
          <p:cNvPr id="2" name="Group 1"/>
          <p:cNvGrpSpPr/>
          <p:nvPr userDrawn="1"/>
        </p:nvGrpSpPr>
        <p:grpSpPr>
          <a:xfrm>
            <a:off x="-4" y="870856"/>
            <a:ext cx="9144002" cy="156560"/>
            <a:chOff x="-4" y="870857"/>
            <a:chExt cx="9144002" cy="80752"/>
          </a:xfrm>
        </p:grpSpPr>
        <p:sp>
          <p:nvSpPr>
            <p:cNvPr id="25" name="Rectangle 24"/>
            <p:cNvSpPr/>
            <p:nvPr userDrawn="1"/>
          </p:nvSpPr>
          <p:spPr bwMode="auto">
            <a:xfrm flipH="1" flipV="1">
              <a:off x="5974366" y="870858"/>
              <a:ext cx="3169632" cy="807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24" name="Rectangle 23"/>
            <p:cNvSpPr/>
            <p:nvPr userDrawn="1"/>
          </p:nvSpPr>
          <p:spPr bwMode="auto">
            <a:xfrm flipH="1" flipV="1">
              <a:off x="-4" y="870857"/>
              <a:ext cx="6125885" cy="7241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grpSp>
      <p:pic>
        <p:nvPicPr>
          <p:cNvPr id="16" name="Picture 15" descr="iStock_000002383648Medium.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360622" y="3045122"/>
            <a:ext cx="3202930" cy="2034636"/>
          </a:xfrm>
          <a:prstGeom prst="rect">
            <a:avLst/>
          </a:prstGeom>
        </p:spPr>
      </p:pic>
      <p:pic>
        <p:nvPicPr>
          <p:cNvPr id="23" name="Picture 22" descr="Imagen1.jpg"/>
          <p:cNvPicPr>
            <a:picLocks noChangeAspect="1"/>
          </p:cNvPicPr>
          <p:nvPr userDrawn="1"/>
        </p:nvPicPr>
        <p:blipFill>
          <a:blip r:embed="rId4" cstate="screen">
            <a:extLst>
              <a:ext uri="{28A0092B-C50C-407E-A947-70E740481C1C}">
                <a14:useLocalDpi xmlns:a14="http://schemas.microsoft.com/office/drawing/2010/main"/>
              </a:ext>
            </a:extLst>
          </a:blip>
          <a:srcRect t="8734" b="12659"/>
          <a:stretch>
            <a:fillRect/>
          </a:stretch>
        </p:blipFill>
        <p:spPr>
          <a:xfrm>
            <a:off x="5822087" y="3133914"/>
            <a:ext cx="3332188" cy="1945844"/>
          </a:xfrm>
          <a:prstGeom prst="rect">
            <a:avLst/>
          </a:prstGeom>
        </p:spPr>
      </p:pic>
      <p:pic>
        <p:nvPicPr>
          <p:cNvPr id="26" name="Picture 25" descr="iStock_000005312772Large.jpg"/>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5814204" y="952485"/>
            <a:ext cx="3329796" cy="2179545"/>
          </a:xfrm>
          <a:prstGeom prst="rect">
            <a:avLst/>
          </a:prstGeom>
        </p:spPr>
      </p:pic>
      <p:pic>
        <p:nvPicPr>
          <p:cNvPr id="28" name="Picture 27" descr="Image INL 1.JP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1351823" y="945601"/>
            <a:ext cx="3208421" cy="2161950"/>
          </a:xfrm>
          <a:prstGeom prst="rect">
            <a:avLst/>
          </a:prstGeom>
        </p:spPr>
      </p:pic>
      <p:pic>
        <p:nvPicPr>
          <p:cNvPr id="29" name="Picture 28" descr="soybeanhr01.JP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a:xfrm>
            <a:off x="3296" y="943275"/>
            <a:ext cx="1404381" cy="4136482"/>
          </a:xfrm>
          <a:prstGeom prst="rect">
            <a:avLst/>
          </a:prstGeom>
        </p:spPr>
      </p:pic>
      <p:pic>
        <p:nvPicPr>
          <p:cNvPr id="27" name="Picture 26" descr="biofuelscorridorhr01.JP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4566949" y="945601"/>
            <a:ext cx="1255137" cy="4134157"/>
          </a:xfrm>
          <a:prstGeom prst="rect">
            <a:avLst/>
          </a:prstGeom>
        </p:spPr>
      </p:pic>
    </p:spTree>
    <p:extLst>
      <p:ext uri="{BB962C8B-B14F-4D97-AF65-F5344CB8AC3E}">
        <p14:creationId xmlns:p14="http://schemas.microsoft.com/office/powerpoint/2010/main" val="22802156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00450"/>
            <a:ext cx="8229600" cy="4925714"/>
          </a:xfrm>
        </p:spPr>
        <p:txBody>
          <a:bodyPr/>
          <a:lstStyle>
            <a:lvl1pPr>
              <a:defRPr sz="2200"/>
            </a:lvl1pPr>
            <a:lvl2pPr>
              <a:defRPr sz="18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456130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811657"/>
          </a:xfrm>
        </p:spPr>
        <p:txBody>
          <a:bodyPr/>
          <a:lstStyle>
            <a:lvl1pPr>
              <a:defRPr>
                <a:solidFill>
                  <a:srgbClr val="3C474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8742882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026931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35259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373208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7610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rmAutofit/>
          </a:bodyPr>
          <a:lstStyle>
            <a:lvl1pPr algn="l">
              <a:defRPr sz="1800" b="1"/>
            </a:lvl1pPr>
          </a:lstStyle>
          <a:p>
            <a:r>
              <a:rPr lang="en-US" smtClean="0"/>
              <a:t>Click to edit Master title style</a:t>
            </a:r>
            <a:endParaRPr lang="en-US" dirty="0"/>
          </a:p>
        </p:txBody>
      </p:sp>
      <p:sp>
        <p:nvSpPr>
          <p:cNvPr id="3" name="Content Placeholder 2"/>
          <p:cNvSpPr>
            <a:spLocks noGrp="1"/>
          </p:cNvSpPr>
          <p:nvPr>
            <p:ph idx="1"/>
          </p:nvPr>
        </p:nvSpPr>
        <p:spPr>
          <a:xfrm>
            <a:off x="3575050" y="727676"/>
            <a:ext cx="5111750" cy="5398487"/>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78267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23866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441464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9271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r>
              <a:rPr lang="en-US" sz="2000" dirty="0">
                <a:solidFill>
                  <a:srgbClr val="FFFFFF"/>
                </a:solidFill>
                <a:ea typeface="ＭＳ Ｐゴシック" pitchFamily="-106" charset="-128"/>
                <a:cs typeface="ＭＳ Ｐゴシック" pitchFamily="-106" charset="-128"/>
              </a:rPr>
              <a:t>  BIOENERGY TECHNOLOGIES OFFICE</a:t>
            </a:r>
          </a:p>
        </p:txBody>
      </p:sp>
      <p:sp>
        <p:nvSpPr>
          <p:cNvPr id="9" name="Rectangle 8"/>
          <p:cNvSpPr/>
          <p:nvPr userDrawn="1"/>
        </p:nvSpPr>
        <p:spPr>
          <a:xfrm>
            <a:off x="0" y="6456363"/>
            <a:ext cx="9153144" cy="40163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0" name="Rectangle 9"/>
          <p:cNvSpPr/>
          <p:nvPr userDrawn="1"/>
        </p:nvSpPr>
        <p:spPr>
          <a:xfrm flipH="1">
            <a:off x="-4" y="5079758"/>
            <a:ext cx="4572004" cy="137660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2" name="Rectangle 11"/>
          <p:cNvSpPr/>
          <p:nvPr userDrawn="1"/>
        </p:nvSpPr>
        <p:spPr>
          <a:xfrm flipH="1">
            <a:off x="4560243" y="5079758"/>
            <a:ext cx="4592454" cy="1376606"/>
          </a:xfrm>
          <a:prstGeom prst="rect">
            <a:avLst/>
          </a:prstGeom>
          <a:solidFill>
            <a:srgbClr val="646D7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pic>
        <p:nvPicPr>
          <p:cNvPr id="17" name="Picture 32" descr="doe_logo_ppt.png"/>
          <p:cNvPicPr>
            <a:picLocks noChangeAspect="1"/>
          </p:cNvPicPr>
          <p:nvPr userDrawn="1"/>
        </p:nvPicPr>
        <p:blipFill>
          <a:blip r:embed="rId2"/>
          <a:srcRect/>
          <a:stretch>
            <a:fillRect/>
          </a:stretch>
        </p:blipFill>
        <p:spPr bwMode="auto">
          <a:xfrm>
            <a:off x="6121400" y="276225"/>
            <a:ext cx="2743200" cy="412750"/>
          </a:xfrm>
          <a:prstGeom prst="rect">
            <a:avLst/>
          </a:prstGeom>
          <a:noFill/>
          <a:ln w="9525">
            <a:noFill/>
            <a:miter lim="800000"/>
            <a:headEnd/>
            <a:tailEnd/>
          </a:ln>
        </p:spPr>
      </p:pic>
      <p:sp>
        <p:nvSpPr>
          <p:cNvPr id="19" name="Subtitle 2"/>
          <p:cNvSpPr>
            <a:spLocks noGrp="1"/>
          </p:cNvSpPr>
          <p:nvPr>
            <p:ph type="subTitle" idx="1" hasCustomPrompt="1"/>
          </p:nvPr>
        </p:nvSpPr>
        <p:spPr>
          <a:xfrm>
            <a:off x="163046" y="5253120"/>
            <a:ext cx="4382300" cy="1175040"/>
          </a:xfrm>
          <a:prstGeom prst="rect">
            <a:avLst/>
          </a:prstGeom>
        </p:spPr>
        <p:txBody>
          <a:bodyPr>
            <a:normAutofit/>
          </a:bodyPr>
          <a:lstStyle>
            <a:lvl1pPr marL="0" indent="0" algn="l">
              <a:buNone/>
              <a:defRPr sz="2400" b="1" i="0">
                <a:solidFill>
                  <a:srgbClr val="FFFFFF"/>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Presentation Title</a:t>
            </a:r>
            <a:endParaRPr lang="en-US" dirty="0"/>
          </a:p>
        </p:txBody>
      </p:sp>
      <p:sp>
        <p:nvSpPr>
          <p:cNvPr id="20" name="Text Placeholder 17"/>
          <p:cNvSpPr>
            <a:spLocks noGrp="1"/>
          </p:cNvSpPr>
          <p:nvPr>
            <p:ph type="body" sz="quarter" idx="10" hasCustomPrompt="1"/>
          </p:nvPr>
        </p:nvSpPr>
        <p:spPr>
          <a:xfrm>
            <a:off x="4776303" y="5247265"/>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dirty="0" smtClean="0"/>
              <a:t>Presenter </a:t>
            </a:r>
            <a:r>
              <a:rPr lang="en-US" noProof="0" dirty="0" err="1" smtClean="0"/>
              <a:t>Name(s</a:t>
            </a:r>
            <a:r>
              <a:rPr lang="en-US" noProof="0" dirty="0" smtClean="0"/>
              <a:t>)</a:t>
            </a:r>
          </a:p>
        </p:txBody>
      </p:sp>
      <p:sp>
        <p:nvSpPr>
          <p:cNvPr id="21" name="Text Placeholder 22"/>
          <p:cNvSpPr>
            <a:spLocks noGrp="1"/>
          </p:cNvSpPr>
          <p:nvPr>
            <p:ph type="body" sz="quarter" idx="12"/>
          </p:nvPr>
        </p:nvSpPr>
        <p:spPr>
          <a:xfrm>
            <a:off x="4776252" y="5584690"/>
            <a:ext cx="4180863"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mn-lt"/>
                <a:cs typeface="Arial"/>
              </a:defRPr>
            </a:lvl1pPr>
          </a:lstStyle>
          <a:p>
            <a:pPr lvl="0"/>
            <a:r>
              <a:rPr lang="en-US" noProof="0" smtClean="0"/>
              <a:t>Click to edit Master text styles</a:t>
            </a:r>
          </a:p>
        </p:txBody>
      </p:sp>
      <p:sp>
        <p:nvSpPr>
          <p:cNvPr id="22" name="Text Placeholder 18"/>
          <p:cNvSpPr>
            <a:spLocks noGrp="1"/>
          </p:cNvSpPr>
          <p:nvPr>
            <p:ph type="body" sz="quarter" idx="13" hasCustomPrompt="1"/>
          </p:nvPr>
        </p:nvSpPr>
        <p:spPr>
          <a:xfrm>
            <a:off x="168100" y="5672913"/>
            <a:ext cx="1390650" cy="288687"/>
          </a:xfrm>
          <a:prstGeom prst="rect">
            <a:avLst/>
          </a:prstGeom>
        </p:spPr>
        <p:txBody>
          <a:bodyPr>
            <a:normAutofit/>
          </a:bodyPr>
          <a:lstStyle>
            <a:lvl1pPr>
              <a:buNone/>
              <a:defRPr sz="1200">
                <a:solidFill>
                  <a:schemeClr val="bg1"/>
                </a:solidFill>
                <a:latin typeface="+mn-lt"/>
                <a:cs typeface="Arial"/>
              </a:defRPr>
            </a:lvl1pPr>
            <a:lvl5pPr>
              <a:defRPr/>
            </a:lvl5pPr>
          </a:lstStyle>
          <a:p>
            <a:pPr lvl="0"/>
            <a:r>
              <a:rPr lang="en-US" dirty="0" smtClean="0"/>
              <a:t>Date</a:t>
            </a:r>
            <a:endParaRPr lang="en-US" dirty="0"/>
          </a:p>
        </p:txBody>
      </p:sp>
      <p:grpSp>
        <p:nvGrpSpPr>
          <p:cNvPr id="2" name="Group 1"/>
          <p:cNvGrpSpPr/>
          <p:nvPr userDrawn="1"/>
        </p:nvGrpSpPr>
        <p:grpSpPr>
          <a:xfrm>
            <a:off x="-4" y="870856"/>
            <a:ext cx="9144002" cy="156560"/>
            <a:chOff x="-4" y="870857"/>
            <a:chExt cx="9144002" cy="80752"/>
          </a:xfrm>
        </p:grpSpPr>
        <p:sp>
          <p:nvSpPr>
            <p:cNvPr id="25" name="Rectangle 24"/>
            <p:cNvSpPr/>
            <p:nvPr userDrawn="1"/>
          </p:nvSpPr>
          <p:spPr bwMode="auto">
            <a:xfrm flipH="1" flipV="1">
              <a:off x="5974366" y="870858"/>
              <a:ext cx="3169632" cy="807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24" name="Rectangle 23"/>
            <p:cNvSpPr/>
            <p:nvPr userDrawn="1"/>
          </p:nvSpPr>
          <p:spPr bwMode="auto">
            <a:xfrm flipH="1" flipV="1">
              <a:off x="-4" y="870857"/>
              <a:ext cx="6125885" cy="7241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grpSp>
      <p:pic>
        <p:nvPicPr>
          <p:cNvPr id="16" name="Picture 15" descr="iStock_000002383648Medium.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360622" y="3045122"/>
            <a:ext cx="3202930" cy="2034636"/>
          </a:xfrm>
          <a:prstGeom prst="rect">
            <a:avLst/>
          </a:prstGeom>
        </p:spPr>
      </p:pic>
      <p:pic>
        <p:nvPicPr>
          <p:cNvPr id="23" name="Picture 22" descr="Imagen1.jpg"/>
          <p:cNvPicPr>
            <a:picLocks noChangeAspect="1"/>
          </p:cNvPicPr>
          <p:nvPr userDrawn="1"/>
        </p:nvPicPr>
        <p:blipFill>
          <a:blip r:embed="rId4" cstate="screen">
            <a:extLst>
              <a:ext uri="{28A0092B-C50C-407E-A947-70E740481C1C}">
                <a14:useLocalDpi xmlns:a14="http://schemas.microsoft.com/office/drawing/2010/main"/>
              </a:ext>
            </a:extLst>
          </a:blip>
          <a:srcRect t="8734" b="12659"/>
          <a:stretch>
            <a:fillRect/>
          </a:stretch>
        </p:blipFill>
        <p:spPr>
          <a:xfrm>
            <a:off x="5822087" y="3133914"/>
            <a:ext cx="3332188" cy="1945844"/>
          </a:xfrm>
          <a:prstGeom prst="rect">
            <a:avLst/>
          </a:prstGeom>
        </p:spPr>
      </p:pic>
      <p:pic>
        <p:nvPicPr>
          <p:cNvPr id="26" name="Picture 25" descr="iStock_000005312772Large.jpg"/>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5814204" y="952485"/>
            <a:ext cx="3329796" cy="2179545"/>
          </a:xfrm>
          <a:prstGeom prst="rect">
            <a:avLst/>
          </a:prstGeom>
        </p:spPr>
      </p:pic>
      <p:pic>
        <p:nvPicPr>
          <p:cNvPr id="28" name="Picture 27" descr="Image INL 1.JP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1351823" y="945601"/>
            <a:ext cx="3208421" cy="2161950"/>
          </a:xfrm>
          <a:prstGeom prst="rect">
            <a:avLst/>
          </a:prstGeom>
        </p:spPr>
      </p:pic>
      <p:pic>
        <p:nvPicPr>
          <p:cNvPr id="29" name="Picture 28" descr="soybeanhr01.JP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a:xfrm>
            <a:off x="3296" y="943275"/>
            <a:ext cx="1404381" cy="4136482"/>
          </a:xfrm>
          <a:prstGeom prst="rect">
            <a:avLst/>
          </a:prstGeom>
        </p:spPr>
      </p:pic>
      <p:pic>
        <p:nvPicPr>
          <p:cNvPr id="27" name="Picture 26" descr="biofuelscorridorhr01.JP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4566949" y="945601"/>
            <a:ext cx="1255137" cy="4134157"/>
          </a:xfrm>
          <a:prstGeom prst="rect">
            <a:avLst/>
          </a:prstGeom>
        </p:spPr>
      </p:pic>
    </p:spTree>
    <p:extLst>
      <p:ext uri="{BB962C8B-B14F-4D97-AF65-F5344CB8AC3E}">
        <p14:creationId xmlns:p14="http://schemas.microsoft.com/office/powerpoint/2010/main" val="38321077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00450"/>
            <a:ext cx="8229600" cy="4925714"/>
          </a:xfrm>
        </p:spPr>
        <p:txBody>
          <a:bodyPr/>
          <a:lstStyle>
            <a:lvl1pPr>
              <a:defRPr sz="2200"/>
            </a:lvl1pPr>
            <a:lvl2pPr>
              <a:defRPr sz="18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064314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
            <a:ext cx="8229600" cy="811657"/>
          </a:xfrm>
        </p:spPr>
        <p:txBody>
          <a:bodyPr/>
          <a:lstStyle>
            <a:lvl1pPr>
              <a:defRPr>
                <a:solidFill>
                  <a:srgbClr val="3C474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2841405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152760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84115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5852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9580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rmAutofit/>
          </a:bodyPr>
          <a:lstStyle>
            <a:lvl1pPr algn="l">
              <a:defRPr sz="1800" b="1"/>
            </a:lvl1pPr>
          </a:lstStyle>
          <a:p>
            <a:r>
              <a:rPr lang="en-US" smtClean="0"/>
              <a:t>Click to edit Master title style</a:t>
            </a:r>
            <a:endParaRPr lang="en-US" dirty="0"/>
          </a:p>
        </p:txBody>
      </p:sp>
      <p:sp>
        <p:nvSpPr>
          <p:cNvPr id="3" name="Content Placeholder 2"/>
          <p:cNvSpPr>
            <a:spLocks noGrp="1"/>
          </p:cNvSpPr>
          <p:nvPr>
            <p:ph idx="1"/>
          </p:nvPr>
        </p:nvSpPr>
        <p:spPr>
          <a:xfrm>
            <a:off x="3575050" y="727676"/>
            <a:ext cx="5111750" cy="5398487"/>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279546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518018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slideLayout" Target="../slideLayouts/slideLayout102.xml"/><Relationship Id="rId13" Type="http://schemas.openxmlformats.org/officeDocument/2006/relationships/theme" Target="../theme/theme10.xml"/><Relationship Id="rId14" Type="http://schemas.openxmlformats.org/officeDocument/2006/relationships/image" Target="../media/image23.png"/><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slideLayout" Target="../slideLayouts/slideLayout114.xml"/><Relationship Id="rId13" Type="http://schemas.openxmlformats.org/officeDocument/2006/relationships/theme" Target="../theme/theme11.xml"/><Relationship Id="rId14" Type="http://schemas.openxmlformats.org/officeDocument/2006/relationships/image" Target="../media/image23.png"/><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theme" Target="../theme/theme12.xml"/><Relationship Id="rId8" Type="http://schemas.openxmlformats.org/officeDocument/2006/relationships/image" Target="../media/image24.jpeg"/><Relationship Id="rId1" Type="http://schemas.openxmlformats.org/officeDocument/2006/relationships/slideLayout" Target="../slideLayouts/slideLayout115.xml"/><Relationship Id="rId2" Type="http://schemas.openxmlformats.org/officeDocument/2006/relationships/slideLayout" Target="../slideLayouts/slideLayout116.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 Id="rId9" Type="http://schemas.openxmlformats.org/officeDocument/2006/relationships/theme" Target="../theme/theme13.xml"/><Relationship Id="rId10" Type="http://schemas.openxmlformats.org/officeDocument/2006/relationships/image" Target="../media/image24.jpeg"/><Relationship Id="rId1" Type="http://schemas.openxmlformats.org/officeDocument/2006/relationships/slideLayout" Target="../slideLayouts/slideLayout121.xml"/><Relationship Id="rId2" Type="http://schemas.openxmlformats.org/officeDocument/2006/relationships/slideLayout" Target="../slideLayouts/slideLayout12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39.xml"/><Relationship Id="rId12" Type="http://schemas.openxmlformats.org/officeDocument/2006/relationships/slideLayout" Target="../slideLayouts/slideLayout140.xml"/><Relationship Id="rId13" Type="http://schemas.openxmlformats.org/officeDocument/2006/relationships/slideLayout" Target="../slideLayouts/slideLayout141.xml"/><Relationship Id="rId14" Type="http://schemas.openxmlformats.org/officeDocument/2006/relationships/theme" Target="../theme/theme14.xml"/><Relationship Id="rId15" Type="http://schemas.openxmlformats.org/officeDocument/2006/relationships/image" Target="../media/image24.jpeg"/><Relationship Id="rId1" Type="http://schemas.openxmlformats.org/officeDocument/2006/relationships/slideLayout" Target="../slideLayouts/slideLayout129.xml"/><Relationship Id="rId2" Type="http://schemas.openxmlformats.org/officeDocument/2006/relationships/slideLayout" Target="../slideLayouts/slideLayout130.xml"/><Relationship Id="rId3" Type="http://schemas.openxmlformats.org/officeDocument/2006/relationships/slideLayout" Target="../slideLayouts/slideLayout131.xml"/><Relationship Id="rId4" Type="http://schemas.openxmlformats.org/officeDocument/2006/relationships/slideLayout" Target="../slideLayouts/slideLayout132.xml"/><Relationship Id="rId5" Type="http://schemas.openxmlformats.org/officeDocument/2006/relationships/slideLayout" Target="../slideLayouts/slideLayout133.xml"/><Relationship Id="rId6" Type="http://schemas.openxmlformats.org/officeDocument/2006/relationships/slideLayout" Target="../slideLayouts/slideLayout134.xml"/><Relationship Id="rId7" Type="http://schemas.openxmlformats.org/officeDocument/2006/relationships/slideLayout" Target="../slideLayouts/slideLayout135.xml"/><Relationship Id="rId8" Type="http://schemas.openxmlformats.org/officeDocument/2006/relationships/slideLayout" Target="../slideLayouts/slideLayout136.xml"/><Relationship Id="rId9" Type="http://schemas.openxmlformats.org/officeDocument/2006/relationships/slideLayout" Target="../slideLayouts/slideLayout137.xml"/><Relationship Id="rId10" Type="http://schemas.openxmlformats.org/officeDocument/2006/relationships/slideLayout" Target="../slideLayouts/slideLayout138.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2.xml"/><Relationship Id="rId12" Type="http://schemas.openxmlformats.org/officeDocument/2006/relationships/slideLayout" Target="../slideLayouts/slideLayout153.xml"/><Relationship Id="rId13" Type="http://schemas.openxmlformats.org/officeDocument/2006/relationships/slideLayout" Target="../slideLayouts/slideLayout154.xml"/><Relationship Id="rId14" Type="http://schemas.openxmlformats.org/officeDocument/2006/relationships/theme" Target="../theme/theme15.xml"/><Relationship Id="rId15" Type="http://schemas.openxmlformats.org/officeDocument/2006/relationships/image" Target="../media/image20.jpeg"/><Relationship Id="rId1" Type="http://schemas.openxmlformats.org/officeDocument/2006/relationships/slideLayout" Target="../slideLayouts/slideLayout142.xml"/><Relationship Id="rId2" Type="http://schemas.openxmlformats.org/officeDocument/2006/relationships/slideLayout" Target="../slideLayouts/slideLayout143.xml"/><Relationship Id="rId3" Type="http://schemas.openxmlformats.org/officeDocument/2006/relationships/slideLayout" Target="../slideLayouts/slideLayout144.xml"/><Relationship Id="rId4" Type="http://schemas.openxmlformats.org/officeDocument/2006/relationships/slideLayout" Target="../slideLayouts/slideLayout145.xml"/><Relationship Id="rId5" Type="http://schemas.openxmlformats.org/officeDocument/2006/relationships/slideLayout" Target="../slideLayouts/slideLayout146.xml"/><Relationship Id="rId6" Type="http://schemas.openxmlformats.org/officeDocument/2006/relationships/slideLayout" Target="../slideLayouts/slideLayout147.xml"/><Relationship Id="rId7" Type="http://schemas.openxmlformats.org/officeDocument/2006/relationships/slideLayout" Target="../slideLayouts/slideLayout148.xml"/><Relationship Id="rId8" Type="http://schemas.openxmlformats.org/officeDocument/2006/relationships/slideLayout" Target="../slideLayouts/slideLayout149.xml"/><Relationship Id="rId9" Type="http://schemas.openxmlformats.org/officeDocument/2006/relationships/slideLayout" Target="../slideLayouts/slideLayout150.xml"/><Relationship Id="rId10" Type="http://schemas.openxmlformats.org/officeDocument/2006/relationships/slideLayout" Target="../slideLayouts/slideLayout15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5.xml"/><Relationship Id="rId12" Type="http://schemas.openxmlformats.org/officeDocument/2006/relationships/theme" Target="../theme/theme2.xml"/><Relationship Id="rId13"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 Id="rId9" Type="http://schemas.openxmlformats.org/officeDocument/2006/relationships/slideLayout" Target="../slideLayouts/slideLayout13.xml"/><Relationship Id="rId10"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slideLayout" Target="../slideLayouts/slideLayout28.xml"/><Relationship Id="rId14" Type="http://schemas.openxmlformats.org/officeDocument/2006/relationships/slideLayout" Target="../slideLayouts/slideLayout29.xml"/><Relationship Id="rId15" Type="http://schemas.openxmlformats.org/officeDocument/2006/relationships/slideLayout" Target="../slideLayouts/slideLayout30.xml"/><Relationship Id="rId16" Type="http://schemas.openxmlformats.org/officeDocument/2006/relationships/theme" Target="../theme/theme3.xml"/><Relationship Id="rId17" Type="http://schemas.openxmlformats.org/officeDocument/2006/relationships/image" Target="../media/image9.png"/><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1.xml"/><Relationship Id="rId12" Type="http://schemas.openxmlformats.org/officeDocument/2006/relationships/theme" Target="../theme/theme4.xml"/><Relationship Id="rId13" Type="http://schemas.openxmlformats.org/officeDocument/2006/relationships/image" Target="../media/image1.jpeg"/><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 Id="rId9" Type="http://schemas.openxmlformats.org/officeDocument/2006/relationships/slideLayout" Target="../slideLayouts/slideLayout39.xml"/><Relationship Id="rId10"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11" Type="http://schemas.openxmlformats.org/officeDocument/2006/relationships/theme" Target="../theme/theme5.xml"/><Relationship Id="rId12" Type="http://schemas.openxmlformats.org/officeDocument/2006/relationships/image" Target="../media/image20.jpeg"/><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9" Type="http://schemas.openxmlformats.org/officeDocument/2006/relationships/slideLayout" Target="../slideLayouts/slideLayout50.xml"/><Relationship Id="rId10"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theme" Target="../theme/theme6.xml"/><Relationship Id="rId13" Type="http://schemas.openxmlformats.org/officeDocument/2006/relationships/image" Target="../media/image1.jpeg"/><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3.xml"/><Relationship Id="rId12" Type="http://schemas.openxmlformats.org/officeDocument/2006/relationships/theme" Target="../theme/theme7.xml"/><Relationship Id="rId13" Type="http://schemas.openxmlformats.org/officeDocument/2006/relationships/image" Target="../media/image1.jpeg"/><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9" Type="http://schemas.openxmlformats.org/officeDocument/2006/relationships/slideLayout" Target="../slideLayouts/slideLayout71.xml"/><Relationship Id="rId10"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9" Type="http://schemas.openxmlformats.org/officeDocument/2006/relationships/theme" Target="../theme/theme8.xml"/><Relationship Id="rId10" Type="http://schemas.openxmlformats.org/officeDocument/2006/relationships/image" Target="../media/image1.jpeg"/><Relationship Id="rId1" Type="http://schemas.openxmlformats.org/officeDocument/2006/relationships/slideLayout" Target="../slideLayouts/slideLayout74.xml"/><Relationship Id="rId2"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theme" Target="../theme/theme9.xml"/><Relationship Id="rId11" Type="http://schemas.openxmlformats.org/officeDocument/2006/relationships/image" Target="../media/image23.png"/><Relationship Id="rId1" Type="http://schemas.openxmlformats.org/officeDocument/2006/relationships/slideLayout" Target="../slideLayouts/slideLayout82.xml"/><Relationship Id="rId2"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1069" y="0"/>
            <a:ext cx="6509982" cy="70682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grpSp>
        <p:nvGrpSpPr>
          <p:cNvPr id="10" name="Group 9"/>
          <p:cNvGrpSpPr/>
          <p:nvPr userDrawn="1"/>
        </p:nvGrpSpPr>
        <p:grpSpPr>
          <a:xfrm>
            <a:off x="-12094" y="706829"/>
            <a:ext cx="9144001" cy="55570"/>
            <a:chOff x="-1" y="656981"/>
            <a:chExt cx="9144001" cy="55570"/>
          </a:xfrm>
        </p:grpSpPr>
        <p:sp>
          <p:nvSpPr>
            <p:cNvPr id="12" name="Rectangle 11"/>
            <p:cNvSpPr/>
            <p:nvPr userDrawn="1"/>
          </p:nvSpPr>
          <p:spPr bwMode="auto">
            <a:xfrm flipH="1" flipV="1">
              <a:off x="-1" y="656982"/>
              <a:ext cx="4268788"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6" name="Rectangle 15"/>
            <p:cNvSpPr/>
            <p:nvPr userDrawn="1"/>
          </p:nvSpPr>
          <p:spPr bwMode="auto">
            <a:xfrm flipH="1" flipV="1">
              <a:off x="5834063" y="656988"/>
              <a:ext cx="3309937" cy="555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8" name="Rectangle 17"/>
            <p:cNvSpPr/>
            <p:nvPr userDrawn="1"/>
          </p:nvSpPr>
          <p:spPr bwMode="auto">
            <a:xfrm flipH="1" flipV="1">
              <a:off x="4267200" y="656981"/>
              <a:ext cx="1704975"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grpSp>
      <p:sp>
        <p:nvSpPr>
          <p:cNvPr id="13" name="Text Placeholder 9"/>
          <p:cNvSpPr txBox="1">
            <a:spLocks/>
          </p:cNvSpPr>
          <p:nvPr userDrawn="1"/>
        </p:nvSpPr>
        <p:spPr>
          <a:xfrm>
            <a:off x="6428096" y="6583712"/>
            <a:ext cx="2558060" cy="296574"/>
          </a:xfrm>
          <a:prstGeom prst="rect">
            <a:avLst/>
          </a:prstGeom>
        </p:spPr>
        <p:txBody>
          <a:bodyPr anchor="b">
            <a:prstTxWarp prst="textNoShape">
              <a:avLst/>
            </a:prstTxWarp>
            <a:noAutofit/>
          </a:bodyPr>
          <a:lstStyle/>
          <a:p>
            <a:pPr marL="342900" indent="-342900" algn="r">
              <a:lnSpc>
                <a:spcPct val="80000"/>
              </a:lnSpc>
              <a:spcBef>
                <a:spcPts val="0"/>
              </a:spcBef>
              <a:buFont typeface="Arial" pitchFamily="-106" charset="0"/>
              <a:buNone/>
            </a:pPr>
            <a:fld id="{1EF35371-194E-174F-9528-630C4585B8CC}" type="slidenum">
              <a:rPr lang="en-US" sz="1100" b="1" smtClean="0">
                <a:solidFill>
                  <a:schemeClr val="tx1"/>
                </a:solidFill>
                <a:latin typeface="+mj-lt"/>
                <a:ea typeface="Arial" pitchFamily="-106" charset="0"/>
                <a:cs typeface="Arial" pitchFamily="-106" charset="0"/>
              </a:rPr>
              <a:pPr marL="342900" indent="-342900" algn="r">
                <a:lnSpc>
                  <a:spcPct val="80000"/>
                </a:lnSpc>
                <a:spcBef>
                  <a:spcPts val="0"/>
                </a:spcBef>
                <a:buFont typeface="Arial" pitchFamily="-106" charset="0"/>
                <a:buNone/>
              </a:pPr>
              <a:t>‹#›</a:t>
            </a:fld>
            <a:endParaRPr lang="en-US" sz="1100" b="1" dirty="0">
              <a:solidFill>
                <a:schemeClr val="tx1"/>
              </a:solidFill>
              <a:latin typeface="+mj-lt"/>
              <a:ea typeface="Arial" pitchFamily="-106" charset="0"/>
              <a:cs typeface="Arial" pitchFamily="-106" charset="0"/>
            </a:endParaRPr>
          </a:p>
        </p:txBody>
      </p:sp>
      <p:pic>
        <p:nvPicPr>
          <p:cNvPr id="4" name="Picture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829332" y="196558"/>
            <a:ext cx="2156824" cy="316124"/>
          </a:xfrm>
          <a:prstGeom prst="rect">
            <a:avLst/>
          </a:prstGeom>
        </p:spPr>
      </p:pic>
    </p:spTree>
  </p:cSld>
  <p:clrMap bg1="lt1" tx1="dk1" bg2="lt2" tx2="dk2" accent1="accent1" accent2="accent2" accent3="accent3" accent4="accent4" accent5="accent5" accent6="accent6" hlink="hlink" folHlink="folHlink"/>
  <p:sldLayoutIdLst>
    <p:sldLayoutId id="2147483689" r:id="rId1"/>
    <p:sldLayoutId id="2147483707" r:id="rId2"/>
    <p:sldLayoutId id="2147483708" r:id="rId3"/>
    <p:sldLayoutId id="2147483709" r:id="rId4"/>
  </p:sldLayoutIdLst>
  <p:timing>
    <p:tnLst>
      <p:par>
        <p:cTn xmlns:p14="http://schemas.microsoft.com/office/powerpoint/2010/main" id="1" dur="indefinite" restart="never" nodeType="tmRoot"/>
      </p:par>
    </p:tnLst>
  </p:timing>
  <p:hf sldNum="0" hdr="0" dt="0"/>
  <p:txStyles>
    <p:titleStyle>
      <a:lvl1pPr algn="l" defTabSz="457200" rtl="0" eaLnBrk="1" latinLnBrk="0" hangingPunct="1">
        <a:spcBef>
          <a:spcPct val="0"/>
        </a:spcBef>
        <a:buNone/>
        <a:defRPr lang="en-US" sz="2600" b="1" kern="1200" dirty="0" smtClean="0">
          <a:solidFill>
            <a:schemeClr val="tx1"/>
          </a:solidFill>
          <a:latin typeface="+mj-lt"/>
          <a:ea typeface="+mj-ea"/>
          <a:cs typeface="Arial"/>
        </a:defRPr>
      </a:lvl1pPr>
    </p:titleStyle>
    <p:bodyStyle>
      <a:lvl1pPr marL="342900" indent="-342900" algn="l" defTabSz="457200" rtl="0" eaLnBrk="1" latinLnBrk="0" hangingPunct="1">
        <a:spcBef>
          <a:spcPct val="20000"/>
        </a:spcBef>
        <a:buFont typeface="Arial"/>
        <a:buChar char="•"/>
        <a:defRPr sz="2200" b="1" kern="1200">
          <a:solidFill>
            <a:schemeClr val="accent4"/>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1272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450"/>
            <a:ext cx="8229600" cy="4925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4" name="Group 3"/>
          <p:cNvGrpSpPr/>
          <p:nvPr/>
        </p:nvGrpSpPr>
        <p:grpSpPr>
          <a:xfrm>
            <a:off x="-3" y="656983"/>
            <a:ext cx="9144003" cy="55568"/>
            <a:chOff x="-3" y="656983"/>
            <a:chExt cx="9144003" cy="55568"/>
          </a:xfrm>
        </p:grpSpPr>
        <p:sp>
          <p:nvSpPr>
            <p:cNvPr id="11" name="Rectangle 10"/>
            <p:cNvSpPr/>
            <p:nvPr userDrawn="1"/>
          </p:nvSpPr>
          <p:spPr bwMode="auto">
            <a:xfrm flipH="1" flipV="1">
              <a:off x="-3" y="656983"/>
              <a:ext cx="5838703" cy="5553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3" name="Rectangle 12"/>
            <p:cNvSpPr/>
            <p:nvPr userDrawn="1"/>
          </p:nvSpPr>
          <p:spPr bwMode="auto">
            <a:xfrm flipH="1" flipV="1">
              <a:off x="5834063" y="656988"/>
              <a:ext cx="3309937" cy="555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grpSp>
      <p:sp>
        <p:nvSpPr>
          <p:cNvPr id="14" name="Text Placeholder 9"/>
          <p:cNvSpPr txBox="1">
            <a:spLocks/>
          </p:cNvSpPr>
          <p:nvPr/>
        </p:nvSpPr>
        <p:spPr>
          <a:xfrm>
            <a:off x="42334" y="6532122"/>
            <a:ext cx="2495383" cy="236080"/>
          </a:xfrm>
          <a:prstGeom prst="rect">
            <a:avLst/>
          </a:prstGeom>
        </p:spPr>
        <p:txBody>
          <a:bodyPr>
            <a:prstTxWarp prst="textNoShape">
              <a:avLst/>
            </a:prstTxWarp>
            <a:normAutofit/>
          </a:bodyPr>
          <a:lstStyle/>
          <a:p>
            <a:pPr marL="342900" indent="-342900">
              <a:lnSpc>
                <a:spcPct val="90000"/>
              </a:lnSpc>
              <a:spcBef>
                <a:spcPct val="20000"/>
              </a:spcBef>
              <a:buFont typeface="Arial" pitchFamily="-106" charset="0"/>
              <a:buNone/>
              <a:defRPr/>
            </a:pPr>
            <a:fld id="{1EF35371-194E-174F-9528-630C4585B8CC}" type="slidenum">
              <a:rPr lang="en-US" sz="1000">
                <a:solidFill>
                  <a:srgbClr val="4C4C4C"/>
                </a:solidFill>
                <a:latin typeface="Calibri"/>
                <a:ea typeface="Arial" pitchFamily="-106" charset="0"/>
                <a:cs typeface="Arial" pitchFamily="-106" charset="0"/>
              </a:rPr>
              <a:pPr marL="342900" indent="-342900">
                <a:lnSpc>
                  <a:spcPct val="90000"/>
                </a:lnSpc>
                <a:spcBef>
                  <a:spcPct val="20000"/>
                </a:spcBef>
                <a:buFont typeface="Arial" pitchFamily="-106" charset="0"/>
                <a:buNone/>
                <a:defRPr/>
              </a:pPr>
              <a:t>‹#›</a:t>
            </a:fld>
            <a:r>
              <a:rPr lang="en-US" sz="1000" dirty="0">
                <a:solidFill>
                  <a:srgbClr val="4C4C4C"/>
                </a:solidFill>
                <a:latin typeface="Calibri"/>
                <a:ea typeface="Arial" pitchFamily="-106" charset="0"/>
                <a:cs typeface="Arial" pitchFamily="-106" charset="0"/>
              </a:rPr>
              <a:t> </a:t>
            </a:r>
            <a:r>
              <a:rPr lang="en-US" sz="1000" dirty="0">
                <a:solidFill>
                  <a:srgbClr val="4C4C4C"/>
                </a:solidFill>
                <a:latin typeface="Calibri"/>
                <a:cs typeface="Arial" pitchFamily="34" charset="0"/>
              </a:rPr>
              <a:t>| Bioenergy Technologies Office</a:t>
            </a:r>
          </a:p>
          <a:p>
            <a:pPr marL="342900" indent="-342900" algn="ctr">
              <a:lnSpc>
                <a:spcPct val="90000"/>
              </a:lnSpc>
              <a:spcBef>
                <a:spcPct val="20000"/>
              </a:spcBef>
              <a:buFont typeface="Arial" pitchFamily="-106" charset="0"/>
              <a:buNone/>
            </a:pPr>
            <a:endParaRPr lang="en-US" sz="1000" dirty="0">
              <a:solidFill>
                <a:srgbClr val="4C4C4C"/>
              </a:solidFill>
              <a:ea typeface="Arial" pitchFamily="-106" charset="0"/>
              <a:cs typeface="Arial" pitchFamily="-106" charset="0"/>
            </a:endParaRPr>
          </a:p>
        </p:txBody>
      </p:sp>
      <p:pic>
        <p:nvPicPr>
          <p:cNvPr id="15" name="Picture 14" descr="US-Department of Energy-hor-green.png"/>
          <p:cNvPicPr>
            <a:picLocks noChangeAspect="1"/>
          </p:cNvPicPr>
          <p:nvPr/>
        </p:nvPicPr>
        <p:blipFill>
          <a:blip r:embed="rId14"/>
          <a:stretch>
            <a:fillRect/>
          </a:stretch>
        </p:blipFill>
        <p:spPr>
          <a:xfrm>
            <a:off x="7137686" y="6528121"/>
            <a:ext cx="1604752" cy="240081"/>
          </a:xfrm>
          <a:prstGeom prst="rect">
            <a:avLst/>
          </a:prstGeom>
        </p:spPr>
      </p:pic>
    </p:spTree>
    <p:extLst>
      <p:ext uri="{BB962C8B-B14F-4D97-AF65-F5344CB8AC3E}">
        <p14:creationId xmlns:p14="http://schemas.microsoft.com/office/powerpoint/2010/main" val="315943490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9" r:id="rId12"/>
  </p:sldLayoutIdLst>
  <p:txStyles>
    <p:titleStyle>
      <a:lvl1pPr algn="l" defTabSz="457200" rtl="0" eaLnBrk="1" latinLnBrk="0" hangingPunct="1">
        <a:spcBef>
          <a:spcPct val="0"/>
        </a:spcBef>
        <a:buNone/>
        <a:defRPr lang="en-US" sz="2800" b="1" kern="1200" dirty="0" smtClean="0">
          <a:solidFill>
            <a:schemeClr val="tx1"/>
          </a:solidFill>
          <a:latin typeface="+mj-lt"/>
          <a:ea typeface="+mj-ea"/>
          <a:cs typeface="Arial"/>
        </a:defRPr>
      </a:lvl1pPr>
    </p:titleStyle>
    <p:body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1272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450"/>
            <a:ext cx="8229600" cy="4925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4" name="Group 3"/>
          <p:cNvGrpSpPr/>
          <p:nvPr/>
        </p:nvGrpSpPr>
        <p:grpSpPr>
          <a:xfrm>
            <a:off x="-3" y="656983"/>
            <a:ext cx="9144003" cy="55568"/>
            <a:chOff x="-3" y="656983"/>
            <a:chExt cx="9144003" cy="55568"/>
          </a:xfrm>
        </p:grpSpPr>
        <p:sp>
          <p:nvSpPr>
            <p:cNvPr id="11" name="Rectangle 10"/>
            <p:cNvSpPr/>
            <p:nvPr userDrawn="1"/>
          </p:nvSpPr>
          <p:spPr bwMode="auto">
            <a:xfrm flipH="1" flipV="1">
              <a:off x="-3" y="656983"/>
              <a:ext cx="5838703" cy="5553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3" name="Rectangle 12"/>
            <p:cNvSpPr/>
            <p:nvPr userDrawn="1"/>
          </p:nvSpPr>
          <p:spPr bwMode="auto">
            <a:xfrm flipH="1" flipV="1">
              <a:off x="5834063" y="656988"/>
              <a:ext cx="3309937" cy="555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grpSp>
      <p:sp>
        <p:nvSpPr>
          <p:cNvPr id="14" name="Text Placeholder 9"/>
          <p:cNvSpPr txBox="1">
            <a:spLocks/>
          </p:cNvSpPr>
          <p:nvPr/>
        </p:nvSpPr>
        <p:spPr>
          <a:xfrm>
            <a:off x="42334" y="6532122"/>
            <a:ext cx="2495383" cy="236080"/>
          </a:xfrm>
          <a:prstGeom prst="rect">
            <a:avLst/>
          </a:prstGeom>
        </p:spPr>
        <p:txBody>
          <a:bodyPr>
            <a:prstTxWarp prst="textNoShape">
              <a:avLst/>
            </a:prstTxWarp>
            <a:normAutofit/>
          </a:bodyPr>
          <a:lstStyle/>
          <a:p>
            <a:pPr marL="342900" indent="-342900">
              <a:lnSpc>
                <a:spcPct val="90000"/>
              </a:lnSpc>
              <a:spcBef>
                <a:spcPct val="20000"/>
              </a:spcBef>
              <a:buFont typeface="Arial" pitchFamily="-106" charset="0"/>
              <a:buNone/>
              <a:defRPr/>
            </a:pPr>
            <a:fld id="{1EF35371-194E-174F-9528-630C4585B8CC}" type="slidenum">
              <a:rPr lang="en-US" sz="1000">
                <a:solidFill>
                  <a:srgbClr val="4C4C4C"/>
                </a:solidFill>
                <a:latin typeface="Calibri"/>
                <a:ea typeface="Arial" pitchFamily="-106" charset="0"/>
                <a:cs typeface="Arial" pitchFamily="-106" charset="0"/>
              </a:rPr>
              <a:pPr marL="342900" indent="-342900">
                <a:lnSpc>
                  <a:spcPct val="90000"/>
                </a:lnSpc>
                <a:spcBef>
                  <a:spcPct val="20000"/>
                </a:spcBef>
                <a:buFont typeface="Arial" pitchFamily="-106" charset="0"/>
                <a:buNone/>
                <a:defRPr/>
              </a:pPr>
              <a:t>‹#›</a:t>
            </a:fld>
            <a:r>
              <a:rPr lang="en-US" sz="1000" dirty="0">
                <a:solidFill>
                  <a:srgbClr val="4C4C4C"/>
                </a:solidFill>
                <a:latin typeface="Calibri"/>
                <a:ea typeface="Arial" pitchFamily="-106" charset="0"/>
                <a:cs typeface="Arial" pitchFamily="-106" charset="0"/>
              </a:rPr>
              <a:t> </a:t>
            </a:r>
            <a:r>
              <a:rPr lang="en-US" sz="1000" dirty="0">
                <a:solidFill>
                  <a:srgbClr val="4C4C4C"/>
                </a:solidFill>
                <a:latin typeface="Calibri"/>
                <a:cs typeface="Arial" pitchFamily="34" charset="0"/>
              </a:rPr>
              <a:t>| Bioenergy Technologies Office</a:t>
            </a:r>
          </a:p>
          <a:p>
            <a:pPr marL="342900" indent="-342900" algn="ctr">
              <a:lnSpc>
                <a:spcPct val="90000"/>
              </a:lnSpc>
              <a:spcBef>
                <a:spcPct val="20000"/>
              </a:spcBef>
              <a:buFont typeface="Arial" pitchFamily="-106" charset="0"/>
              <a:buNone/>
            </a:pPr>
            <a:endParaRPr lang="en-US" sz="1000" dirty="0">
              <a:solidFill>
                <a:srgbClr val="4C4C4C"/>
              </a:solidFill>
              <a:ea typeface="Arial" pitchFamily="-106" charset="0"/>
              <a:cs typeface="Arial" pitchFamily="-106" charset="0"/>
            </a:endParaRPr>
          </a:p>
        </p:txBody>
      </p:sp>
      <p:pic>
        <p:nvPicPr>
          <p:cNvPr id="15" name="Picture 14" descr="US-Department of Energy-hor-green.png"/>
          <p:cNvPicPr>
            <a:picLocks noChangeAspect="1"/>
          </p:cNvPicPr>
          <p:nvPr/>
        </p:nvPicPr>
        <p:blipFill>
          <a:blip r:embed="rId14"/>
          <a:stretch>
            <a:fillRect/>
          </a:stretch>
        </p:blipFill>
        <p:spPr>
          <a:xfrm>
            <a:off x="7137686" y="6528121"/>
            <a:ext cx="1604752" cy="240081"/>
          </a:xfrm>
          <a:prstGeom prst="rect">
            <a:avLst/>
          </a:prstGeom>
        </p:spPr>
      </p:pic>
    </p:spTree>
    <p:extLst>
      <p:ext uri="{BB962C8B-B14F-4D97-AF65-F5344CB8AC3E}">
        <p14:creationId xmlns:p14="http://schemas.microsoft.com/office/powerpoint/2010/main" val="2258925994"/>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3" r:id="rId10"/>
    <p:sldLayoutId id="2147483854" r:id="rId11"/>
    <p:sldLayoutId id="2147483855" r:id="rId12"/>
  </p:sldLayoutIdLst>
  <p:txStyles>
    <p:titleStyle>
      <a:lvl1pPr algn="l" defTabSz="457200" rtl="0" eaLnBrk="1" latinLnBrk="0" hangingPunct="1">
        <a:spcBef>
          <a:spcPct val="0"/>
        </a:spcBef>
        <a:buNone/>
        <a:defRPr lang="en-US" sz="2800" b="1" kern="1200" dirty="0" smtClean="0">
          <a:solidFill>
            <a:schemeClr val="tx1"/>
          </a:solidFill>
          <a:latin typeface="+mj-lt"/>
          <a:ea typeface="+mj-ea"/>
          <a:cs typeface="Arial"/>
        </a:defRPr>
      </a:lvl1pPr>
    </p:titleStyle>
    <p:body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p:nvGrpSpPr>
        <p:grpSpPr bwMode="auto">
          <a:xfrm flipH="1" flipV="1">
            <a:off x="0" y="656987"/>
            <a:ext cx="9144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p:nvSpPr>
        <p:spPr>
          <a:xfrm>
            <a:off x="42335" y="6532122"/>
            <a:ext cx="452308" cy="241300"/>
          </a:xfrm>
          <a:prstGeom prst="rect">
            <a:avLst/>
          </a:prstGeom>
        </p:spPr>
        <p:txBody>
          <a:bodyPr>
            <a:prstTxWarp prst="textNoShape">
              <a:avLst/>
            </a:prstTxWarp>
            <a:normAutofit/>
          </a:bodyPr>
          <a:lstStyle/>
          <a:p>
            <a:pPr marL="342900" indent="-342900" algn="ctr">
              <a:lnSpc>
                <a:spcPct val="90000"/>
              </a:lnSpc>
              <a:spcBef>
                <a:spcPct val="20000"/>
              </a:spcBef>
              <a:buFont typeface="Arial" pitchFamily="-106" charset="0"/>
              <a:buNone/>
            </a:pPr>
            <a:fld id="{1EF35371-194E-174F-9528-630C4585B8CC}" type="slidenum">
              <a:rPr lang="en-US" sz="1000" smtClean="0">
                <a:solidFill>
                  <a:srgbClr val="50565C"/>
                </a:solidFill>
                <a:latin typeface="Calibri"/>
                <a:ea typeface="Arial" pitchFamily="-106" charset="0"/>
                <a:cs typeface="Calibri"/>
              </a:rPr>
              <a:pPr marL="342900" indent="-342900" algn="ctr">
                <a:lnSpc>
                  <a:spcPct val="90000"/>
                </a:lnSpc>
                <a:spcBef>
                  <a:spcPct val="20000"/>
                </a:spcBef>
                <a:buFont typeface="Arial" pitchFamily="-106" charset="0"/>
                <a:buNone/>
              </a:pPr>
              <a:t>‹#›</a:t>
            </a:fld>
            <a:r>
              <a:rPr lang="en-US" sz="1000" dirty="0" smtClean="0">
                <a:solidFill>
                  <a:srgbClr val="50565C"/>
                </a:solidFill>
                <a:latin typeface="Calibri"/>
                <a:ea typeface="Arial" pitchFamily="-106" charset="0"/>
                <a:cs typeface="Calibri"/>
              </a:rPr>
              <a:t> </a:t>
            </a:r>
            <a:endParaRPr lang="en-US" sz="1000" dirty="0">
              <a:solidFill>
                <a:srgbClr val="50565C"/>
              </a:solidFill>
              <a:latin typeface="Calibri"/>
              <a:ea typeface="Arial" pitchFamily="-106" charset="0"/>
              <a:cs typeface="Calibri"/>
            </a:endParaRPr>
          </a:p>
        </p:txBody>
      </p:sp>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dirty="0" smtClean="0"/>
              <a:t>Content</a:t>
            </a:r>
            <a:endParaRPr lang="en-US" dirty="0"/>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3607" y="6308608"/>
            <a:ext cx="2743215" cy="402070"/>
          </a:xfrm>
          <a:prstGeom prst="rect">
            <a:avLst/>
          </a:prstGeom>
        </p:spPr>
      </p:pic>
      <p:sp>
        <p:nvSpPr>
          <p:cNvPr id="9" name="Text Placeholder 9"/>
          <p:cNvSpPr txBox="1">
            <a:spLocks/>
          </p:cNvSpPr>
          <p:nvPr/>
        </p:nvSpPr>
        <p:spPr>
          <a:xfrm>
            <a:off x="42334" y="6532122"/>
            <a:ext cx="2853265" cy="249678"/>
          </a:xfrm>
          <a:prstGeom prst="rect">
            <a:avLst/>
          </a:prstGeom>
        </p:spPr>
        <p:txBody>
          <a:bodyPr>
            <a:prstTxWarp prst="textNoShape">
              <a:avLst/>
            </a:prstTxWarp>
            <a:normAutofit/>
          </a:bodyPr>
          <a:lstStyle/>
          <a:p>
            <a:pPr marL="342900" indent="-342900">
              <a:lnSpc>
                <a:spcPct val="90000"/>
              </a:lnSpc>
              <a:spcBef>
                <a:spcPct val="20000"/>
              </a:spcBef>
              <a:buFont typeface="Arial" pitchFamily="-106" charset="0"/>
              <a:buNone/>
              <a:defRPr/>
            </a:pPr>
            <a:r>
              <a:rPr lang="en-US" sz="1000" dirty="0" smtClean="0">
                <a:solidFill>
                  <a:srgbClr val="50565C"/>
                </a:solidFill>
                <a:latin typeface="Calibri"/>
                <a:ea typeface="+mn-ea"/>
                <a:cs typeface="Calibri"/>
              </a:rPr>
              <a:t>        | Bioenergy Technologies Office</a:t>
            </a:r>
          </a:p>
          <a:p>
            <a:pPr marL="342900" indent="-342900" algn="ctr">
              <a:lnSpc>
                <a:spcPct val="90000"/>
              </a:lnSpc>
              <a:spcBef>
                <a:spcPct val="20000"/>
              </a:spcBef>
              <a:buFont typeface="Arial" pitchFamily="-106" charset="0"/>
              <a:buNone/>
            </a:pPr>
            <a:endParaRPr lang="en-US" sz="1000" dirty="0">
              <a:solidFill>
                <a:srgbClr val="50565C"/>
              </a:solidFill>
              <a:latin typeface="Calibri"/>
              <a:ea typeface="Arial" pitchFamily="-106" charset="0"/>
              <a:cs typeface="Calibri"/>
            </a:endParaRPr>
          </a:p>
        </p:txBody>
      </p:sp>
    </p:spTree>
    <p:extLst>
      <p:ext uri="{BB962C8B-B14F-4D97-AF65-F5344CB8AC3E}">
        <p14:creationId xmlns:p14="http://schemas.microsoft.com/office/powerpoint/2010/main" val="2217189232"/>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Lst>
  <p:txStyles>
    <p:titleStyle>
      <a:lvl1pPr algn="l" defTabSz="457200" rtl="0" eaLnBrk="1" fontAlgn="base" hangingPunct="1">
        <a:lnSpc>
          <a:spcPts val="2800"/>
        </a:lnSpc>
        <a:spcBef>
          <a:spcPct val="0"/>
        </a:spcBef>
        <a:spcAft>
          <a:spcPct val="0"/>
        </a:spcAft>
        <a:defRPr sz="2800" b="1" i="0" kern="1200">
          <a:solidFill>
            <a:srgbClr val="282B2E"/>
          </a:solidFill>
          <a:latin typeface="Calibri"/>
          <a:ea typeface="+mj-ea"/>
          <a:cs typeface="Calibri"/>
        </a:defRPr>
      </a:lvl1pPr>
      <a:lvl2pPr algn="l" defTabSz="457200" rtl="0" eaLnBrk="1" fontAlgn="base" hangingPunct="1">
        <a:lnSpc>
          <a:spcPts val="2800"/>
        </a:lnSpc>
        <a:spcBef>
          <a:spcPct val="0"/>
        </a:spcBef>
        <a:spcAft>
          <a:spcPct val="0"/>
        </a:spcAft>
        <a:defRPr sz="2600">
          <a:solidFill>
            <a:srgbClr val="FFFFFF"/>
          </a:solidFill>
          <a:latin typeface="Arial" charset="0"/>
        </a:defRPr>
      </a:lvl2pPr>
      <a:lvl3pPr algn="l" defTabSz="457200" rtl="0" eaLnBrk="1" fontAlgn="base" hangingPunct="1">
        <a:lnSpc>
          <a:spcPts val="2800"/>
        </a:lnSpc>
        <a:spcBef>
          <a:spcPct val="0"/>
        </a:spcBef>
        <a:spcAft>
          <a:spcPct val="0"/>
        </a:spcAft>
        <a:defRPr sz="2600">
          <a:solidFill>
            <a:srgbClr val="FFFFFF"/>
          </a:solidFill>
          <a:latin typeface="Arial" charset="0"/>
        </a:defRPr>
      </a:lvl3pPr>
      <a:lvl4pPr algn="l" defTabSz="457200" rtl="0" eaLnBrk="1" fontAlgn="base" hangingPunct="1">
        <a:lnSpc>
          <a:spcPts val="2800"/>
        </a:lnSpc>
        <a:spcBef>
          <a:spcPct val="0"/>
        </a:spcBef>
        <a:spcAft>
          <a:spcPct val="0"/>
        </a:spcAft>
        <a:defRPr sz="2600">
          <a:solidFill>
            <a:srgbClr val="FFFFFF"/>
          </a:solidFill>
          <a:latin typeface="Arial" charset="0"/>
        </a:defRPr>
      </a:lvl4pPr>
      <a:lvl5pPr algn="l" defTabSz="457200" rtl="0" eaLnBrk="1" fontAlgn="base" hangingPunct="1">
        <a:lnSpc>
          <a:spcPts val="2800"/>
        </a:lnSpc>
        <a:spcBef>
          <a:spcPct val="0"/>
        </a:spcBef>
        <a:spcAft>
          <a:spcPct val="0"/>
        </a:spcAft>
        <a:defRPr sz="2600">
          <a:solidFill>
            <a:srgbClr val="FFFFFF"/>
          </a:solidFill>
          <a:latin typeface="Arial" charset="0"/>
        </a:defRPr>
      </a:lvl5pPr>
      <a:lvl6pPr marL="457200" algn="l" defTabSz="457200" rtl="0" eaLnBrk="1" fontAlgn="base" hangingPunct="1">
        <a:lnSpc>
          <a:spcPts val="2800"/>
        </a:lnSpc>
        <a:spcBef>
          <a:spcPct val="0"/>
        </a:spcBef>
        <a:spcAft>
          <a:spcPct val="0"/>
        </a:spcAft>
        <a:defRPr sz="2600">
          <a:solidFill>
            <a:srgbClr val="FFFFFF"/>
          </a:solidFill>
          <a:latin typeface="Arial" charset="0"/>
        </a:defRPr>
      </a:lvl6pPr>
      <a:lvl7pPr marL="914400" algn="l" defTabSz="457200" rtl="0" eaLnBrk="1" fontAlgn="base" hangingPunct="1">
        <a:lnSpc>
          <a:spcPts val="2800"/>
        </a:lnSpc>
        <a:spcBef>
          <a:spcPct val="0"/>
        </a:spcBef>
        <a:spcAft>
          <a:spcPct val="0"/>
        </a:spcAft>
        <a:defRPr sz="2600">
          <a:solidFill>
            <a:srgbClr val="FFFFFF"/>
          </a:solidFill>
          <a:latin typeface="Arial" charset="0"/>
        </a:defRPr>
      </a:lvl7pPr>
      <a:lvl8pPr marL="1371600" algn="l" defTabSz="457200" rtl="0" eaLnBrk="1" fontAlgn="base" hangingPunct="1">
        <a:lnSpc>
          <a:spcPts val="2800"/>
        </a:lnSpc>
        <a:spcBef>
          <a:spcPct val="0"/>
        </a:spcBef>
        <a:spcAft>
          <a:spcPct val="0"/>
        </a:spcAft>
        <a:defRPr sz="2600">
          <a:solidFill>
            <a:srgbClr val="FFFFFF"/>
          </a:solidFill>
          <a:latin typeface="Arial" charset="0"/>
        </a:defRPr>
      </a:lvl8pPr>
      <a:lvl9pPr marL="1828800" algn="l" defTabSz="457200" rtl="0" eaLnBrk="1" fontAlgn="base" hangingPunct="1">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1" fontAlgn="base" hangingPunct="1">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1" fontAlgn="base" hangingPunct="1">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1" fontAlgn="base" hangingPunct="1">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1" fontAlgn="base" hangingPunct="1">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1" fontAlgn="base" hangingPunct="1">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p:nvGrpSpPr>
        <p:grpSpPr bwMode="auto">
          <a:xfrm flipH="1" flipV="1">
            <a:off x="0" y="656987"/>
            <a:ext cx="9144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p:nvSpPr>
        <p:spPr>
          <a:xfrm>
            <a:off x="42335" y="6532122"/>
            <a:ext cx="452308" cy="241300"/>
          </a:xfrm>
          <a:prstGeom prst="rect">
            <a:avLst/>
          </a:prstGeom>
        </p:spPr>
        <p:txBody>
          <a:bodyPr>
            <a:prstTxWarp prst="textNoShape">
              <a:avLst/>
            </a:prstTxWarp>
            <a:normAutofit/>
          </a:bodyPr>
          <a:lstStyle/>
          <a:p>
            <a:pPr marL="342900" indent="-342900" algn="ctr">
              <a:lnSpc>
                <a:spcPct val="90000"/>
              </a:lnSpc>
              <a:spcBef>
                <a:spcPct val="20000"/>
              </a:spcBef>
              <a:buFont typeface="Arial" pitchFamily="-106" charset="0"/>
              <a:buNone/>
            </a:pPr>
            <a:fld id="{1EF35371-194E-174F-9528-630C4585B8CC}" type="slidenum">
              <a:rPr lang="en-US" sz="1000" smtClean="0">
                <a:solidFill>
                  <a:srgbClr val="50565C"/>
                </a:solidFill>
                <a:latin typeface="Calibri"/>
                <a:ea typeface="Arial" pitchFamily="-106" charset="0"/>
                <a:cs typeface="Calibri"/>
              </a:rPr>
              <a:pPr marL="342900" indent="-342900" algn="ctr">
                <a:lnSpc>
                  <a:spcPct val="90000"/>
                </a:lnSpc>
                <a:spcBef>
                  <a:spcPct val="20000"/>
                </a:spcBef>
                <a:buFont typeface="Arial" pitchFamily="-106" charset="0"/>
                <a:buNone/>
              </a:pPr>
              <a:t>‹#›</a:t>
            </a:fld>
            <a:r>
              <a:rPr lang="en-US" sz="1000" dirty="0" smtClean="0">
                <a:solidFill>
                  <a:srgbClr val="50565C"/>
                </a:solidFill>
                <a:latin typeface="Calibri"/>
                <a:ea typeface="Arial" pitchFamily="-106" charset="0"/>
                <a:cs typeface="Calibri"/>
              </a:rPr>
              <a:t> </a:t>
            </a:r>
            <a:endParaRPr lang="en-US" sz="1000" dirty="0">
              <a:solidFill>
                <a:srgbClr val="50565C"/>
              </a:solidFill>
              <a:latin typeface="Calibri"/>
              <a:ea typeface="Arial" pitchFamily="-106" charset="0"/>
              <a:cs typeface="Calibri"/>
            </a:endParaRPr>
          </a:p>
        </p:txBody>
      </p:sp>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dirty="0" smtClean="0"/>
              <a:t>Content</a:t>
            </a:r>
            <a:endParaRPr lang="en-US" dirty="0"/>
          </a:p>
        </p:txBody>
      </p:sp>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43607" y="6308608"/>
            <a:ext cx="2743215" cy="402070"/>
          </a:xfrm>
          <a:prstGeom prst="rect">
            <a:avLst/>
          </a:prstGeom>
        </p:spPr>
      </p:pic>
      <p:sp>
        <p:nvSpPr>
          <p:cNvPr id="9" name="Text Placeholder 9"/>
          <p:cNvSpPr txBox="1">
            <a:spLocks/>
          </p:cNvSpPr>
          <p:nvPr/>
        </p:nvSpPr>
        <p:spPr>
          <a:xfrm>
            <a:off x="42334" y="6532122"/>
            <a:ext cx="2853265" cy="249678"/>
          </a:xfrm>
          <a:prstGeom prst="rect">
            <a:avLst/>
          </a:prstGeom>
        </p:spPr>
        <p:txBody>
          <a:bodyPr>
            <a:prstTxWarp prst="textNoShape">
              <a:avLst/>
            </a:prstTxWarp>
            <a:normAutofit/>
          </a:bodyPr>
          <a:lstStyle/>
          <a:p>
            <a:pPr marL="342900" indent="-342900">
              <a:lnSpc>
                <a:spcPct val="90000"/>
              </a:lnSpc>
              <a:spcBef>
                <a:spcPct val="20000"/>
              </a:spcBef>
              <a:buFont typeface="Arial" pitchFamily="-106" charset="0"/>
              <a:buNone/>
              <a:defRPr/>
            </a:pPr>
            <a:r>
              <a:rPr lang="en-US" sz="1000" dirty="0" smtClean="0">
                <a:solidFill>
                  <a:srgbClr val="50565C"/>
                </a:solidFill>
                <a:latin typeface="Calibri"/>
                <a:ea typeface="+mn-ea"/>
                <a:cs typeface="Calibri"/>
              </a:rPr>
              <a:t>        | Bioenergy Technologies Office</a:t>
            </a:r>
          </a:p>
          <a:p>
            <a:pPr marL="342900" indent="-342900" algn="ctr">
              <a:lnSpc>
                <a:spcPct val="90000"/>
              </a:lnSpc>
              <a:spcBef>
                <a:spcPct val="20000"/>
              </a:spcBef>
              <a:buFont typeface="Arial" pitchFamily="-106" charset="0"/>
              <a:buNone/>
            </a:pPr>
            <a:endParaRPr lang="en-US" sz="1000" dirty="0">
              <a:solidFill>
                <a:srgbClr val="50565C"/>
              </a:solidFill>
              <a:latin typeface="Calibri"/>
              <a:ea typeface="Arial" pitchFamily="-106" charset="0"/>
              <a:cs typeface="Calibri"/>
            </a:endParaRPr>
          </a:p>
        </p:txBody>
      </p:sp>
    </p:spTree>
    <p:extLst>
      <p:ext uri="{BB962C8B-B14F-4D97-AF65-F5344CB8AC3E}">
        <p14:creationId xmlns:p14="http://schemas.microsoft.com/office/powerpoint/2010/main" val="1034239876"/>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95" r:id="rId8"/>
  </p:sldLayoutIdLst>
  <p:txStyles>
    <p:titleStyle>
      <a:lvl1pPr algn="l" defTabSz="457200" rtl="0" eaLnBrk="1" fontAlgn="base" hangingPunct="1">
        <a:lnSpc>
          <a:spcPts val="2800"/>
        </a:lnSpc>
        <a:spcBef>
          <a:spcPct val="0"/>
        </a:spcBef>
        <a:spcAft>
          <a:spcPct val="0"/>
        </a:spcAft>
        <a:defRPr sz="2800" b="1" i="0" kern="1200">
          <a:solidFill>
            <a:srgbClr val="282B2E"/>
          </a:solidFill>
          <a:latin typeface="Calibri"/>
          <a:ea typeface="+mj-ea"/>
          <a:cs typeface="Calibri"/>
        </a:defRPr>
      </a:lvl1pPr>
      <a:lvl2pPr algn="l" defTabSz="457200" rtl="0" eaLnBrk="1" fontAlgn="base" hangingPunct="1">
        <a:lnSpc>
          <a:spcPts val="2800"/>
        </a:lnSpc>
        <a:spcBef>
          <a:spcPct val="0"/>
        </a:spcBef>
        <a:spcAft>
          <a:spcPct val="0"/>
        </a:spcAft>
        <a:defRPr sz="2600">
          <a:solidFill>
            <a:srgbClr val="FFFFFF"/>
          </a:solidFill>
          <a:latin typeface="Arial" charset="0"/>
        </a:defRPr>
      </a:lvl2pPr>
      <a:lvl3pPr algn="l" defTabSz="457200" rtl="0" eaLnBrk="1" fontAlgn="base" hangingPunct="1">
        <a:lnSpc>
          <a:spcPts val="2800"/>
        </a:lnSpc>
        <a:spcBef>
          <a:spcPct val="0"/>
        </a:spcBef>
        <a:spcAft>
          <a:spcPct val="0"/>
        </a:spcAft>
        <a:defRPr sz="2600">
          <a:solidFill>
            <a:srgbClr val="FFFFFF"/>
          </a:solidFill>
          <a:latin typeface="Arial" charset="0"/>
        </a:defRPr>
      </a:lvl3pPr>
      <a:lvl4pPr algn="l" defTabSz="457200" rtl="0" eaLnBrk="1" fontAlgn="base" hangingPunct="1">
        <a:lnSpc>
          <a:spcPts val="2800"/>
        </a:lnSpc>
        <a:spcBef>
          <a:spcPct val="0"/>
        </a:spcBef>
        <a:spcAft>
          <a:spcPct val="0"/>
        </a:spcAft>
        <a:defRPr sz="2600">
          <a:solidFill>
            <a:srgbClr val="FFFFFF"/>
          </a:solidFill>
          <a:latin typeface="Arial" charset="0"/>
        </a:defRPr>
      </a:lvl4pPr>
      <a:lvl5pPr algn="l" defTabSz="457200" rtl="0" eaLnBrk="1" fontAlgn="base" hangingPunct="1">
        <a:lnSpc>
          <a:spcPts val="2800"/>
        </a:lnSpc>
        <a:spcBef>
          <a:spcPct val="0"/>
        </a:spcBef>
        <a:spcAft>
          <a:spcPct val="0"/>
        </a:spcAft>
        <a:defRPr sz="2600">
          <a:solidFill>
            <a:srgbClr val="FFFFFF"/>
          </a:solidFill>
          <a:latin typeface="Arial" charset="0"/>
        </a:defRPr>
      </a:lvl5pPr>
      <a:lvl6pPr marL="457200" algn="l" defTabSz="457200" rtl="0" eaLnBrk="1" fontAlgn="base" hangingPunct="1">
        <a:lnSpc>
          <a:spcPts val="2800"/>
        </a:lnSpc>
        <a:spcBef>
          <a:spcPct val="0"/>
        </a:spcBef>
        <a:spcAft>
          <a:spcPct val="0"/>
        </a:spcAft>
        <a:defRPr sz="2600">
          <a:solidFill>
            <a:srgbClr val="FFFFFF"/>
          </a:solidFill>
          <a:latin typeface="Arial" charset="0"/>
        </a:defRPr>
      </a:lvl6pPr>
      <a:lvl7pPr marL="914400" algn="l" defTabSz="457200" rtl="0" eaLnBrk="1" fontAlgn="base" hangingPunct="1">
        <a:lnSpc>
          <a:spcPts val="2800"/>
        </a:lnSpc>
        <a:spcBef>
          <a:spcPct val="0"/>
        </a:spcBef>
        <a:spcAft>
          <a:spcPct val="0"/>
        </a:spcAft>
        <a:defRPr sz="2600">
          <a:solidFill>
            <a:srgbClr val="FFFFFF"/>
          </a:solidFill>
          <a:latin typeface="Arial" charset="0"/>
        </a:defRPr>
      </a:lvl7pPr>
      <a:lvl8pPr marL="1371600" algn="l" defTabSz="457200" rtl="0" eaLnBrk="1" fontAlgn="base" hangingPunct="1">
        <a:lnSpc>
          <a:spcPts val="2800"/>
        </a:lnSpc>
        <a:spcBef>
          <a:spcPct val="0"/>
        </a:spcBef>
        <a:spcAft>
          <a:spcPct val="0"/>
        </a:spcAft>
        <a:defRPr sz="2600">
          <a:solidFill>
            <a:srgbClr val="FFFFFF"/>
          </a:solidFill>
          <a:latin typeface="Arial" charset="0"/>
        </a:defRPr>
      </a:lvl8pPr>
      <a:lvl9pPr marL="1828800" algn="l" defTabSz="457200" rtl="0" eaLnBrk="1" fontAlgn="base" hangingPunct="1">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1" fontAlgn="base" hangingPunct="1">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1" fontAlgn="base" hangingPunct="1">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1" fontAlgn="base" hangingPunct="1">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1" fontAlgn="base" hangingPunct="1">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1" fontAlgn="base" hangingPunct="1">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p:nvGrpSpPr>
        <p:grpSpPr bwMode="auto">
          <a:xfrm flipH="1" flipV="1">
            <a:off x="0" y="656987"/>
            <a:ext cx="9144000" cy="55563"/>
            <a:chOff x="0" y="832104"/>
            <a:chExt cx="9144000" cy="54864"/>
          </a:xfrm>
          <a:solidFill>
            <a:schemeClr val="accent5"/>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p:nvSpPr>
        <p:spPr>
          <a:xfrm>
            <a:off x="42335" y="6532122"/>
            <a:ext cx="452308" cy="241300"/>
          </a:xfrm>
          <a:prstGeom prst="rect">
            <a:avLst/>
          </a:prstGeom>
        </p:spPr>
        <p:txBody>
          <a:bodyPr>
            <a:prstTxWarp prst="textNoShape">
              <a:avLst/>
            </a:prstTxWarp>
            <a:normAutofit/>
          </a:bodyPr>
          <a:lstStyle/>
          <a:p>
            <a:pPr marL="342900" indent="-342900" algn="ctr">
              <a:lnSpc>
                <a:spcPct val="90000"/>
              </a:lnSpc>
              <a:spcBef>
                <a:spcPct val="20000"/>
              </a:spcBef>
              <a:buFont typeface="Arial" pitchFamily="-106" charset="0"/>
              <a:buNone/>
            </a:pPr>
            <a:fld id="{1EF35371-194E-174F-9528-630C4585B8CC}" type="slidenum">
              <a:rPr lang="en-US" sz="1000" smtClean="0">
                <a:solidFill>
                  <a:srgbClr val="50565C"/>
                </a:solidFill>
                <a:latin typeface="Calibri"/>
                <a:ea typeface="Arial" pitchFamily="-106" charset="0"/>
                <a:cs typeface="Calibri"/>
              </a:rPr>
              <a:pPr marL="342900" indent="-342900" algn="ctr">
                <a:lnSpc>
                  <a:spcPct val="90000"/>
                </a:lnSpc>
                <a:spcBef>
                  <a:spcPct val="20000"/>
                </a:spcBef>
                <a:buFont typeface="Arial" pitchFamily="-106" charset="0"/>
                <a:buNone/>
              </a:pPr>
              <a:t>‹#›</a:t>
            </a:fld>
            <a:r>
              <a:rPr lang="en-US" sz="1000" dirty="0" smtClean="0">
                <a:solidFill>
                  <a:srgbClr val="50565C"/>
                </a:solidFill>
                <a:latin typeface="Calibri"/>
                <a:ea typeface="Arial" pitchFamily="-106" charset="0"/>
                <a:cs typeface="Calibri"/>
              </a:rPr>
              <a:t> </a:t>
            </a:r>
            <a:endParaRPr lang="en-US" sz="1000" dirty="0">
              <a:solidFill>
                <a:srgbClr val="50565C"/>
              </a:solidFill>
              <a:latin typeface="Calibri"/>
              <a:ea typeface="Arial" pitchFamily="-106" charset="0"/>
              <a:cs typeface="Calibri"/>
            </a:endParaRPr>
          </a:p>
        </p:txBody>
      </p:sp>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dirty="0" smtClean="0"/>
              <a:t>Content</a:t>
            </a:r>
            <a:endParaRPr lang="en-US" dirty="0"/>
          </a:p>
        </p:txBody>
      </p:sp>
      <p:pic>
        <p:nvPicPr>
          <p:cNvPr id="11" name="Picture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43607" y="6308608"/>
            <a:ext cx="2743215" cy="402070"/>
          </a:xfrm>
          <a:prstGeom prst="rect">
            <a:avLst/>
          </a:prstGeom>
        </p:spPr>
      </p:pic>
      <p:sp>
        <p:nvSpPr>
          <p:cNvPr id="9" name="Text Placeholder 9"/>
          <p:cNvSpPr txBox="1">
            <a:spLocks/>
          </p:cNvSpPr>
          <p:nvPr/>
        </p:nvSpPr>
        <p:spPr>
          <a:xfrm>
            <a:off x="42334" y="6532122"/>
            <a:ext cx="2853265" cy="249678"/>
          </a:xfrm>
          <a:prstGeom prst="rect">
            <a:avLst/>
          </a:prstGeom>
        </p:spPr>
        <p:txBody>
          <a:bodyPr>
            <a:prstTxWarp prst="textNoShape">
              <a:avLst/>
            </a:prstTxWarp>
            <a:normAutofit/>
          </a:bodyPr>
          <a:lstStyle/>
          <a:p>
            <a:pPr marL="342900" indent="-342900">
              <a:lnSpc>
                <a:spcPct val="90000"/>
              </a:lnSpc>
              <a:spcBef>
                <a:spcPct val="20000"/>
              </a:spcBef>
              <a:buFont typeface="Arial" pitchFamily="-106" charset="0"/>
              <a:buNone/>
              <a:defRPr/>
            </a:pPr>
            <a:r>
              <a:rPr lang="en-US" sz="1000" dirty="0" smtClean="0">
                <a:solidFill>
                  <a:srgbClr val="50565C"/>
                </a:solidFill>
                <a:latin typeface="Calibri"/>
                <a:ea typeface="+mn-ea"/>
                <a:cs typeface="Calibri"/>
              </a:rPr>
              <a:t>        | Bioenergy Technologies Office</a:t>
            </a:r>
          </a:p>
          <a:p>
            <a:pPr marL="342900" indent="-342900" algn="ctr">
              <a:lnSpc>
                <a:spcPct val="90000"/>
              </a:lnSpc>
              <a:spcBef>
                <a:spcPct val="20000"/>
              </a:spcBef>
              <a:buFont typeface="Arial" pitchFamily="-106" charset="0"/>
              <a:buNone/>
            </a:pPr>
            <a:endParaRPr lang="en-US" sz="1000" dirty="0">
              <a:solidFill>
                <a:srgbClr val="50565C"/>
              </a:solidFill>
              <a:latin typeface="Calibri"/>
              <a:ea typeface="Arial" pitchFamily="-106" charset="0"/>
              <a:cs typeface="Calibri"/>
            </a:endParaRPr>
          </a:p>
        </p:txBody>
      </p:sp>
    </p:spTree>
    <p:extLst>
      <p:ext uri="{BB962C8B-B14F-4D97-AF65-F5344CB8AC3E}">
        <p14:creationId xmlns:p14="http://schemas.microsoft.com/office/powerpoint/2010/main" val="2629686912"/>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4" r:id="rId13"/>
  </p:sldLayoutIdLst>
  <p:txStyles>
    <p:titleStyle>
      <a:lvl1pPr algn="l" defTabSz="457200" rtl="0" eaLnBrk="1" fontAlgn="base" hangingPunct="1">
        <a:lnSpc>
          <a:spcPts val="2800"/>
        </a:lnSpc>
        <a:spcBef>
          <a:spcPct val="0"/>
        </a:spcBef>
        <a:spcAft>
          <a:spcPct val="0"/>
        </a:spcAft>
        <a:defRPr sz="2800" b="1" i="0" kern="1200">
          <a:solidFill>
            <a:srgbClr val="282B2E"/>
          </a:solidFill>
          <a:latin typeface="Calibri"/>
          <a:ea typeface="+mj-ea"/>
          <a:cs typeface="Calibri"/>
        </a:defRPr>
      </a:lvl1pPr>
      <a:lvl2pPr algn="l" defTabSz="457200" rtl="0" eaLnBrk="1" fontAlgn="base" hangingPunct="1">
        <a:lnSpc>
          <a:spcPts val="2800"/>
        </a:lnSpc>
        <a:spcBef>
          <a:spcPct val="0"/>
        </a:spcBef>
        <a:spcAft>
          <a:spcPct val="0"/>
        </a:spcAft>
        <a:defRPr sz="2600">
          <a:solidFill>
            <a:srgbClr val="FFFFFF"/>
          </a:solidFill>
          <a:latin typeface="Arial" charset="0"/>
        </a:defRPr>
      </a:lvl2pPr>
      <a:lvl3pPr algn="l" defTabSz="457200" rtl="0" eaLnBrk="1" fontAlgn="base" hangingPunct="1">
        <a:lnSpc>
          <a:spcPts val="2800"/>
        </a:lnSpc>
        <a:spcBef>
          <a:spcPct val="0"/>
        </a:spcBef>
        <a:spcAft>
          <a:spcPct val="0"/>
        </a:spcAft>
        <a:defRPr sz="2600">
          <a:solidFill>
            <a:srgbClr val="FFFFFF"/>
          </a:solidFill>
          <a:latin typeface="Arial" charset="0"/>
        </a:defRPr>
      </a:lvl3pPr>
      <a:lvl4pPr algn="l" defTabSz="457200" rtl="0" eaLnBrk="1" fontAlgn="base" hangingPunct="1">
        <a:lnSpc>
          <a:spcPts val="2800"/>
        </a:lnSpc>
        <a:spcBef>
          <a:spcPct val="0"/>
        </a:spcBef>
        <a:spcAft>
          <a:spcPct val="0"/>
        </a:spcAft>
        <a:defRPr sz="2600">
          <a:solidFill>
            <a:srgbClr val="FFFFFF"/>
          </a:solidFill>
          <a:latin typeface="Arial" charset="0"/>
        </a:defRPr>
      </a:lvl4pPr>
      <a:lvl5pPr algn="l" defTabSz="457200" rtl="0" eaLnBrk="1" fontAlgn="base" hangingPunct="1">
        <a:lnSpc>
          <a:spcPts val="2800"/>
        </a:lnSpc>
        <a:spcBef>
          <a:spcPct val="0"/>
        </a:spcBef>
        <a:spcAft>
          <a:spcPct val="0"/>
        </a:spcAft>
        <a:defRPr sz="2600">
          <a:solidFill>
            <a:srgbClr val="FFFFFF"/>
          </a:solidFill>
          <a:latin typeface="Arial" charset="0"/>
        </a:defRPr>
      </a:lvl5pPr>
      <a:lvl6pPr marL="457200" algn="l" defTabSz="457200" rtl="0" eaLnBrk="1" fontAlgn="base" hangingPunct="1">
        <a:lnSpc>
          <a:spcPts val="2800"/>
        </a:lnSpc>
        <a:spcBef>
          <a:spcPct val="0"/>
        </a:spcBef>
        <a:spcAft>
          <a:spcPct val="0"/>
        </a:spcAft>
        <a:defRPr sz="2600">
          <a:solidFill>
            <a:srgbClr val="FFFFFF"/>
          </a:solidFill>
          <a:latin typeface="Arial" charset="0"/>
        </a:defRPr>
      </a:lvl6pPr>
      <a:lvl7pPr marL="914400" algn="l" defTabSz="457200" rtl="0" eaLnBrk="1" fontAlgn="base" hangingPunct="1">
        <a:lnSpc>
          <a:spcPts val="2800"/>
        </a:lnSpc>
        <a:spcBef>
          <a:spcPct val="0"/>
        </a:spcBef>
        <a:spcAft>
          <a:spcPct val="0"/>
        </a:spcAft>
        <a:defRPr sz="2600">
          <a:solidFill>
            <a:srgbClr val="FFFFFF"/>
          </a:solidFill>
          <a:latin typeface="Arial" charset="0"/>
        </a:defRPr>
      </a:lvl7pPr>
      <a:lvl8pPr marL="1371600" algn="l" defTabSz="457200" rtl="0" eaLnBrk="1" fontAlgn="base" hangingPunct="1">
        <a:lnSpc>
          <a:spcPts val="2800"/>
        </a:lnSpc>
        <a:spcBef>
          <a:spcPct val="0"/>
        </a:spcBef>
        <a:spcAft>
          <a:spcPct val="0"/>
        </a:spcAft>
        <a:defRPr sz="2600">
          <a:solidFill>
            <a:srgbClr val="FFFFFF"/>
          </a:solidFill>
          <a:latin typeface="Arial" charset="0"/>
        </a:defRPr>
      </a:lvl8pPr>
      <a:lvl9pPr marL="1828800" algn="l" defTabSz="457200" rtl="0" eaLnBrk="1" fontAlgn="base" hangingPunct="1">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1" fontAlgn="base" hangingPunct="1">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1" fontAlgn="base" hangingPunct="1">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1" fontAlgn="base" hangingPunct="1">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1" fontAlgn="base" hangingPunct="1">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1" fontAlgn="base" hangingPunct="1">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1069" y="2"/>
            <a:ext cx="6509982" cy="70682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grpSp>
        <p:nvGrpSpPr>
          <p:cNvPr id="10" name="Group 9"/>
          <p:cNvGrpSpPr/>
          <p:nvPr userDrawn="1"/>
        </p:nvGrpSpPr>
        <p:grpSpPr>
          <a:xfrm>
            <a:off x="-12094" y="706829"/>
            <a:ext cx="9144001" cy="55570"/>
            <a:chOff x="-1" y="656981"/>
            <a:chExt cx="9144001" cy="55570"/>
          </a:xfrm>
        </p:grpSpPr>
        <p:sp>
          <p:nvSpPr>
            <p:cNvPr id="12" name="Rectangle 11"/>
            <p:cNvSpPr/>
            <p:nvPr userDrawn="1"/>
          </p:nvSpPr>
          <p:spPr bwMode="auto">
            <a:xfrm flipH="1" flipV="1">
              <a:off x="-1" y="656982"/>
              <a:ext cx="4268788"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6" name="Rectangle 15"/>
            <p:cNvSpPr/>
            <p:nvPr userDrawn="1"/>
          </p:nvSpPr>
          <p:spPr bwMode="auto">
            <a:xfrm flipH="1" flipV="1">
              <a:off x="5834063" y="656988"/>
              <a:ext cx="3309937" cy="555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8" name="Rectangle 17"/>
            <p:cNvSpPr/>
            <p:nvPr userDrawn="1"/>
          </p:nvSpPr>
          <p:spPr bwMode="auto">
            <a:xfrm flipH="1" flipV="1">
              <a:off x="4267200" y="656981"/>
              <a:ext cx="1704975"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grpSp>
      <p:sp>
        <p:nvSpPr>
          <p:cNvPr id="13" name="Text Placeholder 9"/>
          <p:cNvSpPr txBox="1">
            <a:spLocks/>
          </p:cNvSpPr>
          <p:nvPr userDrawn="1"/>
        </p:nvSpPr>
        <p:spPr>
          <a:xfrm>
            <a:off x="6428097" y="6583712"/>
            <a:ext cx="2558060" cy="296574"/>
          </a:xfrm>
          <a:prstGeom prst="rect">
            <a:avLst/>
          </a:prstGeom>
        </p:spPr>
        <p:txBody>
          <a:bodyPr anchor="b">
            <a:prstTxWarp prst="textNoShape">
              <a:avLst/>
            </a:prstTxWarp>
            <a:noAutofit/>
          </a:bodyPr>
          <a:lstStyle/>
          <a:p>
            <a:pPr marL="257175" indent="-257175" algn="r">
              <a:lnSpc>
                <a:spcPct val="80000"/>
              </a:lnSpc>
              <a:spcBef>
                <a:spcPts val="0"/>
              </a:spcBef>
              <a:buFont typeface="Arial" pitchFamily="-106" charset="0"/>
              <a:buNone/>
            </a:pPr>
            <a:fld id="{1EF35371-194E-174F-9528-630C4585B8CC}" type="slidenum">
              <a:rPr lang="en-US" sz="825" b="1">
                <a:solidFill>
                  <a:srgbClr val="4C4C4C"/>
                </a:solidFill>
                <a:latin typeface="Calibri"/>
                <a:ea typeface="Arial" pitchFamily="-106" charset="0"/>
                <a:cs typeface="Arial" pitchFamily="-106" charset="0"/>
              </a:rPr>
              <a:pPr marL="257175" indent="-257175" algn="r">
                <a:lnSpc>
                  <a:spcPct val="80000"/>
                </a:lnSpc>
                <a:spcBef>
                  <a:spcPts val="0"/>
                </a:spcBef>
                <a:buFont typeface="Arial" pitchFamily="-106" charset="0"/>
                <a:buNone/>
              </a:pPr>
              <a:t>‹#›</a:t>
            </a:fld>
            <a:endParaRPr lang="en-US" sz="825" b="1" dirty="0">
              <a:solidFill>
                <a:srgbClr val="4C4C4C"/>
              </a:solidFill>
              <a:latin typeface="Calibri"/>
              <a:ea typeface="Arial" pitchFamily="-106" charset="0"/>
              <a:cs typeface="Arial" pitchFamily="-106" charset="0"/>
            </a:endParaRPr>
          </a:p>
        </p:txBody>
      </p:sp>
      <p:pic>
        <p:nvPicPr>
          <p:cNvPr id="4" name="Picture 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29332" y="196558"/>
            <a:ext cx="2156824" cy="316124"/>
          </a:xfrm>
          <a:prstGeom prst="rect">
            <a:avLst/>
          </a:prstGeom>
        </p:spPr>
      </p:pic>
    </p:spTree>
    <p:extLst>
      <p:ext uri="{BB962C8B-B14F-4D97-AF65-F5344CB8AC3E}">
        <p14:creationId xmlns:p14="http://schemas.microsoft.com/office/powerpoint/2010/main" val="4086660570"/>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Lst>
  <p:timing>
    <p:tnLst>
      <p:par>
        <p:cTn xmlns:p14="http://schemas.microsoft.com/office/powerpoint/2010/main" id="1" dur="indefinite" restart="never" nodeType="tmRoot"/>
      </p:par>
    </p:tnLst>
  </p:timing>
  <p:hf sldNum="0" hdr="0" dt="0"/>
  <p:txStyles>
    <p:titleStyle>
      <a:lvl1pPr algn="l" defTabSz="342900" rtl="0" eaLnBrk="1" latinLnBrk="0" hangingPunct="1">
        <a:spcBef>
          <a:spcPct val="0"/>
        </a:spcBef>
        <a:buNone/>
        <a:defRPr lang="en-US" sz="1950" b="1" kern="1200" dirty="0" smtClean="0">
          <a:solidFill>
            <a:schemeClr val="tx1"/>
          </a:solidFill>
          <a:latin typeface="+mj-lt"/>
          <a:ea typeface="+mj-ea"/>
          <a:cs typeface="Arial"/>
        </a:defRPr>
      </a:lvl1pPr>
    </p:titleStyle>
    <p:bodyStyle>
      <a:lvl1pPr marL="257175" indent="-257175" algn="l" defTabSz="342900" rtl="0" eaLnBrk="1" latinLnBrk="0" hangingPunct="1">
        <a:spcBef>
          <a:spcPct val="20000"/>
        </a:spcBef>
        <a:buFont typeface="Arial"/>
        <a:buChar char="•"/>
        <a:defRPr sz="1650" b="1" kern="1200">
          <a:solidFill>
            <a:schemeClr val="accent4"/>
          </a:solidFill>
          <a:latin typeface="+mn-lt"/>
          <a:ea typeface="+mn-ea"/>
          <a:cs typeface="Arial"/>
        </a:defRPr>
      </a:lvl1pPr>
      <a:lvl2pPr marL="557213" indent="-214313" algn="l" defTabSz="342900" rtl="0" eaLnBrk="1" latinLnBrk="0" hangingPunct="1">
        <a:spcBef>
          <a:spcPct val="20000"/>
        </a:spcBef>
        <a:buFont typeface="Arial"/>
        <a:buChar char="–"/>
        <a:defRPr sz="1350" kern="1200">
          <a:solidFill>
            <a:schemeClr val="tx1"/>
          </a:solidFill>
          <a:latin typeface="+mn-lt"/>
          <a:ea typeface="+mn-ea"/>
          <a:cs typeface="Arial"/>
        </a:defRPr>
      </a:lvl2pPr>
      <a:lvl3pPr marL="857250" indent="-171450" algn="l" defTabSz="342900" rtl="0" eaLnBrk="1" latinLnBrk="0" hangingPunct="1">
        <a:spcBef>
          <a:spcPct val="20000"/>
        </a:spcBef>
        <a:buFont typeface="Arial"/>
        <a:buChar char="•"/>
        <a:defRPr sz="1350" kern="1200">
          <a:solidFill>
            <a:schemeClr val="tx1"/>
          </a:solidFill>
          <a:latin typeface="+mn-lt"/>
          <a:ea typeface="+mn-ea"/>
          <a:cs typeface="Arial"/>
        </a:defRPr>
      </a:lvl3pPr>
      <a:lvl4pPr marL="1200150" indent="-171450" algn="l" defTabSz="342900" rtl="0" eaLnBrk="1" latinLnBrk="0" hangingPunct="1">
        <a:spcBef>
          <a:spcPct val="20000"/>
        </a:spcBef>
        <a:buFont typeface="Arial"/>
        <a:buChar char="–"/>
        <a:defRPr sz="1350" kern="1200">
          <a:solidFill>
            <a:schemeClr val="tx1"/>
          </a:solidFill>
          <a:latin typeface="+mn-lt"/>
          <a:ea typeface="+mn-ea"/>
          <a:cs typeface="Arial"/>
        </a:defRPr>
      </a:lvl4pPr>
      <a:lvl5pPr marL="1543050" indent="-171450" algn="l" defTabSz="342900" rtl="0" eaLnBrk="1" latinLnBrk="0" hangingPunct="1">
        <a:spcBef>
          <a:spcPct val="20000"/>
        </a:spcBef>
        <a:buFont typeface="Arial"/>
        <a:buChar char="»"/>
        <a:defRPr sz="1350" kern="1200">
          <a:solidFill>
            <a:schemeClr val="tx1"/>
          </a:solidFill>
          <a:latin typeface="+mn-lt"/>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1272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450"/>
            <a:ext cx="8229600" cy="4925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4" name="Group 3"/>
          <p:cNvGrpSpPr/>
          <p:nvPr/>
        </p:nvGrpSpPr>
        <p:grpSpPr>
          <a:xfrm>
            <a:off x="-3" y="656983"/>
            <a:ext cx="9144003" cy="55568"/>
            <a:chOff x="-3" y="656983"/>
            <a:chExt cx="9144003" cy="55568"/>
          </a:xfrm>
        </p:grpSpPr>
        <p:sp>
          <p:nvSpPr>
            <p:cNvPr id="11" name="Rectangle 10"/>
            <p:cNvSpPr/>
            <p:nvPr userDrawn="1"/>
          </p:nvSpPr>
          <p:spPr bwMode="auto">
            <a:xfrm flipH="1" flipV="1">
              <a:off x="-3" y="656983"/>
              <a:ext cx="5838703" cy="5553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3" name="Rectangle 12"/>
            <p:cNvSpPr/>
            <p:nvPr userDrawn="1"/>
          </p:nvSpPr>
          <p:spPr bwMode="auto">
            <a:xfrm flipH="1" flipV="1">
              <a:off x="5834063" y="656988"/>
              <a:ext cx="3309937" cy="555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grpSp>
      <p:sp>
        <p:nvSpPr>
          <p:cNvPr id="14" name="Text Placeholder 9"/>
          <p:cNvSpPr txBox="1">
            <a:spLocks/>
          </p:cNvSpPr>
          <p:nvPr/>
        </p:nvSpPr>
        <p:spPr>
          <a:xfrm>
            <a:off x="42334" y="6532122"/>
            <a:ext cx="2495383" cy="236080"/>
          </a:xfrm>
          <a:prstGeom prst="rect">
            <a:avLst/>
          </a:prstGeom>
        </p:spPr>
        <p:txBody>
          <a:bodyPr>
            <a:prstTxWarp prst="textNoShape">
              <a:avLst/>
            </a:prstTxWarp>
            <a:normAutofit/>
          </a:bodyPr>
          <a:lstStyle/>
          <a:p>
            <a:pPr marL="342900" indent="-342900">
              <a:lnSpc>
                <a:spcPct val="90000"/>
              </a:lnSpc>
              <a:spcBef>
                <a:spcPct val="20000"/>
              </a:spcBef>
              <a:buFont typeface="Arial" pitchFamily="-106" charset="0"/>
              <a:buNone/>
              <a:defRPr/>
            </a:pPr>
            <a:fld id="{1EF35371-194E-174F-9528-630C4585B8CC}" type="slidenum">
              <a:rPr lang="en-US" sz="1000">
                <a:solidFill>
                  <a:srgbClr val="4C4C4C"/>
                </a:solidFill>
                <a:latin typeface="Calibri"/>
                <a:ea typeface="Arial" pitchFamily="-106" charset="0"/>
                <a:cs typeface="Arial" pitchFamily="-106" charset="0"/>
              </a:rPr>
              <a:pPr marL="342900" indent="-342900">
                <a:lnSpc>
                  <a:spcPct val="90000"/>
                </a:lnSpc>
                <a:spcBef>
                  <a:spcPct val="20000"/>
                </a:spcBef>
                <a:buFont typeface="Arial" pitchFamily="-106" charset="0"/>
                <a:buNone/>
                <a:defRPr/>
              </a:pPr>
              <a:t>‹#›</a:t>
            </a:fld>
            <a:r>
              <a:rPr lang="en-US" sz="1000" dirty="0">
                <a:solidFill>
                  <a:srgbClr val="4C4C4C"/>
                </a:solidFill>
                <a:latin typeface="Calibri"/>
                <a:ea typeface="Arial" pitchFamily="-106" charset="0"/>
                <a:cs typeface="Arial" pitchFamily="-106" charset="0"/>
              </a:rPr>
              <a:t> </a:t>
            </a:r>
            <a:r>
              <a:rPr lang="en-US" sz="1000" dirty="0">
                <a:solidFill>
                  <a:srgbClr val="4C4C4C"/>
                </a:solidFill>
                <a:latin typeface="Calibri"/>
                <a:ea typeface="+mn-ea"/>
                <a:cs typeface="Arial" pitchFamily="34" charset="0"/>
              </a:rPr>
              <a:t>| Bioenergy Technologies Office</a:t>
            </a:r>
          </a:p>
          <a:p>
            <a:pPr marL="342900" indent="-342900" algn="ctr">
              <a:lnSpc>
                <a:spcPct val="90000"/>
              </a:lnSpc>
              <a:spcBef>
                <a:spcPct val="20000"/>
              </a:spcBef>
              <a:buFont typeface="Arial" pitchFamily="-106" charset="0"/>
              <a:buNone/>
            </a:pPr>
            <a:endParaRPr lang="en-US" sz="1000" dirty="0">
              <a:solidFill>
                <a:srgbClr val="4C4C4C"/>
              </a:solidFill>
              <a:ea typeface="Arial" pitchFamily="-106" charset="0"/>
              <a:cs typeface="Arial" pitchFamily="-106" charset="0"/>
            </a:endParaRPr>
          </a:p>
        </p:txBody>
      </p:sp>
      <p:pic>
        <p:nvPicPr>
          <p:cNvPr id="15" name="Picture 14" descr="US-Department of Energy-hor-green.png"/>
          <p:cNvPicPr>
            <a:picLocks noChangeAspect="1"/>
          </p:cNvPicPr>
          <p:nvPr/>
        </p:nvPicPr>
        <p:blipFill>
          <a:blip r:embed="rId13" cstate="print"/>
          <a:stretch>
            <a:fillRect/>
          </a:stretch>
        </p:blipFill>
        <p:spPr>
          <a:xfrm>
            <a:off x="7137686" y="6528121"/>
            <a:ext cx="1604752" cy="240081"/>
          </a:xfrm>
          <a:prstGeom prst="rect">
            <a:avLst/>
          </a:prstGeom>
        </p:spPr>
      </p:pic>
    </p:spTree>
    <p:extLst>
      <p:ext uri="{BB962C8B-B14F-4D97-AF65-F5344CB8AC3E}">
        <p14:creationId xmlns:p14="http://schemas.microsoft.com/office/powerpoint/2010/main" val="296564206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457200" rtl="0" eaLnBrk="1" latinLnBrk="0" hangingPunct="1">
        <a:spcBef>
          <a:spcPct val="0"/>
        </a:spcBef>
        <a:buNone/>
        <a:defRPr lang="en-US" sz="2800" b="1" kern="1200" dirty="0" smtClean="0">
          <a:solidFill>
            <a:schemeClr val="tx1"/>
          </a:solidFill>
          <a:latin typeface="+mj-lt"/>
          <a:ea typeface="+mj-ea"/>
          <a:cs typeface="Arial"/>
        </a:defRPr>
      </a:lvl1pPr>
    </p:titleStyle>
    <p:body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1272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450"/>
            <a:ext cx="8229600" cy="4925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4" name="Group 3"/>
          <p:cNvGrpSpPr/>
          <p:nvPr/>
        </p:nvGrpSpPr>
        <p:grpSpPr>
          <a:xfrm>
            <a:off x="-3" y="656983"/>
            <a:ext cx="9144003" cy="55568"/>
            <a:chOff x="-3" y="656983"/>
            <a:chExt cx="9144003" cy="55568"/>
          </a:xfrm>
        </p:grpSpPr>
        <p:sp>
          <p:nvSpPr>
            <p:cNvPr id="11" name="Rectangle 10"/>
            <p:cNvSpPr/>
            <p:nvPr userDrawn="1"/>
          </p:nvSpPr>
          <p:spPr bwMode="auto">
            <a:xfrm flipH="1" flipV="1">
              <a:off x="-3" y="656983"/>
              <a:ext cx="5838703" cy="5553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3" name="Rectangle 12"/>
            <p:cNvSpPr/>
            <p:nvPr userDrawn="1"/>
          </p:nvSpPr>
          <p:spPr bwMode="auto">
            <a:xfrm flipH="1" flipV="1">
              <a:off x="5834063" y="656988"/>
              <a:ext cx="3309937" cy="555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grpSp>
      <p:sp>
        <p:nvSpPr>
          <p:cNvPr id="14" name="Text Placeholder 9"/>
          <p:cNvSpPr txBox="1">
            <a:spLocks/>
          </p:cNvSpPr>
          <p:nvPr/>
        </p:nvSpPr>
        <p:spPr>
          <a:xfrm>
            <a:off x="42334" y="6532122"/>
            <a:ext cx="2495383" cy="236080"/>
          </a:xfrm>
          <a:prstGeom prst="rect">
            <a:avLst/>
          </a:prstGeom>
        </p:spPr>
        <p:txBody>
          <a:bodyPr>
            <a:prstTxWarp prst="textNoShape">
              <a:avLst/>
            </a:prstTxWarp>
            <a:normAutofit/>
          </a:bodyPr>
          <a:lstStyle/>
          <a:p>
            <a:pPr marL="342900" indent="-342900">
              <a:lnSpc>
                <a:spcPct val="90000"/>
              </a:lnSpc>
              <a:spcBef>
                <a:spcPct val="20000"/>
              </a:spcBef>
              <a:buFont typeface="Arial" pitchFamily="-106" charset="0"/>
              <a:buNone/>
              <a:defRPr/>
            </a:pPr>
            <a:fld id="{1EF35371-194E-174F-9528-630C4585B8CC}" type="slidenum">
              <a:rPr lang="en-US" sz="1000">
                <a:solidFill>
                  <a:srgbClr val="4C4C4C"/>
                </a:solidFill>
                <a:latin typeface="Calibri"/>
                <a:ea typeface="Arial" pitchFamily="-106" charset="0"/>
                <a:cs typeface="Arial" pitchFamily="-106" charset="0"/>
              </a:rPr>
              <a:pPr marL="342900" indent="-342900">
                <a:lnSpc>
                  <a:spcPct val="90000"/>
                </a:lnSpc>
                <a:spcBef>
                  <a:spcPct val="20000"/>
                </a:spcBef>
                <a:buFont typeface="Arial" pitchFamily="-106" charset="0"/>
                <a:buNone/>
                <a:defRPr/>
              </a:pPr>
              <a:t>‹#›</a:t>
            </a:fld>
            <a:r>
              <a:rPr lang="en-US" sz="1000" dirty="0">
                <a:solidFill>
                  <a:srgbClr val="4C4C4C"/>
                </a:solidFill>
                <a:latin typeface="Calibri"/>
                <a:ea typeface="Arial" pitchFamily="-106" charset="0"/>
                <a:cs typeface="Arial" pitchFamily="-106" charset="0"/>
              </a:rPr>
              <a:t> </a:t>
            </a:r>
            <a:r>
              <a:rPr lang="en-US" sz="1000" dirty="0">
                <a:solidFill>
                  <a:srgbClr val="4C4C4C"/>
                </a:solidFill>
                <a:latin typeface="Calibri"/>
                <a:ea typeface="+mn-ea"/>
                <a:cs typeface="Arial" pitchFamily="34" charset="0"/>
              </a:rPr>
              <a:t>| Bioenergy Technologies Office</a:t>
            </a:r>
          </a:p>
          <a:p>
            <a:pPr marL="342900" indent="-342900" algn="ctr">
              <a:lnSpc>
                <a:spcPct val="90000"/>
              </a:lnSpc>
              <a:spcBef>
                <a:spcPct val="20000"/>
              </a:spcBef>
              <a:buFont typeface="Arial" pitchFamily="-106" charset="0"/>
              <a:buNone/>
            </a:pPr>
            <a:endParaRPr lang="en-US" sz="1000" dirty="0">
              <a:solidFill>
                <a:srgbClr val="4C4C4C"/>
              </a:solidFill>
              <a:ea typeface="Arial" pitchFamily="-106" charset="0"/>
              <a:cs typeface="Arial" pitchFamily="-106" charset="0"/>
            </a:endParaRPr>
          </a:p>
        </p:txBody>
      </p:sp>
      <p:pic>
        <p:nvPicPr>
          <p:cNvPr id="15" name="Picture 14" descr="US-Department of Energy-hor-green.png"/>
          <p:cNvPicPr>
            <a:picLocks noChangeAspect="1"/>
          </p:cNvPicPr>
          <p:nvPr/>
        </p:nvPicPr>
        <p:blipFill>
          <a:blip r:embed="rId17" cstate="print"/>
          <a:stretch>
            <a:fillRect/>
          </a:stretch>
        </p:blipFill>
        <p:spPr>
          <a:xfrm>
            <a:off x="7137686" y="6528121"/>
            <a:ext cx="1604752" cy="240081"/>
          </a:xfrm>
          <a:prstGeom prst="rect">
            <a:avLst/>
          </a:prstGeom>
        </p:spPr>
      </p:pic>
    </p:spTree>
    <p:extLst>
      <p:ext uri="{BB962C8B-B14F-4D97-AF65-F5344CB8AC3E}">
        <p14:creationId xmlns:p14="http://schemas.microsoft.com/office/powerpoint/2010/main" val="118741729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Lst>
  <p:txStyles>
    <p:titleStyle>
      <a:lvl1pPr algn="l" defTabSz="457200" rtl="0" eaLnBrk="1" latinLnBrk="0" hangingPunct="1">
        <a:spcBef>
          <a:spcPct val="0"/>
        </a:spcBef>
        <a:buNone/>
        <a:defRPr lang="en-US" sz="2800" b="1" kern="1200" dirty="0" smtClean="0">
          <a:solidFill>
            <a:schemeClr val="tx1"/>
          </a:solidFill>
          <a:latin typeface="+mj-lt"/>
          <a:ea typeface="+mj-ea"/>
          <a:cs typeface="Arial"/>
        </a:defRPr>
      </a:lvl1pPr>
    </p:titleStyle>
    <p:body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1069" y="0"/>
            <a:ext cx="6509982" cy="70682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grpSp>
        <p:nvGrpSpPr>
          <p:cNvPr id="10" name="Group 9"/>
          <p:cNvGrpSpPr/>
          <p:nvPr userDrawn="1"/>
        </p:nvGrpSpPr>
        <p:grpSpPr>
          <a:xfrm>
            <a:off x="-12094" y="706829"/>
            <a:ext cx="9144001" cy="55570"/>
            <a:chOff x="-1" y="656981"/>
            <a:chExt cx="9144001" cy="55570"/>
          </a:xfrm>
        </p:grpSpPr>
        <p:sp>
          <p:nvSpPr>
            <p:cNvPr id="12" name="Rectangle 11"/>
            <p:cNvSpPr/>
            <p:nvPr userDrawn="1"/>
          </p:nvSpPr>
          <p:spPr bwMode="auto">
            <a:xfrm flipH="1" flipV="1">
              <a:off x="-1" y="656982"/>
              <a:ext cx="4268788"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6" name="Rectangle 15"/>
            <p:cNvSpPr/>
            <p:nvPr userDrawn="1"/>
          </p:nvSpPr>
          <p:spPr bwMode="auto">
            <a:xfrm flipH="1" flipV="1">
              <a:off x="5834063" y="656988"/>
              <a:ext cx="3309937" cy="555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8" name="Rectangle 17"/>
            <p:cNvSpPr/>
            <p:nvPr userDrawn="1"/>
          </p:nvSpPr>
          <p:spPr bwMode="auto">
            <a:xfrm flipH="1" flipV="1">
              <a:off x="4267200" y="656981"/>
              <a:ext cx="1704975"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grpSp>
      <p:sp>
        <p:nvSpPr>
          <p:cNvPr id="13" name="Text Placeholder 9"/>
          <p:cNvSpPr txBox="1">
            <a:spLocks/>
          </p:cNvSpPr>
          <p:nvPr userDrawn="1"/>
        </p:nvSpPr>
        <p:spPr>
          <a:xfrm>
            <a:off x="6428096" y="6583712"/>
            <a:ext cx="2558060" cy="296574"/>
          </a:xfrm>
          <a:prstGeom prst="rect">
            <a:avLst/>
          </a:prstGeom>
        </p:spPr>
        <p:txBody>
          <a:bodyPr anchor="b">
            <a:prstTxWarp prst="textNoShape">
              <a:avLst/>
            </a:prstTxWarp>
            <a:noAutofit/>
          </a:bodyPr>
          <a:lstStyle/>
          <a:p>
            <a:pPr marL="342900" indent="-342900" algn="r">
              <a:lnSpc>
                <a:spcPct val="80000"/>
              </a:lnSpc>
              <a:spcBef>
                <a:spcPts val="0"/>
              </a:spcBef>
              <a:buFont typeface="Arial" pitchFamily="-106" charset="0"/>
              <a:buNone/>
            </a:pPr>
            <a:fld id="{1EF35371-194E-174F-9528-630C4585B8CC}" type="slidenum">
              <a:rPr lang="en-US" sz="1100" b="1" smtClean="0">
                <a:solidFill>
                  <a:srgbClr val="4C4C4C"/>
                </a:solidFill>
                <a:latin typeface="Calibri"/>
                <a:ea typeface="Arial" pitchFamily="-106" charset="0"/>
                <a:cs typeface="Arial" pitchFamily="-106" charset="0"/>
              </a:rPr>
              <a:pPr marL="342900" indent="-342900" algn="r">
                <a:lnSpc>
                  <a:spcPct val="80000"/>
                </a:lnSpc>
                <a:spcBef>
                  <a:spcPts val="0"/>
                </a:spcBef>
                <a:buFont typeface="Arial" pitchFamily="-106" charset="0"/>
                <a:buNone/>
              </a:pPr>
              <a:t>‹#›</a:t>
            </a:fld>
            <a:endParaRPr lang="en-US" sz="1100" b="1" dirty="0">
              <a:solidFill>
                <a:srgbClr val="4C4C4C"/>
              </a:solidFill>
              <a:latin typeface="Calibri"/>
              <a:ea typeface="Arial" pitchFamily="-106" charset="0"/>
              <a:cs typeface="Arial" pitchFamily="-106" charset="0"/>
            </a:endParaRPr>
          </a:p>
        </p:txBody>
      </p:sp>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829332" y="196558"/>
            <a:ext cx="2156824" cy="316124"/>
          </a:xfrm>
          <a:prstGeom prst="rect">
            <a:avLst/>
          </a:prstGeom>
        </p:spPr>
      </p:pic>
    </p:spTree>
    <p:extLst>
      <p:ext uri="{BB962C8B-B14F-4D97-AF65-F5344CB8AC3E}">
        <p14:creationId xmlns:p14="http://schemas.microsoft.com/office/powerpoint/2010/main" val="222720269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7" r:id="rId8"/>
    <p:sldLayoutId id="2147483758" r:id="rId9"/>
    <p:sldLayoutId id="2147483759" r:id="rId10"/>
    <p:sldLayoutId id="2147483760" r:id="rId11"/>
  </p:sldLayoutIdLst>
  <p:timing>
    <p:tnLst>
      <p:par>
        <p:cTn xmlns:p14="http://schemas.microsoft.com/office/powerpoint/2010/main" id="1" dur="indefinite" restart="never" nodeType="tmRoot"/>
      </p:par>
    </p:tnLst>
  </p:timing>
  <p:hf sldNum="0" hdr="0" dt="0"/>
  <p:txStyles>
    <p:titleStyle>
      <a:lvl1pPr algn="l" defTabSz="457200" rtl="0" eaLnBrk="1" latinLnBrk="0" hangingPunct="1">
        <a:spcBef>
          <a:spcPct val="0"/>
        </a:spcBef>
        <a:buNone/>
        <a:defRPr lang="en-US" sz="2600" b="1" kern="1200" dirty="0" smtClean="0">
          <a:solidFill>
            <a:schemeClr val="tx1"/>
          </a:solidFill>
          <a:latin typeface="+mj-lt"/>
          <a:ea typeface="+mj-ea"/>
          <a:cs typeface="Arial"/>
        </a:defRPr>
      </a:lvl1pPr>
    </p:titleStyle>
    <p:bodyStyle>
      <a:lvl1pPr marL="342900" indent="-342900" algn="l" defTabSz="457200" rtl="0" eaLnBrk="1" latinLnBrk="0" hangingPunct="1">
        <a:spcBef>
          <a:spcPct val="20000"/>
        </a:spcBef>
        <a:buFont typeface="Arial"/>
        <a:buChar char="•"/>
        <a:defRPr sz="2200" b="1" kern="1200">
          <a:solidFill>
            <a:schemeClr val="accent4"/>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1069" y="0"/>
            <a:ext cx="6509982" cy="70682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grpSp>
        <p:nvGrpSpPr>
          <p:cNvPr id="10" name="Group 9"/>
          <p:cNvGrpSpPr/>
          <p:nvPr userDrawn="1"/>
        </p:nvGrpSpPr>
        <p:grpSpPr>
          <a:xfrm>
            <a:off x="-12094" y="706829"/>
            <a:ext cx="9144001" cy="55570"/>
            <a:chOff x="-1" y="656981"/>
            <a:chExt cx="9144001" cy="55570"/>
          </a:xfrm>
        </p:grpSpPr>
        <p:sp>
          <p:nvSpPr>
            <p:cNvPr id="12" name="Rectangle 11"/>
            <p:cNvSpPr/>
            <p:nvPr userDrawn="1"/>
          </p:nvSpPr>
          <p:spPr bwMode="auto">
            <a:xfrm flipH="1" flipV="1">
              <a:off x="-1" y="656982"/>
              <a:ext cx="4268788"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6" name="Rectangle 15"/>
            <p:cNvSpPr/>
            <p:nvPr userDrawn="1"/>
          </p:nvSpPr>
          <p:spPr bwMode="auto">
            <a:xfrm flipH="1" flipV="1">
              <a:off x="5834063" y="656988"/>
              <a:ext cx="3309937" cy="555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8" name="Rectangle 17"/>
            <p:cNvSpPr/>
            <p:nvPr userDrawn="1"/>
          </p:nvSpPr>
          <p:spPr bwMode="auto">
            <a:xfrm flipH="1" flipV="1">
              <a:off x="4267200" y="656981"/>
              <a:ext cx="1704975"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grpSp>
      <p:sp>
        <p:nvSpPr>
          <p:cNvPr id="13" name="Text Placeholder 9"/>
          <p:cNvSpPr txBox="1">
            <a:spLocks/>
          </p:cNvSpPr>
          <p:nvPr userDrawn="1"/>
        </p:nvSpPr>
        <p:spPr>
          <a:xfrm>
            <a:off x="6428096" y="6583712"/>
            <a:ext cx="2558060" cy="296574"/>
          </a:xfrm>
          <a:prstGeom prst="rect">
            <a:avLst/>
          </a:prstGeom>
        </p:spPr>
        <p:txBody>
          <a:bodyPr anchor="b">
            <a:prstTxWarp prst="textNoShape">
              <a:avLst/>
            </a:prstTxWarp>
            <a:noAutofit/>
          </a:bodyPr>
          <a:lstStyle/>
          <a:p>
            <a:pPr marL="342900" indent="-342900" algn="r">
              <a:lnSpc>
                <a:spcPct val="80000"/>
              </a:lnSpc>
              <a:spcBef>
                <a:spcPts val="0"/>
              </a:spcBef>
              <a:buFont typeface="Arial" pitchFamily="-106" charset="0"/>
              <a:buNone/>
            </a:pPr>
            <a:fld id="{1EF35371-194E-174F-9528-630C4585B8CC}" type="slidenum">
              <a:rPr lang="en-US" sz="1100" b="1">
                <a:solidFill>
                  <a:srgbClr val="4C4C4C"/>
                </a:solidFill>
                <a:latin typeface="Calibri"/>
                <a:ea typeface="Arial" pitchFamily="-106" charset="0"/>
                <a:cs typeface="Arial" pitchFamily="-106" charset="0"/>
              </a:rPr>
              <a:pPr marL="342900" indent="-342900" algn="r">
                <a:lnSpc>
                  <a:spcPct val="80000"/>
                </a:lnSpc>
                <a:spcBef>
                  <a:spcPts val="0"/>
                </a:spcBef>
                <a:buFont typeface="Arial" pitchFamily="-106" charset="0"/>
                <a:buNone/>
              </a:pPr>
              <a:t>‹#›</a:t>
            </a:fld>
            <a:endParaRPr lang="en-US" sz="1100" b="1" dirty="0">
              <a:solidFill>
                <a:srgbClr val="4C4C4C"/>
              </a:solidFill>
              <a:latin typeface="Calibri"/>
              <a:ea typeface="Arial" pitchFamily="-106" charset="0"/>
              <a:cs typeface="Arial" pitchFamily="-106" charset="0"/>
            </a:endParaRPr>
          </a:p>
        </p:txBody>
      </p:sp>
      <p:pic>
        <p:nvPicPr>
          <p:cNvPr id="4" name="Picture 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829332" y="196558"/>
            <a:ext cx="2156824" cy="316124"/>
          </a:xfrm>
          <a:prstGeom prst="rect">
            <a:avLst/>
          </a:prstGeom>
        </p:spPr>
      </p:pic>
    </p:spTree>
    <p:extLst>
      <p:ext uri="{BB962C8B-B14F-4D97-AF65-F5344CB8AC3E}">
        <p14:creationId xmlns:p14="http://schemas.microsoft.com/office/powerpoint/2010/main" val="277691295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70" r:id="rId7"/>
    <p:sldLayoutId id="2147483771" r:id="rId8"/>
    <p:sldLayoutId id="2147483772" r:id="rId9"/>
    <p:sldLayoutId id="2147483773" r:id="rId10"/>
  </p:sldLayoutIdLst>
  <p:timing>
    <p:tnLst>
      <p:par>
        <p:cTn xmlns:p14="http://schemas.microsoft.com/office/powerpoint/2010/main" id="1" dur="indefinite" restart="never" nodeType="tmRoot"/>
      </p:par>
    </p:tnLst>
  </p:timing>
  <p:hf sldNum="0" hdr="0" dt="0"/>
  <p:txStyles>
    <p:titleStyle>
      <a:lvl1pPr algn="l" defTabSz="457200" rtl="0" eaLnBrk="1" latinLnBrk="0" hangingPunct="1">
        <a:spcBef>
          <a:spcPct val="0"/>
        </a:spcBef>
        <a:buNone/>
        <a:defRPr lang="en-US" sz="2600" b="1" kern="1200" dirty="0" smtClean="0">
          <a:solidFill>
            <a:schemeClr val="tx1"/>
          </a:solidFill>
          <a:latin typeface="+mj-lt"/>
          <a:ea typeface="+mj-ea"/>
          <a:cs typeface="Arial"/>
        </a:defRPr>
      </a:lvl1pPr>
    </p:titleStyle>
    <p:bodyStyle>
      <a:lvl1pPr marL="342900" indent="-342900" algn="l" defTabSz="457200" rtl="0" eaLnBrk="1" latinLnBrk="0" hangingPunct="1">
        <a:spcBef>
          <a:spcPct val="20000"/>
        </a:spcBef>
        <a:buFont typeface="Arial"/>
        <a:buChar char="•"/>
        <a:defRPr sz="2200" b="1" kern="1200">
          <a:solidFill>
            <a:schemeClr val="accent4"/>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1069" y="0"/>
            <a:ext cx="6509982" cy="70682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grpSp>
        <p:nvGrpSpPr>
          <p:cNvPr id="10" name="Group 9"/>
          <p:cNvGrpSpPr/>
          <p:nvPr userDrawn="1"/>
        </p:nvGrpSpPr>
        <p:grpSpPr>
          <a:xfrm>
            <a:off x="-12094" y="706829"/>
            <a:ext cx="9144001" cy="55570"/>
            <a:chOff x="-1" y="656981"/>
            <a:chExt cx="9144001" cy="55570"/>
          </a:xfrm>
        </p:grpSpPr>
        <p:sp>
          <p:nvSpPr>
            <p:cNvPr id="12" name="Rectangle 11"/>
            <p:cNvSpPr/>
            <p:nvPr userDrawn="1"/>
          </p:nvSpPr>
          <p:spPr bwMode="auto">
            <a:xfrm flipH="1" flipV="1">
              <a:off x="-1" y="656982"/>
              <a:ext cx="4268788"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6" name="Rectangle 15"/>
            <p:cNvSpPr/>
            <p:nvPr userDrawn="1"/>
          </p:nvSpPr>
          <p:spPr bwMode="auto">
            <a:xfrm flipH="1" flipV="1">
              <a:off x="5834063" y="656988"/>
              <a:ext cx="3309937" cy="555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8" name="Rectangle 17"/>
            <p:cNvSpPr/>
            <p:nvPr userDrawn="1"/>
          </p:nvSpPr>
          <p:spPr bwMode="auto">
            <a:xfrm flipH="1" flipV="1">
              <a:off x="4267200" y="656981"/>
              <a:ext cx="1704975"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grpSp>
      <p:sp>
        <p:nvSpPr>
          <p:cNvPr id="13" name="Text Placeholder 9"/>
          <p:cNvSpPr txBox="1">
            <a:spLocks/>
          </p:cNvSpPr>
          <p:nvPr userDrawn="1"/>
        </p:nvSpPr>
        <p:spPr>
          <a:xfrm>
            <a:off x="6428096" y="6583712"/>
            <a:ext cx="2558060" cy="296574"/>
          </a:xfrm>
          <a:prstGeom prst="rect">
            <a:avLst/>
          </a:prstGeom>
        </p:spPr>
        <p:txBody>
          <a:bodyPr anchor="b">
            <a:prstTxWarp prst="textNoShape">
              <a:avLst/>
            </a:prstTxWarp>
            <a:noAutofit/>
          </a:bodyPr>
          <a:lstStyle/>
          <a:p>
            <a:pPr marL="342900" indent="-342900" algn="r">
              <a:lnSpc>
                <a:spcPct val="80000"/>
              </a:lnSpc>
              <a:spcBef>
                <a:spcPts val="0"/>
              </a:spcBef>
              <a:buFont typeface="Arial" pitchFamily="-106" charset="0"/>
              <a:buNone/>
            </a:pPr>
            <a:fld id="{1EF35371-194E-174F-9528-630C4585B8CC}" type="slidenum">
              <a:rPr lang="en-US" sz="1100" b="1" smtClean="0">
                <a:solidFill>
                  <a:srgbClr val="4C4C4C"/>
                </a:solidFill>
                <a:latin typeface="Calibri"/>
                <a:ea typeface="Arial" pitchFamily="-106" charset="0"/>
                <a:cs typeface="Arial" pitchFamily="-106" charset="0"/>
              </a:rPr>
              <a:pPr marL="342900" indent="-342900" algn="r">
                <a:lnSpc>
                  <a:spcPct val="80000"/>
                </a:lnSpc>
                <a:spcBef>
                  <a:spcPts val="0"/>
                </a:spcBef>
                <a:buFont typeface="Arial" pitchFamily="-106" charset="0"/>
                <a:buNone/>
              </a:pPr>
              <a:t>‹#›</a:t>
            </a:fld>
            <a:endParaRPr lang="en-US" sz="1100" b="1" dirty="0">
              <a:solidFill>
                <a:srgbClr val="4C4C4C"/>
              </a:solidFill>
              <a:latin typeface="Calibri"/>
              <a:ea typeface="Arial" pitchFamily="-106" charset="0"/>
              <a:cs typeface="Arial" pitchFamily="-106" charset="0"/>
            </a:endParaRPr>
          </a:p>
        </p:txBody>
      </p:sp>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829332" y="196558"/>
            <a:ext cx="2156824" cy="316124"/>
          </a:xfrm>
          <a:prstGeom prst="rect">
            <a:avLst/>
          </a:prstGeom>
        </p:spPr>
      </p:pic>
    </p:spTree>
    <p:extLst>
      <p:ext uri="{BB962C8B-B14F-4D97-AF65-F5344CB8AC3E}">
        <p14:creationId xmlns:p14="http://schemas.microsoft.com/office/powerpoint/2010/main" val="189929064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3" r:id="rId8"/>
    <p:sldLayoutId id="2147483784" r:id="rId9"/>
    <p:sldLayoutId id="2147483785" r:id="rId10"/>
    <p:sldLayoutId id="2147483786" r:id="rId11"/>
  </p:sldLayoutIdLst>
  <p:timing>
    <p:tnLst>
      <p:par>
        <p:cTn xmlns:p14="http://schemas.microsoft.com/office/powerpoint/2010/main" id="1" dur="indefinite" restart="never" nodeType="tmRoot"/>
      </p:par>
    </p:tnLst>
  </p:timing>
  <p:hf sldNum="0" hdr="0" dt="0"/>
  <p:txStyles>
    <p:titleStyle>
      <a:lvl1pPr algn="l" defTabSz="457200" rtl="0" eaLnBrk="1" latinLnBrk="0" hangingPunct="1">
        <a:spcBef>
          <a:spcPct val="0"/>
        </a:spcBef>
        <a:buNone/>
        <a:defRPr lang="en-US" sz="2600" b="1" kern="1200" dirty="0" smtClean="0">
          <a:solidFill>
            <a:schemeClr val="tx1"/>
          </a:solidFill>
          <a:latin typeface="+mj-lt"/>
          <a:ea typeface="+mj-ea"/>
          <a:cs typeface="Arial"/>
        </a:defRPr>
      </a:lvl1pPr>
    </p:titleStyle>
    <p:bodyStyle>
      <a:lvl1pPr marL="342900" indent="-342900" algn="l" defTabSz="457200" rtl="0" eaLnBrk="1" latinLnBrk="0" hangingPunct="1">
        <a:spcBef>
          <a:spcPct val="20000"/>
        </a:spcBef>
        <a:buFont typeface="Arial"/>
        <a:buChar char="•"/>
        <a:defRPr sz="2200" b="1" kern="1200">
          <a:solidFill>
            <a:schemeClr val="accent4"/>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1069" y="0"/>
            <a:ext cx="6509982" cy="70682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grpSp>
        <p:nvGrpSpPr>
          <p:cNvPr id="10" name="Group 9"/>
          <p:cNvGrpSpPr/>
          <p:nvPr userDrawn="1"/>
        </p:nvGrpSpPr>
        <p:grpSpPr>
          <a:xfrm>
            <a:off x="-12094" y="706829"/>
            <a:ext cx="9144001" cy="55570"/>
            <a:chOff x="-1" y="656981"/>
            <a:chExt cx="9144001" cy="55570"/>
          </a:xfrm>
        </p:grpSpPr>
        <p:sp>
          <p:nvSpPr>
            <p:cNvPr id="12" name="Rectangle 11"/>
            <p:cNvSpPr/>
            <p:nvPr userDrawn="1"/>
          </p:nvSpPr>
          <p:spPr bwMode="auto">
            <a:xfrm flipH="1" flipV="1">
              <a:off x="-1" y="656982"/>
              <a:ext cx="4268788"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6" name="Rectangle 15"/>
            <p:cNvSpPr/>
            <p:nvPr userDrawn="1"/>
          </p:nvSpPr>
          <p:spPr bwMode="auto">
            <a:xfrm flipH="1" flipV="1">
              <a:off x="5834063" y="656988"/>
              <a:ext cx="3309937" cy="555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8" name="Rectangle 17"/>
            <p:cNvSpPr/>
            <p:nvPr userDrawn="1"/>
          </p:nvSpPr>
          <p:spPr bwMode="auto">
            <a:xfrm flipH="1" flipV="1">
              <a:off x="4267200" y="656981"/>
              <a:ext cx="1704975"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grpSp>
      <p:sp>
        <p:nvSpPr>
          <p:cNvPr id="13" name="Text Placeholder 9"/>
          <p:cNvSpPr txBox="1">
            <a:spLocks/>
          </p:cNvSpPr>
          <p:nvPr userDrawn="1"/>
        </p:nvSpPr>
        <p:spPr>
          <a:xfrm>
            <a:off x="6428096" y="6583712"/>
            <a:ext cx="2558060" cy="296574"/>
          </a:xfrm>
          <a:prstGeom prst="rect">
            <a:avLst/>
          </a:prstGeom>
        </p:spPr>
        <p:txBody>
          <a:bodyPr anchor="b">
            <a:prstTxWarp prst="textNoShape">
              <a:avLst/>
            </a:prstTxWarp>
            <a:noAutofit/>
          </a:bodyPr>
          <a:lstStyle/>
          <a:p>
            <a:pPr marL="342900" indent="-342900" algn="r">
              <a:lnSpc>
                <a:spcPct val="80000"/>
              </a:lnSpc>
              <a:spcBef>
                <a:spcPts val="0"/>
              </a:spcBef>
              <a:buFont typeface="Arial" pitchFamily="-106" charset="0"/>
              <a:buNone/>
            </a:pPr>
            <a:fld id="{1EF35371-194E-174F-9528-630C4585B8CC}" type="slidenum">
              <a:rPr lang="en-US" sz="1100" b="1" smtClean="0">
                <a:solidFill>
                  <a:srgbClr val="4C4C4C"/>
                </a:solidFill>
                <a:latin typeface="Calibri"/>
                <a:ea typeface="Arial" pitchFamily="-106" charset="0"/>
                <a:cs typeface="Arial" pitchFamily="-106" charset="0"/>
              </a:rPr>
              <a:pPr marL="342900" indent="-342900" algn="r">
                <a:lnSpc>
                  <a:spcPct val="80000"/>
                </a:lnSpc>
                <a:spcBef>
                  <a:spcPts val="0"/>
                </a:spcBef>
                <a:buFont typeface="Arial" pitchFamily="-106" charset="0"/>
                <a:buNone/>
              </a:pPr>
              <a:t>‹#›</a:t>
            </a:fld>
            <a:endParaRPr lang="en-US" sz="1100" b="1" dirty="0">
              <a:solidFill>
                <a:srgbClr val="4C4C4C"/>
              </a:solidFill>
              <a:latin typeface="Calibri"/>
              <a:ea typeface="Arial" pitchFamily="-106" charset="0"/>
              <a:cs typeface="Arial" pitchFamily="-106" charset="0"/>
            </a:endParaRPr>
          </a:p>
        </p:txBody>
      </p:sp>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829332" y="196558"/>
            <a:ext cx="2156824" cy="316124"/>
          </a:xfrm>
          <a:prstGeom prst="rect">
            <a:avLst/>
          </a:prstGeom>
        </p:spPr>
      </p:pic>
    </p:spTree>
    <p:extLst>
      <p:ext uri="{BB962C8B-B14F-4D97-AF65-F5344CB8AC3E}">
        <p14:creationId xmlns:p14="http://schemas.microsoft.com/office/powerpoint/2010/main" val="246212525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5" r:id="rId7"/>
    <p:sldLayoutId id="2147483796" r:id="rId8"/>
    <p:sldLayoutId id="2147483797" r:id="rId9"/>
    <p:sldLayoutId id="2147483798" r:id="rId10"/>
    <p:sldLayoutId id="2147483799" r:id="rId11"/>
  </p:sldLayoutIdLst>
  <p:timing>
    <p:tnLst>
      <p:par>
        <p:cTn xmlns:p14="http://schemas.microsoft.com/office/powerpoint/2010/main" id="1" dur="indefinite" restart="never" nodeType="tmRoot"/>
      </p:par>
    </p:tnLst>
  </p:timing>
  <p:hf sldNum="0" hdr="0" dt="0"/>
  <p:txStyles>
    <p:titleStyle>
      <a:lvl1pPr algn="l" defTabSz="457200" rtl="0" eaLnBrk="1" latinLnBrk="0" hangingPunct="1">
        <a:spcBef>
          <a:spcPct val="0"/>
        </a:spcBef>
        <a:buNone/>
        <a:defRPr lang="en-US" sz="2600" b="1" kern="1200" dirty="0" smtClean="0">
          <a:solidFill>
            <a:schemeClr val="tx1"/>
          </a:solidFill>
          <a:latin typeface="+mj-lt"/>
          <a:ea typeface="+mj-ea"/>
          <a:cs typeface="Arial"/>
        </a:defRPr>
      </a:lvl1pPr>
    </p:titleStyle>
    <p:bodyStyle>
      <a:lvl1pPr marL="342900" indent="-342900" algn="l" defTabSz="457200" rtl="0" eaLnBrk="1" latinLnBrk="0" hangingPunct="1">
        <a:spcBef>
          <a:spcPct val="20000"/>
        </a:spcBef>
        <a:buFont typeface="Arial"/>
        <a:buChar char="•"/>
        <a:defRPr sz="2200" b="1" kern="1200">
          <a:solidFill>
            <a:schemeClr val="accent4"/>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1069" y="0"/>
            <a:ext cx="6509982" cy="70682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grpSp>
        <p:nvGrpSpPr>
          <p:cNvPr id="10" name="Group 9"/>
          <p:cNvGrpSpPr/>
          <p:nvPr userDrawn="1"/>
        </p:nvGrpSpPr>
        <p:grpSpPr>
          <a:xfrm>
            <a:off x="-12094" y="706829"/>
            <a:ext cx="9144001" cy="55570"/>
            <a:chOff x="-1" y="656981"/>
            <a:chExt cx="9144001" cy="55570"/>
          </a:xfrm>
        </p:grpSpPr>
        <p:sp>
          <p:nvSpPr>
            <p:cNvPr id="12" name="Rectangle 11"/>
            <p:cNvSpPr/>
            <p:nvPr userDrawn="1"/>
          </p:nvSpPr>
          <p:spPr bwMode="auto">
            <a:xfrm flipH="1" flipV="1">
              <a:off x="-1" y="656982"/>
              <a:ext cx="4268788"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6" name="Rectangle 15"/>
            <p:cNvSpPr/>
            <p:nvPr userDrawn="1"/>
          </p:nvSpPr>
          <p:spPr bwMode="auto">
            <a:xfrm flipH="1" flipV="1">
              <a:off x="5834063" y="656988"/>
              <a:ext cx="3309937" cy="555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sp>
          <p:nvSpPr>
            <p:cNvPr id="18" name="Rectangle 17"/>
            <p:cNvSpPr/>
            <p:nvPr userDrawn="1"/>
          </p:nvSpPr>
          <p:spPr bwMode="auto">
            <a:xfrm flipH="1" flipV="1">
              <a:off x="4267200" y="656981"/>
              <a:ext cx="1704975" cy="548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06" charset="-128"/>
                <a:cs typeface="ＭＳ Ｐゴシック" pitchFamily="-106" charset="-128"/>
              </a:endParaRPr>
            </a:p>
          </p:txBody>
        </p:sp>
      </p:grpSp>
      <p:sp>
        <p:nvSpPr>
          <p:cNvPr id="13" name="Text Placeholder 9"/>
          <p:cNvSpPr txBox="1">
            <a:spLocks/>
          </p:cNvSpPr>
          <p:nvPr userDrawn="1"/>
        </p:nvSpPr>
        <p:spPr>
          <a:xfrm>
            <a:off x="6428096" y="6583712"/>
            <a:ext cx="2558060" cy="296574"/>
          </a:xfrm>
          <a:prstGeom prst="rect">
            <a:avLst/>
          </a:prstGeom>
        </p:spPr>
        <p:txBody>
          <a:bodyPr anchor="b">
            <a:prstTxWarp prst="textNoShape">
              <a:avLst/>
            </a:prstTxWarp>
            <a:noAutofit/>
          </a:bodyPr>
          <a:lstStyle/>
          <a:p>
            <a:pPr marL="342900" indent="-342900" algn="r">
              <a:lnSpc>
                <a:spcPct val="80000"/>
              </a:lnSpc>
              <a:spcBef>
                <a:spcPts val="0"/>
              </a:spcBef>
              <a:buFont typeface="Arial" pitchFamily="-106" charset="0"/>
              <a:buNone/>
            </a:pPr>
            <a:fld id="{1EF35371-194E-174F-9528-630C4585B8CC}" type="slidenum">
              <a:rPr lang="en-US" sz="1100" b="1" smtClean="0">
                <a:solidFill>
                  <a:srgbClr val="4C4C4C"/>
                </a:solidFill>
                <a:latin typeface="Calibri"/>
                <a:ea typeface="Arial" pitchFamily="-106" charset="0"/>
                <a:cs typeface="Arial" pitchFamily="-106" charset="0"/>
              </a:rPr>
              <a:pPr marL="342900" indent="-342900" algn="r">
                <a:lnSpc>
                  <a:spcPct val="80000"/>
                </a:lnSpc>
                <a:spcBef>
                  <a:spcPts val="0"/>
                </a:spcBef>
                <a:buFont typeface="Arial" pitchFamily="-106" charset="0"/>
                <a:buNone/>
              </a:pPr>
              <a:t>‹#›</a:t>
            </a:fld>
            <a:endParaRPr lang="en-US" sz="1100" b="1" dirty="0">
              <a:solidFill>
                <a:srgbClr val="4C4C4C"/>
              </a:solidFill>
              <a:latin typeface="Calibri"/>
              <a:ea typeface="Arial" pitchFamily="-106" charset="0"/>
              <a:cs typeface="Arial" pitchFamily="-106" charset="0"/>
            </a:endParaRPr>
          </a:p>
        </p:txBody>
      </p:sp>
      <p:pic>
        <p:nvPicPr>
          <p:cNvPr id="4" name="Picture 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829332" y="196558"/>
            <a:ext cx="2156824" cy="316124"/>
          </a:xfrm>
          <a:prstGeom prst="rect">
            <a:avLst/>
          </a:prstGeom>
        </p:spPr>
      </p:pic>
    </p:spTree>
    <p:extLst>
      <p:ext uri="{BB962C8B-B14F-4D97-AF65-F5344CB8AC3E}">
        <p14:creationId xmlns:p14="http://schemas.microsoft.com/office/powerpoint/2010/main" val="364432979"/>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6" r:id="rId5"/>
    <p:sldLayoutId id="2147483807" r:id="rId6"/>
    <p:sldLayoutId id="2147483808" r:id="rId7"/>
    <p:sldLayoutId id="2147483809" r:id="rId8"/>
  </p:sldLayoutIdLst>
  <p:timing>
    <p:tnLst>
      <p:par>
        <p:cTn xmlns:p14="http://schemas.microsoft.com/office/powerpoint/2010/main" id="1" dur="indefinite" restart="never" nodeType="tmRoot"/>
      </p:par>
    </p:tnLst>
  </p:timing>
  <p:hf sldNum="0" hdr="0" dt="0"/>
  <p:txStyles>
    <p:titleStyle>
      <a:lvl1pPr algn="l" defTabSz="457200" rtl="0" eaLnBrk="1" latinLnBrk="0" hangingPunct="1">
        <a:spcBef>
          <a:spcPct val="0"/>
        </a:spcBef>
        <a:buNone/>
        <a:defRPr lang="en-US" sz="2600" b="1" kern="1200" dirty="0" smtClean="0">
          <a:solidFill>
            <a:schemeClr val="tx1"/>
          </a:solidFill>
          <a:latin typeface="+mj-lt"/>
          <a:ea typeface="+mj-ea"/>
          <a:cs typeface="Arial"/>
        </a:defRPr>
      </a:lvl1pPr>
    </p:titleStyle>
    <p:bodyStyle>
      <a:lvl1pPr marL="342900" indent="-342900" algn="l" defTabSz="457200" rtl="0" eaLnBrk="1" latinLnBrk="0" hangingPunct="1">
        <a:spcBef>
          <a:spcPct val="20000"/>
        </a:spcBef>
        <a:buFont typeface="Arial"/>
        <a:buChar char="•"/>
        <a:defRPr sz="2200" b="1" kern="1200">
          <a:solidFill>
            <a:schemeClr val="accent4"/>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1272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450"/>
            <a:ext cx="8229600" cy="4925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4" name="Group 3"/>
          <p:cNvGrpSpPr/>
          <p:nvPr/>
        </p:nvGrpSpPr>
        <p:grpSpPr>
          <a:xfrm>
            <a:off x="-3" y="656983"/>
            <a:ext cx="9144003" cy="55568"/>
            <a:chOff x="-3" y="656983"/>
            <a:chExt cx="9144003" cy="55568"/>
          </a:xfrm>
        </p:grpSpPr>
        <p:sp>
          <p:nvSpPr>
            <p:cNvPr id="11" name="Rectangle 10"/>
            <p:cNvSpPr/>
            <p:nvPr userDrawn="1"/>
          </p:nvSpPr>
          <p:spPr bwMode="auto">
            <a:xfrm flipH="1" flipV="1">
              <a:off x="-3" y="656983"/>
              <a:ext cx="5838703" cy="5553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3" name="Rectangle 12"/>
            <p:cNvSpPr/>
            <p:nvPr userDrawn="1"/>
          </p:nvSpPr>
          <p:spPr bwMode="auto">
            <a:xfrm flipH="1" flipV="1">
              <a:off x="5834063" y="656988"/>
              <a:ext cx="3309937" cy="555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grpSp>
      <p:sp>
        <p:nvSpPr>
          <p:cNvPr id="14" name="Text Placeholder 9"/>
          <p:cNvSpPr txBox="1">
            <a:spLocks/>
          </p:cNvSpPr>
          <p:nvPr/>
        </p:nvSpPr>
        <p:spPr>
          <a:xfrm>
            <a:off x="42334" y="6532122"/>
            <a:ext cx="2495383" cy="236080"/>
          </a:xfrm>
          <a:prstGeom prst="rect">
            <a:avLst/>
          </a:prstGeom>
        </p:spPr>
        <p:txBody>
          <a:bodyPr>
            <a:prstTxWarp prst="textNoShape">
              <a:avLst/>
            </a:prstTxWarp>
            <a:normAutofit/>
          </a:bodyPr>
          <a:lstStyle/>
          <a:p>
            <a:pPr marL="342900" indent="-342900">
              <a:lnSpc>
                <a:spcPct val="90000"/>
              </a:lnSpc>
              <a:spcBef>
                <a:spcPct val="20000"/>
              </a:spcBef>
              <a:buFont typeface="Arial" pitchFamily="-106" charset="0"/>
              <a:buNone/>
              <a:defRPr/>
            </a:pPr>
            <a:fld id="{1EF35371-194E-174F-9528-630C4585B8CC}" type="slidenum">
              <a:rPr lang="en-US" sz="1000">
                <a:solidFill>
                  <a:srgbClr val="4C4C4C"/>
                </a:solidFill>
                <a:latin typeface="Calibri"/>
                <a:ea typeface="Arial" pitchFamily="-106" charset="0"/>
                <a:cs typeface="Arial" pitchFamily="-106" charset="0"/>
              </a:rPr>
              <a:pPr marL="342900" indent="-342900">
                <a:lnSpc>
                  <a:spcPct val="90000"/>
                </a:lnSpc>
                <a:spcBef>
                  <a:spcPct val="20000"/>
                </a:spcBef>
                <a:buFont typeface="Arial" pitchFamily="-106" charset="0"/>
                <a:buNone/>
                <a:defRPr/>
              </a:pPr>
              <a:t>‹#›</a:t>
            </a:fld>
            <a:r>
              <a:rPr lang="en-US" sz="1000" dirty="0">
                <a:solidFill>
                  <a:srgbClr val="4C4C4C"/>
                </a:solidFill>
                <a:latin typeface="Calibri"/>
                <a:ea typeface="Arial" pitchFamily="-106" charset="0"/>
                <a:cs typeface="Arial" pitchFamily="-106" charset="0"/>
              </a:rPr>
              <a:t> </a:t>
            </a:r>
            <a:r>
              <a:rPr lang="en-US" sz="1000" dirty="0">
                <a:solidFill>
                  <a:srgbClr val="4C4C4C"/>
                </a:solidFill>
                <a:latin typeface="Calibri"/>
                <a:ea typeface="+mn-ea"/>
                <a:cs typeface="Arial" pitchFamily="34" charset="0"/>
              </a:rPr>
              <a:t>| Bioenergy Technologies Office</a:t>
            </a:r>
          </a:p>
          <a:p>
            <a:pPr marL="342900" indent="-342900" algn="ctr">
              <a:lnSpc>
                <a:spcPct val="90000"/>
              </a:lnSpc>
              <a:spcBef>
                <a:spcPct val="20000"/>
              </a:spcBef>
              <a:buFont typeface="Arial" pitchFamily="-106" charset="0"/>
              <a:buNone/>
            </a:pPr>
            <a:endParaRPr lang="en-US" sz="1000" dirty="0">
              <a:solidFill>
                <a:srgbClr val="4C4C4C"/>
              </a:solidFill>
              <a:ea typeface="Arial" pitchFamily="-106" charset="0"/>
              <a:cs typeface="Arial" pitchFamily="-106" charset="0"/>
            </a:endParaRPr>
          </a:p>
        </p:txBody>
      </p:sp>
      <p:pic>
        <p:nvPicPr>
          <p:cNvPr id="15" name="Picture 14" descr="US-Department of Energy-hor-green.png"/>
          <p:cNvPicPr>
            <a:picLocks noChangeAspect="1"/>
          </p:cNvPicPr>
          <p:nvPr/>
        </p:nvPicPr>
        <p:blipFill>
          <a:blip r:embed="rId11"/>
          <a:stretch>
            <a:fillRect/>
          </a:stretch>
        </p:blipFill>
        <p:spPr>
          <a:xfrm>
            <a:off x="7137686" y="6528121"/>
            <a:ext cx="1604752" cy="240081"/>
          </a:xfrm>
          <a:prstGeom prst="rect">
            <a:avLst/>
          </a:prstGeom>
        </p:spPr>
      </p:pic>
    </p:spTree>
    <p:extLst>
      <p:ext uri="{BB962C8B-B14F-4D97-AF65-F5344CB8AC3E}">
        <p14:creationId xmlns:p14="http://schemas.microsoft.com/office/powerpoint/2010/main" val="1911539006"/>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Lst>
  <p:txStyles>
    <p:titleStyle>
      <a:lvl1pPr algn="l" defTabSz="457200" rtl="0" eaLnBrk="1" latinLnBrk="0" hangingPunct="1">
        <a:spcBef>
          <a:spcPct val="0"/>
        </a:spcBef>
        <a:buNone/>
        <a:defRPr lang="en-US" sz="2800" b="1" kern="1200" dirty="0" smtClean="0">
          <a:solidFill>
            <a:schemeClr val="tx1"/>
          </a:solidFill>
          <a:latin typeface="+mj-lt"/>
          <a:ea typeface="+mj-ea"/>
          <a:cs typeface="Arial"/>
        </a:defRPr>
      </a:lvl1pPr>
    </p:titleStyle>
    <p:body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jpeg"/><Relationship Id="rId6" Type="http://schemas.openxmlformats.org/officeDocument/2006/relationships/image" Target="../media/image70.jpeg"/><Relationship Id="rId7" Type="http://schemas.openxmlformats.org/officeDocument/2006/relationships/image" Target="../media/image71.jpg"/><Relationship Id="rId8" Type="http://schemas.openxmlformats.org/officeDocument/2006/relationships/image" Target="../media/image72.jpeg"/><Relationship Id="rId9" Type="http://schemas.openxmlformats.org/officeDocument/2006/relationships/image" Target="../media/image73.png"/><Relationship Id="rId10" Type="http://schemas.openxmlformats.org/officeDocument/2006/relationships/image" Target="../media/image74.png"/><Relationship Id="rId11" Type="http://schemas.openxmlformats.org/officeDocument/2006/relationships/image" Target="../media/image75.png"/><Relationship Id="rId1" Type="http://schemas.openxmlformats.org/officeDocument/2006/relationships/slideLayout" Target="../slideLayouts/slideLayout12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12.xml"/><Relationship Id="rId3" Type="http://schemas.openxmlformats.org/officeDocument/2006/relationships/image" Target="../media/image7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27.xml"/><Relationship Id="rId2"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jpeg"/><Relationship Id="rId8" Type="http://schemas.openxmlformats.org/officeDocument/2006/relationships/image" Target="../media/image42.png"/><Relationship Id="rId9" Type="http://schemas.openxmlformats.org/officeDocument/2006/relationships/image" Target="../media/image43.png"/><Relationship Id="rId1" Type="http://schemas.openxmlformats.org/officeDocument/2006/relationships/slideLayout" Target="../slideLayouts/slideLayout12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3.xml"/><Relationship Id="rId3"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4.xml"/><Relationship Id="rId3"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 Type="http://schemas.openxmlformats.org/officeDocument/2006/relationships/slideLayout" Target="../slideLayouts/slideLayout12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image" Target="../media/image60.png"/><Relationship Id="rId10" Type="http://schemas.openxmlformats.org/officeDocument/2006/relationships/image" Target="../media/image61.png"/><Relationship Id="rId1" Type="http://schemas.openxmlformats.org/officeDocument/2006/relationships/slideLayout" Target="../slideLayouts/slideLayout125.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www.eere.energy.gov/biomass/integrated_biorefineries.html" TargetMode="External"/><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12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hyperlink" Target="http://www.eere.energy.gov/biomass/integrated_biorefineries.html" TargetMode="External"/><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jpg"/><Relationship Id="rId1" Type="http://schemas.openxmlformats.org/officeDocument/2006/relationships/slideLayout" Target="../slideLayouts/slideLayout12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4799" y="4267200"/>
            <a:ext cx="5019675" cy="1998846"/>
          </a:xfrm>
        </p:spPr>
        <p:txBody>
          <a:bodyPr/>
          <a:lstStyle/>
          <a:p>
            <a:r>
              <a:rPr lang="en-US" sz="2400" dirty="0" smtClean="0"/>
              <a:t>Georgia Farm to Fly Workshop</a:t>
            </a:r>
          </a:p>
          <a:p>
            <a:r>
              <a:rPr lang="en-US" sz="2400" dirty="0" smtClean="0"/>
              <a:t>BETO Aviation Overview</a:t>
            </a:r>
            <a:endParaRPr lang="en-US" sz="2400" dirty="0"/>
          </a:p>
          <a:p>
            <a:r>
              <a:rPr lang="en-US" sz="2400" dirty="0" smtClean="0"/>
              <a:t>December 3,  </a:t>
            </a:r>
            <a:r>
              <a:rPr lang="en-US" sz="2400" dirty="0"/>
              <a:t>2015</a:t>
            </a:r>
          </a:p>
          <a:p>
            <a:r>
              <a:rPr lang="en-US" sz="2400" dirty="0" smtClean="0"/>
              <a:t/>
            </a:r>
            <a:br>
              <a:rPr lang="en-US" sz="2400" dirty="0" smtClean="0"/>
            </a:br>
            <a:endParaRPr lang="en-US" sz="2400" dirty="0"/>
          </a:p>
        </p:txBody>
      </p:sp>
      <p:sp>
        <p:nvSpPr>
          <p:cNvPr id="4" name="TextBox 3"/>
          <p:cNvSpPr txBox="1"/>
          <p:nvPr/>
        </p:nvSpPr>
        <p:spPr>
          <a:xfrm>
            <a:off x="5638800" y="4191000"/>
            <a:ext cx="3200400" cy="1752600"/>
          </a:xfrm>
          <a:prstGeom prst="rect">
            <a:avLst/>
          </a:prstGeom>
        </p:spPr>
        <p:txBody>
          <a:bodyPr vert="horz" wrap="square" lIns="91440" tIns="45720" rIns="91440" bIns="45720" rtlCol="0">
            <a:normAutofit lnSpcReduction="10000"/>
          </a:bodyPr>
          <a:lstStyle/>
          <a:p>
            <a:pPr fontAlgn="auto">
              <a:lnSpc>
                <a:spcPct val="110000"/>
              </a:lnSpc>
              <a:spcBef>
                <a:spcPct val="20000"/>
              </a:spcBef>
              <a:spcAft>
                <a:spcPts val="0"/>
              </a:spcAft>
              <a:buFont typeface="Arial"/>
              <a:buNone/>
            </a:pPr>
            <a:r>
              <a:rPr lang="en-US" sz="2400" dirty="0" smtClean="0">
                <a:solidFill>
                  <a:srgbClr val="FFFFFF"/>
                </a:solidFill>
                <a:latin typeface="Calibri"/>
                <a:ea typeface="+mn-ea"/>
                <a:cs typeface="Arial Narrow"/>
              </a:rPr>
              <a:t>Craig Brown</a:t>
            </a:r>
          </a:p>
          <a:p>
            <a:pPr fontAlgn="auto">
              <a:lnSpc>
                <a:spcPct val="110000"/>
              </a:lnSpc>
              <a:spcBef>
                <a:spcPct val="20000"/>
              </a:spcBef>
              <a:spcAft>
                <a:spcPts val="0"/>
              </a:spcAft>
              <a:buFont typeface="Arial"/>
              <a:buNone/>
            </a:pPr>
            <a:r>
              <a:rPr lang="en-US" sz="2400" dirty="0" smtClean="0">
                <a:solidFill>
                  <a:srgbClr val="FFFFFF"/>
                </a:solidFill>
                <a:latin typeface="Calibri"/>
                <a:ea typeface="+mn-ea"/>
                <a:cs typeface="Arial Narrow"/>
              </a:rPr>
              <a:t>Sr. Research Analyst</a:t>
            </a:r>
          </a:p>
          <a:p>
            <a:pPr fontAlgn="auto">
              <a:lnSpc>
                <a:spcPct val="110000"/>
              </a:lnSpc>
              <a:spcBef>
                <a:spcPct val="20000"/>
              </a:spcBef>
              <a:spcAft>
                <a:spcPts val="0"/>
              </a:spcAft>
              <a:buFont typeface="Arial"/>
              <a:buNone/>
            </a:pPr>
            <a:r>
              <a:rPr lang="en-US" sz="2400" dirty="0" smtClean="0">
                <a:solidFill>
                  <a:srgbClr val="FFFFFF"/>
                </a:solidFill>
                <a:latin typeface="Calibri"/>
                <a:ea typeface="+mn-ea"/>
                <a:cs typeface="Arial Narrow"/>
              </a:rPr>
              <a:t>BCS Inc.</a:t>
            </a:r>
            <a:br>
              <a:rPr lang="en-US" sz="2400" dirty="0" smtClean="0">
                <a:solidFill>
                  <a:srgbClr val="FFFFFF"/>
                </a:solidFill>
                <a:latin typeface="Calibri"/>
                <a:ea typeface="+mn-ea"/>
                <a:cs typeface="Arial Narrow"/>
              </a:rPr>
            </a:br>
            <a:r>
              <a:rPr lang="en-US" sz="2400" dirty="0" smtClean="0">
                <a:solidFill>
                  <a:srgbClr val="FFFFFF"/>
                </a:solidFill>
                <a:latin typeface="Calibri"/>
                <a:ea typeface="+mn-ea"/>
                <a:cs typeface="Arial Narrow"/>
              </a:rPr>
              <a:t>Contractor to BETO</a:t>
            </a:r>
            <a:endParaRPr lang="en-US" sz="2400" dirty="0" smtClean="0">
              <a:solidFill>
                <a:prstClr val="white"/>
              </a:solidFill>
              <a:latin typeface="Calibri"/>
              <a:ea typeface="+mn-ea"/>
              <a:cs typeface="Arial Narrow"/>
            </a:endParaRPr>
          </a:p>
        </p:txBody>
      </p:sp>
    </p:spTree>
    <p:extLst>
      <p:ext uri="{BB962C8B-B14F-4D97-AF65-F5344CB8AC3E}">
        <p14:creationId xmlns:p14="http://schemas.microsoft.com/office/powerpoint/2010/main" val="315446857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3124200" cy="914400"/>
          </a:xfrm>
        </p:spPr>
        <p:txBody>
          <a:bodyPr/>
          <a:lstStyle/>
          <a:p>
            <a:r>
              <a:rPr lang="en-US" dirty="0" smtClean="0"/>
              <a:t>DPA Initiative Goals</a:t>
            </a:r>
            <a:endParaRPr lang="en-US" dirty="0"/>
          </a:p>
        </p:txBody>
      </p:sp>
      <p:sp>
        <p:nvSpPr>
          <p:cNvPr id="3" name="Content Placeholder 2"/>
          <p:cNvSpPr>
            <a:spLocks noGrp="1"/>
          </p:cNvSpPr>
          <p:nvPr>
            <p:ph idx="1"/>
          </p:nvPr>
        </p:nvSpPr>
        <p:spPr>
          <a:xfrm>
            <a:off x="381000" y="990600"/>
            <a:ext cx="8229600" cy="5287964"/>
          </a:xfrm>
        </p:spPr>
        <p:txBody>
          <a:bodyPr/>
          <a:lstStyle/>
          <a:p>
            <a:pPr>
              <a:buFont typeface="Arial" panose="020B0604020202020204" pitchFamily="34" charset="0"/>
              <a:buChar char="•"/>
            </a:pPr>
            <a:r>
              <a:rPr lang="en-US" sz="2000" dirty="0" smtClean="0">
                <a:ln w="3175">
                  <a:noFill/>
                </a:ln>
                <a:solidFill>
                  <a:srgbClr val="000000"/>
                </a:solidFill>
                <a:latin typeface="+mn-lt"/>
                <a:cs typeface="Tahoma" pitchFamily="34" charset="0"/>
              </a:rPr>
              <a:t>In June 2011, Secretaries of Agriculture, Energy, and Navy signed MOU to commit $510M (up to $170M from each agency)</a:t>
            </a:r>
            <a:r>
              <a:rPr lang="en-US" sz="2000" dirty="0" smtClean="0">
                <a:solidFill>
                  <a:srgbClr val="000000"/>
                </a:solidFill>
                <a:latin typeface="+mn-lt"/>
                <a:ea typeface="ＭＳ Ｐゴシック"/>
                <a:cs typeface="ＭＳ Ｐゴシック"/>
              </a:rPr>
              <a:t> to produce hydrocarbon jet and diesel biofuels in the near-term. This initiative sought to achieve:</a:t>
            </a:r>
          </a:p>
          <a:p>
            <a:pPr lvl="1">
              <a:buFont typeface="Courier New" panose="02070309020205020404" pitchFamily="49" charset="0"/>
              <a:buChar char="o"/>
            </a:pPr>
            <a:r>
              <a:rPr lang="en-US" sz="1600" dirty="0" smtClean="0">
                <a:ln w="3175">
                  <a:noFill/>
                </a:ln>
                <a:solidFill>
                  <a:srgbClr val="000000"/>
                </a:solidFill>
                <a:latin typeface="+mn-lt"/>
                <a:cs typeface="Tahoma" pitchFamily="34" charset="0"/>
              </a:rPr>
              <a:t>Multiple, commercial </a:t>
            </a:r>
            <a:r>
              <a:rPr lang="en-US" sz="1600" dirty="0">
                <a:ln w="3175">
                  <a:noFill/>
                </a:ln>
                <a:solidFill>
                  <a:srgbClr val="000000"/>
                </a:solidFill>
                <a:latin typeface="+mn-lt"/>
                <a:cs typeface="Tahoma" pitchFamily="34" charset="0"/>
              </a:rPr>
              <a:t>s</a:t>
            </a:r>
            <a:r>
              <a:rPr lang="en-US" sz="1600" dirty="0" smtClean="0">
                <a:ln w="3175">
                  <a:noFill/>
                </a:ln>
                <a:solidFill>
                  <a:srgbClr val="000000"/>
                </a:solidFill>
                <a:latin typeface="+mn-lt"/>
                <a:cs typeface="Tahoma" pitchFamily="34" charset="0"/>
              </a:rPr>
              <a:t>cale </a:t>
            </a:r>
            <a:r>
              <a:rPr lang="en-US" sz="1600" dirty="0">
                <a:ln w="3175">
                  <a:noFill/>
                </a:ln>
                <a:solidFill>
                  <a:srgbClr val="000000"/>
                </a:solidFill>
                <a:latin typeface="+mn-lt"/>
                <a:cs typeface="Tahoma" pitchFamily="34" charset="0"/>
              </a:rPr>
              <a:t>i</a:t>
            </a:r>
            <a:r>
              <a:rPr lang="en-US" sz="1600" dirty="0" smtClean="0">
                <a:ln w="3175">
                  <a:noFill/>
                </a:ln>
                <a:solidFill>
                  <a:srgbClr val="000000"/>
                </a:solidFill>
                <a:latin typeface="+mn-lt"/>
                <a:cs typeface="Tahoma" pitchFamily="34" charset="0"/>
              </a:rPr>
              <a:t>ntegrated </a:t>
            </a:r>
            <a:r>
              <a:rPr lang="en-US" sz="1600" dirty="0">
                <a:ln w="3175">
                  <a:noFill/>
                </a:ln>
                <a:solidFill>
                  <a:srgbClr val="000000"/>
                </a:solidFill>
                <a:latin typeface="+mn-lt"/>
                <a:cs typeface="Tahoma" pitchFamily="34" charset="0"/>
              </a:rPr>
              <a:t>b</a:t>
            </a:r>
            <a:r>
              <a:rPr lang="en-US" sz="1600" dirty="0" smtClean="0">
                <a:ln w="3175">
                  <a:noFill/>
                </a:ln>
                <a:solidFill>
                  <a:srgbClr val="000000"/>
                </a:solidFill>
                <a:latin typeface="+mn-lt"/>
                <a:cs typeface="Tahoma" pitchFamily="34" charset="0"/>
              </a:rPr>
              <a:t>iorefineries</a:t>
            </a:r>
          </a:p>
          <a:p>
            <a:pPr lvl="1">
              <a:buFont typeface="Courier New" panose="02070309020205020404" pitchFamily="49" charset="0"/>
              <a:buChar char="o"/>
            </a:pPr>
            <a:r>
              <a:rPr lang="en-US" sz="1600" dirty="0" smtClean="0">
                <a:ln w="3175">
                  <a:noFill/>
                </a:ln>
                <a:solidFill>
                  <a:srgbClr val="000000"/>
                </a:solidFill>
                <a:latin typeface="+mn-lt"/>
                <a:cs typeface="Tahoma" pitchFamily="34" charset="0"/>
              </a:rPr>
              <a:t>Cost-competitive biofuel </a:t>
            </a:r>
            <a:r>
              <a:rPr lang="en-US" sz="1600" dirty="0">
                <a:ln w="3175">
                  <a:noFill/>
                </a:ln>
                <a:solidFill>
                  <a:srgbClr val="000000"/>
                </a:solidFill>
                <a:latin typeface="+mn-lt"/>
                <a:cs typeface="Tahoma" pitchFamily="34" charset="0"/>
              </a:rPr>
              <a:t>with conventional petroleum </a:t>
            </a:r>
            <a:r>
              <a:rPr lang="en-US" sz="1600" dirty="0" smtClean="0">
                <a:ln w="3175">
                  <a:noFill/>
                </a:ln>
                <a:solidFill>
                  <a:srgbClr val="000000"/>
                </a:solidFill>
                <a:latin typeface="+mn-lt"/>
                <a:cs typeface="Tahoma" pitchFamily="34" charset="0"/>
              </a:rPr>
              <a:t>(w/o subsidies)</a:t>
            </a:r>
            <a:endParaRPr lang="en-US" sz="1600" dirty="0">
              <a:ln w="3175">
                <a:noFill/>
              </a:ln>
              <a:solidFill>
                <a:srgbClr val="000000"/>
              </a:solidFill>
              <a:latin typeface="+mn-lt"/>
              <a:cs typeface="Tahoma" pitchFamily="34" charset="0"/>
            </a:endParaRPr>
          </a:p>
          <a:p>
            <a:pPr lvl="1">
              <a:buFont typeface="Courier New" panose="02070309020205020404" pitchFamily="49" charset="0"/>
              <a:buChar char="o"/>
            </a:pPr>
            <a:r>
              <a:rPr lang="en-US" sz="1600" dirty="0" smtClean="0">
                <a:ln w="3175">
                  <a:noFill/>
                </a:ln>
                <a:solidFill>
                  <a:srgbClr val="000000"/>
                </a:solidFill>
                <a:latin typeface="+mn-lt"/>
                <a:cs typeface="Tahoma" pitchFamily="34" charset="0"/>
              </a:rPr>
              <a:t>Domestically produced fuels from non-food feedstocks</a:t>
            </a:r>
            <a:endParaRPr lang="en-US" sz="1600" b="1" dirty="0" smtClean="0">
              <a:solidFill>
                <a:srgbClr val="000000"/>
              </a:solidFill>
              <a:latin typeface="+mn-lt"/>
            </a:endParaRPr>
          </a:p>
          <a:p>
            <a:pPr lvl="1">
              <a:buFont typeface="Courier New" panose="02070309020205020404" pitchFamily="49" charset="0"/>
              <a:buChar char="o"/>
            </a:pPr>
            <a:r>
              <a:rPr lang="en-US" sz="1600" dirty="0" smtClean="0">
                <a:ln w="3175">
                  <a:noFill/>
                </a:ln>
                <a:solidFill>
                  <a:srgbClr val="000000"/>
                </a:solidFill>
                <a:latin typeface="+mn-lt"/>
                <a:cs typeface="Tahoma" pitchFamily="34" charset="0"/>
              </a:rPr>
              <a:t>Drop-in</a:t>
            </a:r>
            <a:r>
              <a:rPr lang="en-US" sz="1600" dirty="0">
                <a:ln w="3175">
                  <a:noFill/>
                </a:ln>
                <a:solidFill>
                  <a:srgbClr val="000000"/>
                </a:solidFill>
                <a:latin typeface="+mn-lt"/>
                <a:cs typeface="Tahoma" pitchFamily="34" charset="0"/>
              </a:rPr>
              <a:t>, fully compatible, MILSPEC fuels (F-76, JP-5</a:t>
            </a:r>
            <a:r>
              <a:rPr lang="en-US" sz="1600" dirty="0" smtClean="0">
                <a:ln w="3175">
                  <a:noFill/>
                </a:ln>
                <a:solidFill>
                  <a:srgbClr val="000000"/>
                </a:solidFill>
                <a:latin typeface="+mn-lt"/>
                <a:cs typeface="Tahoma" pitchFamily="34" charset="0"/>
              </a:rPr>
              <a:t>, JP-8)</a:t>
            </a:r>
          </a:p>
          <a:p>
            <a:pPr marL="0" indent="0">
              <a:buNone/>
            </a:pPr>
            <a:endParaRPr lang="en-US" sz="1800" dirty="0">
              <a:ln w="3175">
                <a:noFill/>
              </a:ln>
              <a:solidFill>
                <a:srgbClr val="000000"/>
              </a:solidFill>
              <a:latin typeface="+mn-lt"/>
              <a:cs typeface="Tahoma" pitchFamily="34" charset="0"/>
            </a:endParaRPr>
          </a:p>
          <a:p>
            <a:r>
              <a:rPr lang="en-US" sz="2000" dirty="0" err="1" smtClean="0">
                <a:solidFill>
                  <a:srgbClr val="000000"/>
                </a:solidFill>
                <a:latin typeface="+mn-lt"/>
              </a:rPr>
              <a:t>DoD</a:t>
            </a:r>
            <a:r>
              <a:rPr lang="en-US" sz="2000" dirty="0" smtClean="0">
                <a:solidFill>
                  <a:srgbClr val="000000"/>
                </a:solidFill>
                <a:latin typeface="+mn-lt"/>
              </a:rPr>
              <a:t> uses approximately 5 billion gallons of fuel annually and represents a key market adopter for advanced biofuels technologies</a:t>
            </a:r>
            <a:br>
              <a:rPr lang="en-US" sz="2000" dirty="0" smtClean="0">
                <a:solidFill>
                  <a:srgbClr val="000000"/>
                </a:solidFill>
                <a:latin typeface="+mn-lt"/>
              </a:rPr>
            </a:br>
            <a:endParaRPr lang="en-US" sz="2000" dirty="0" smtClean="0">
              <a:solidFill>
                <a:srgbClr val="000000"/>
              </a:solidFill>
              <a:latin typeface="+mn-lt"/>
            </a:endParaRPr>
          </a:p>
          <a:p>
            <a:r>
              <a:rPr lang="en-US" sz="2000" dirty="0" smtClean="0">
                <a:solidFill>
                  <a:srgbClr val="000000"/>
                </a:solidFill>
                <a:latin typeface="+mn-lt"/>
              </a:rPr>
              <a:t>Navy solicitations via Defense Logistics Agency to purchase biofuel blends through regular procurement contracts as long as they meet cost and performance criteria</a:t>
            </a:r>
            <a:endParaRPr lang="en-US" sz="2000" dirty="0">
              <a:solidFill>
                <a:srgbClr val="000000"/>
              </a:solidFill>
              <a:latin typeface="+mn-lt"/>
            </a:endParaRPr>
          </a:p>
        </p:txBody>
      </p:sp>
    </p:spTree>
    <p:extLst>
      <p:ext uri="{BB962C8B-B14F-4D97-AF65-F5344CB8AC3E}">
        <p14:creationId xmlns:p14="http://schemas.microsoft.com/office/powerpoint/2010/main" val="1813052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229600" cy="914400"/>
          </a:xfrm>
        </p:spPr>
        <p:txBody>
          <a:bodyPr/>
          <a:lstStyle/>
          <a:p>
            <a:r>
              <a:rPr lang="en-US" dirty="0" smtClean="0"/>
              <a:t>DPA Initiative – Accomplishments/Milestones</a:t>
            </a:r>
            <a:endParaRPr lang="en-US" dirty="0"/>
          </a:p>
        </p:txBody>
      </p:sp>
      <p:sp>
        <p:nvSpPr>
          <p:cNvPr id="3" name="Content Placeholder 2"/>
          <p:cNvSpPr>
            <a:spLocks noGrp="1"/>
          </p:cNvSpPr>
          <p:nvPr>
            <p:ph idx="1"/>
          </p:nvPr>
        </p:nvSpPr>
        <p:spPr>
          <a:xfrm>
            <a:off x="304800" y="914400"/>
            <a:ext cx="8610600" cy="4925714"/>
          </a:xfrm>
        </p:spPr>
        <p:txBody>
          <a:bodyPr/>
          <a:lstStyle/>
          <a:p>
            <a:pPr>
              <a:buFont typeface="Arial" panose="020B0604020202020204" pitchFamily="34" charset="0"/>
              <a:buChar char="•"/>
            </a:pPr>
            <a:r>
              <a:rPr lang="en-US" sz="2000" dirty="0" smtClean="0">
                <a:solidFill>
                  <a:srgbClr val="000000"/>
                </a:solidFill>
                <a:latin typeface="+mn-lt"/>
              </a:rPr>
              <a:t>In May 2013, four projects were selected for </a:t>
            </a:r>
            <a:r>
              <a:rPr lang="en-US" sz="2000" dirty="0">
                <a:solidFill>
                  <a:srgbClr val="000000"/>
                </a:solidFill>
                <a:latin typeface="+mn-lt"/>
              </a:rPr>
              <a:t>Phase </a:t>
            </a:r>
            <a:r>
              <a:rPr lang="en-US" sz="2000" dirty="0" smtClean="0">
                <a:solidFill>
                  <a:srgbClr val="000000"/>
                </a:solidFill>
                <a:latin typeface="+mn-lt"/>
              </a:rPr>
              <a:t>I </a:t>
            </a:r>
            <a:r>
              <a:rPr lang="en-US" sz="2000" dirty="0">
                <a:solidFill>
                  <a:srgbClr val="000000"/>
                </a:solidFill>
                <a:latin typeface="+mn-lt"/>
              </a:rPr>
              <a:t>awards </a:t>
            </a:r>
            <a:r>
              <a:rPr lang="en-US" sz="2000" dirty="0" smtClean="0">
                <a:solidFill>
                  <a:srgbClr val="000000"/>
                </a:solidFill>
                <a:latin typeface="+mn-lt"/>
              </a:rPr>
              <a:t>with $</a:t>
            </a:r>
            <a:r>
              <a:rPr lang="en-US" sz="2000" dirty="0">
                <a:solidFill>
                  <a:srgbClr val="000000"/>
                </a:solidFill>
                <a:latin typeface="+mn-lt"/>
              </a:rPr>
              <a:t>3</a:t>
            </a:r>
            <a:r>
              <a:rPr lang="en-US" sz="2000" dirty="0" smtClean="0">
                <a:solidFill>
                  <a:srgbClr val="000000"/>
                </a:solidFill>
                <a:latin typeface="+mn-lt"/>
              </a:rPr>
              <a:t>0M from </a:t>
            </a:r>
            <a:r>
              <a:rPr lang="en-US" sz="2000" dirty="0" err="1" smtClean="0">
                <a:solidFill>
                  <a:srgbClr val="000000"/>
                </a:solidFill>
                <a:latin typeface="+mn-lt"/>
              </a:rPr>
              <a:t>DoD</a:t>
            </a:r>
            <a:r>
              <a:rPr lang="en-US" sz="2000" dirty="0" smtClean="0">
                <a:solidFill>
                  <a:srgbClr val="000000"/>
                </a:solidFill>
                <a:latin typeface="+mn-lt"/>
              </a:rPr>
              <a:t> funds - Phase I was </a:t>
            </a:r>
            <a:r>
              <a:rPr lang="en-US" sz="2000" dirty="0">
                <a:solidFill>
                  <a:srgbClr val="000000"/>
                </a:solidFill>
                <a:latin typeface="+mn-lt"/>
              </a:rPr>
              <a:t>an 18 month effort to accomplish front end engineering design, site selection, and </a:t>
            </a:r>
            <a:r>
              <a:rPr lang="en-US" sz="2000" dirty="0" smtClean="0">
                <a:solidFill>
                  <a:srgbClr val="000000"/>
                </a:solidFill>
                <a:latin typeface="+mn-lt"/>
              </a:rPr>
              <a:t>permitting tasks</a:t>
            </a:r>
            <a:r>
              <a:rPr lang="en-US" sz="1600" b="1" dirty="0" smtClean="0">
                <a:solidFill>
                  <a:srgbClr val="000000"/>
                </a:solidFill>
                <a:latin typeface="+mn-lt"/>
              </a:rPr>
              <a:t/>
            </a:r>
            <a:br>
              <a:rPr lang="en-US" sz="1600" b="1" dirty="0" smtClean="0">
                <a:solidFill>
                  <a:srgbClr val="000000"/>
                </a:solidFill>
                <a:latin typeface="+mn-lt"/>
              </a:rPr>
            </a:br>
            <a:endParaRPr lang="en-US" sz="1600" b="1" dirty="0" smtClean="0">
              <a:solidFill>
                <a:srgbClr val="000000"/>
              </a:solidFill>
              <a:latin typeface="+mn-lt"/>
            </a:endParaRPr>
          </a:p>
          <a:p>
            <a:pPr>
              <a:buFont typeface="Arial" panose="020B0604020202020204" pitchFamily="34" charset="0"/>
              <a:buChar char="•"/>
            </a:pPr>
            <a:r>
              <a:rPr lang="en-US" sz="2000" dirty="0" smtClean="0">
                <a:solidFill>
                  <a:srgbClr val="000000"/>
                </a:solidFill>
                <a:latin typeface="+mn-lt"/>
              </a:rPr>
              <a:t>Successful </a:t>
            </a:r>
            <a:r>
              <a:rPr lang="en-US" sz="2000" dirty="0">
                <a:solidFill>
                  <a:srgbClr val="000000"/>
                </a:solidFill>
                <a:latin typeface="+mn-lt"/>
              </a:rPr>
              <a:t>projects </a:t>
            </a:r>
            <a:r>
              <a:rPr lang="en-US" sz="2000" dirty="0" smtClean="0">
                <a:solidFill>
                  <a:srgbClr val="000000"/>
                </a:solidFill>
                <a:latin typeface="+mn-lt"/>
              </a:rPr>
              <a:t>have been </a:t>
            </a:r>
            <a:r>
              <a:rPr lang="en-US" sz="2000" dirty="0">
                <a:solidFill>
                  <a:srgbClr val="000000"/>
                </a:solidFill>
                <a:latin typeface="+mn-lt"/>
              </a:rPr>
              <a:t>selected to go on to Phase II </a:t>
            </a:r>
            <a:r>
              <a:rPr lang="en-US" sz="2000" dirty="0" smtClean="0">
                <a:solidFill>
                  <a:srgbClr val="000000"/>
                </a:solidFill>
                <a:latin typeface="+mn-lt"/>
              </a:rPr>
              <a:t>(construction, equipment purchases, and commissioning) </a:t>
            </a:r>
            <a:r>
              <a:rPr lang="en-US" sz="2000" dirty="0">
                <a:solidFill>
                  <a:srgbClr val="000000"/>
                </a:solidFill>
                <a:latin typeface="+mn-lt"/>
              </a:rPr>
              <a:t>if funds are </a:t>
            </a:r>
            <a:r>
              <a:rPr lang="en-US" sz="2000" dirty="0" smtClean="0">
                <a:solidFill>
                  <a:srgbClr val="000000"/>
                </a:solidFill>
                <a:latin typeface="+mn-lt"/>
              </a:rPr>
              <a:t>available.  A down-select from four to three projects was announced September 2014:</a:t>
            </a:r>
            <a:r>
              <a:rPr lang="en-US" sz="2000" dirty="0" smtClean="0">
                <a:latin typeface="+mn-lt"/>
              </a:rPr>
              <a:t/>
            </a:r>
            <a:br>
              <a:rPr lang="en-US" sz="2000" dirty="0" smtClean="0">
                <a:latin typeface="+mn-lt"/>
              </a:rPr>
            </a:br>
            <a:endParaRPr lang="en-US" sz="2000" dirty="0" smtClean="0">
              <a:latin typeface="+mn-lt"/>
            </a:endParaRPr>
          </a:p>
          <a:p>
            <a:pPr lvl="1">
              <a:buFont typeface="Courier New" panose="02070309020205020404" pitchFamily="49" charset="0"/>
              <a:buChar char="o"/>
            </a:pPr>
            <a:r>
              <a:rPr lang="en-US" sz="1800" b="1" dirty="0">
                <a:solidFill>
                  <a:srgbClr val="000000"/>
                </a:solidFill>
                <a:latin typeface="+mn-lt"/>
              </a:rPr>
              <a:t>Emerald Biofuels </a:t>
            </a:r>
            <a:r>
              <a:rPr lang="en-US" sz="1800" dirty="0" smtClean="0">
                <a:solidFill>
                  <a:srgbClr val="000000"/>
                </a:solidFill>
                <a:latin typeface="+mn-lt"/>
              </a:rPr>
              <a:t>- hydro-treating </a:t>
            </a:r>
            <a:r>
              <a:rPr lang="en-US" sz="1800" dirty="0">
                <a:solidFill>
                  <a:srgbClr val="000000"/>
                </a:solidFill>
                <a:latin typeface="+mn-lt"/>
              </a:rPr>
              <a:t>and upgrading of fats, oils and </a:t>
            </a:r>
            <a:r>
              <a:rPr lang="en-US" sz="1800" dirty="0" smtClean="0">
                <a:solidFill>
                  <a:srgbClr val="000000"/>
                </a:solidFill>
                <a:latin typeface="+mn-lt"/>
              </a:rPr>
              <a:t>greases</a:t>
            </a:r>
          </a:p>
          <a:p>
            <a:pPr lvl="1">
              <a:buFont typeface="Courier New" panose="02070309020205020404" pitchFamily="49" charset="0"/>
              <a:buChar char="o"/>
            </a:pPr>
            <a:r>
              <a:rPr lang="en-US" sz="1800" b="1" dirty="0" smtClean="0">
                <a:solidFill>
                  <a:srgbClr val="000000"/>
                </a:solidFill>
                <a:latin typeface="+mn-lt"/>
              </a:rPr>
              <a:t>Fulcrum </a:t>
            </a:r>
            <a:r>
              <a:rPr lang="en-US" sz="1800" b="1" dirty="0">
                <a:solidFill>
                  <a:srgbClr val="000000"/>
                </a:solidFill>
                <a:latin typeface="+mn-lt"/>
              </a:rPr>
              <a:t>Brighton Biofuels</a:t>
            </a:r>
            <a:r>
              <a:rPr lang="en-US" sz="1800" dirty="0">
                <a:solidFill>
                  <a:srgbClr val="000000"/>
                </a:solidFill>
                <a:latin typeface="+mn-lt"/>
              </a:rPr>
              <a:t> </a:t>
            </a:r>
            <a:r>
              <a:rPr lang="en-US" sz="1800" dirty="0" smtClean="0">
                <a:solidFill>
                  <a:srgbClr val="000000"/>
                </a:solidFill>
                <a:latin typeface="+mn-lt"/>
              </a:rPr>
              <a:t>– municipal </a:t>
            </a:r>
            <a:r>
              <a:rPr lang="en-US" sz="1800" dirty="0">
                <a:solidFill>
                  <a:srgbClr val="000000"/>
                </a:solidFill>
                <a:latin typeface="+mn-lt"/>
              </a:rPr>
              <a:t>solid waste gasification followed by Fischer-</a:t>
            </a:r>
            <a:r>
              <a:rPr lang="en-US" sz="1800" dirty="0" err="1">
                <a:solidFill>
                  <a:srgbClr val="000000"/>
                </a:solidFill>
                <a:latin typeface="+mn-lt"/>
              </a:rPr>
              <a:t>Tropsch</a:t>
            </a:r>
            <a:r>
              <a:rPr lang="en-US" sz="1800" dirty="0">
                <a:solidFill>
                  <a:srgbClr val="000000"/>
                </a:solidFill>
                <a:latin typeface="+mn-lt"/>
              </a:rPr>
              <a:t> conversion to jet fuel</a:t>
            </a:r>
          </a:p>
          <a:p>
            <a:pPr lvl="1">
              <a:buFont typeface="Courier New" panose="02070309020205020404" pitchFamily="49" charset="0"/>
              <a:buChar char="o"/>
            </a:pPr>
            <a:r>
              <a:rPr lang="en-US" sz="1800" b="1" dirty="0">
                <a:solidFill>
                  <a:srgbClr val="000000"/>
                </a:solidFill>
                <a:latin typeface="+mn-lt"/>
              </a:rPr>
              <a:t>Red Rocks </a:t>
            </a:r>
            <a:r>
              <a:rPr lang="en-US" sz="1800" b="1" dirty="0" smtClean="0">
                <a:solidFill>
                  <a:srgbClr val="000000"/>
                </a:solidFill>
                <a:latin typeface="+mn-lt"/>
              </a:rPr>
              <a:t>Biofuels</a:t>
            </a:r>
            <a:r>
              <a:rPr lang="en-US" sz="1800" dirty="0" smtClean="0">
                <a:solidFill>
                  <a:srgbClr val="000000"/>
                </a:solidFill>
                <a:latin typeface="+mn-lt"/>
              </a:rPr>
              <a:t> – </a:t>
            </a:r>
            <a:r>
              <a:rPr lang="en-US" sz="1800" dirty="0">
                <a:solidFill>
                  <a:srgbClr val="000000"/>
                </a:solidFill>
                <a:latin typeface="+mn-lt"/>
              </a:rPr>
              <a:t>forest biomass and wood wastes gasification followed by Fischer-</a:t>
            </a:r>
            <a:r>
              <a:rPr lang="en-US" sz="1800" dirty="0" err="1">
                <a:solidFill>
                  <a:srgbClr val="000000"/>
                </a:solidFill>
                <a:latin typeface="+mn-lt"/>
              </a:rPr>
              <a:t>Tropsch</a:t>
            </a:r>
            <a:r>
              <a:rPr lang="en-US" sz="1800" dirty="0">
                <a:solidFill>
                  <a:srgbClr val="000000"/>
                </a:solidFill>
                <a:latin typeface="+mn-lt"/>
              </a:rPr>
              <a:t> conversion to diesel and jet</a:t>
            </a:r>
          </a:p>
          <a:p>
            <a:endParaRPr lang="en-US" sz="2000" dirty="0"/>
          </a:p>
        </p:txBody>
      </p:sp>
    </p:spTree>
    <p:extLst>
      <p:ext uri="{BB962C8B-B14F-4D97-AF65-F5344CB8AC3E}">
        <p14:creationId xmlns:p14="http://schemas.microsoft.com/office/powerpoint/2010/main" val="184640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 y="1"/>
            <a:ext cx="6701051" cy="694481"/>
          </a:xfrm>
          <a:noFill/>
        </p:spPr>
        <p:txBody>
          <a:bodyPr vert="horz" lIns="91440" tIns="45720" rIns="91440" bIns="45720" rtlCol="0" anchor="ctr">
            <a:normAutofit/>
          </a:bodyPr>
          <a:lstStyle/>
          <a:p>
            <a:pPr fontAlgn="base">
              <a:spcAft>
                <a:spcPct val="0"/>
              </a:spcAft>
            </a:pPr>
            <a:r>
              <a:rPr lang="en-US" dirty="0">
                <a:solidFill>
                  <a:srgbClr val="000000"/>
                </a:solidFill>
              </a:rPr>
              <a:t>Defense Production Act (DPA) Initiative </a:t>
            </a:r>
          </a:p>
        </p:txBody>
      </p:sp>
      <p:sp>
        <p:nvSpPr>
          <p:cNvPr id="4" name="Text Placeholder 3"/>
          <p:cNvSpPr>
            <a:spLocks noGrp="1"/>
          </p:cNvSpPr>
          <p:nvPr>
            <p:ph type="body" sz="quarter" idx="11"/>
          </p:nvPr>
        </p:nvSpPr>
        <p:spPr>
          <a:xfrm>
            <a:off x="16559" y="6263274"/>
            <a:ext cx="9143999" cy="457816"/>
          </a:xfrm>
        </p:spPr>
        <p:txBody>
          <a:bodyPr/>
          <a:lstStyle/>
          <a:p>
            <a:r>
              <a:rPr lang="en-US" sz="2150" dirty="0" smtClean="0"/>
              <a:t>Interagency initiative to produce more than 100 MM g/y of advanced biofuels</a:t>
            </a:r>
            <a:endParaRPr lang="en-US" sz="2150" dirty="0"/>
          </a:p>
        </p:txBody>
      </p:sp>
      <p:sp>
        <p:nvSpPr>
          <p:cNvPr id="11" name="Content Placeholder 2"/>
          <p:cNvSpPr txBox="1">
            <a:spLocks/>
          </p:cNvSpPr>
          <p:nvPr/>
        </p:nvSpPr>
        <p:spPr>
          <a:xfrm>
            <a:off x="46067" y="791028"/>
            <a:ext cx="6837585" cy="70529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fontAlgn="base">
              <a:spcBef>
                <a:spcPct val="0"/>
              </a:spcBef>
              <a:buFont typeface="Arial"/>
              <a:buNone/>
              <a:defRPr/>
            </a:pPr>
            <a:r>
              <a:rPr lang="en-US" sz="2400" b="1" dirty="0">
                <a:solidFill>
                  <a:srgbClr val="004D66"/>
                </a:solidFill>
                <a:ea typeface="ＭＳ Ｐゴシック" pitchFamily="-106" charset="-128"/>
                <a:cs typeface="ＭＳ Ｐゴシック" pitchFamily="-106" charset="-128"/>
              </a:rPr>
              <a:t>In September 2014, 3 projects were selected under the DPA Initiative to build commercial biorefineries to produce:  </a:t>
            </a:r>
          </a:p>
          <a:p>
            <a:pPr marL="0" indent="0">
              <a:buFont typeface="Arial"/>
              <a:buNone/>
              <a:defRPr/>
            </a:pPr>
            <a:endParaRPr lang="en-US" sz="2000" dirty="0" smtClean="0">
              <a:solidFill>
                <a:srgbClr val="000000"/>
              </a:solidFill>
              <a:cs typeface="Arial Narrow"/>
            </a:endParaRPr>
          </a:p>
          <a:p>
            <a:pPr marL="0" indent="0">
              <a:buFont typeface="Arial"/>
              <a:buNone/>
              <a:defRPr/>
            </a:pPr>
            <a:endParaRPr lang="en-US" sz="2000" dirty="0" smtClean="0">
              <a:solidFill>
                <a:srgbClr val="000000"/>
              </a:solidFill>
            </a:endParaRPr>
          </a:p>
          <a:p>
            <a:pPr marL="0" indent="0">
              <a:buFont typeface="Arial"/>
              <a:buNone/>
              <a:defRPr/>
            </a:pPr>
            <a:endParaRPr lang="en-US" sz="2000" dirty="0">
              <a:solidFill>
                <a:srgbClr val="000000"/>
              </a:solidFill>
            </a:endParaRPr>
          </a:p>
          <a:p>
            <a:pPr marL="0" indent="0">
              <a:buFont typeface="Arial"/>
              <a:buNone/>
              <a:defRPr/>
            </a:pPr>
            <a:endParaRPr lang="en-US" sz="2000" dirty="0">
              <a:solidFill>
                <a:srgbClr val="000000"/>
              </a:solidFill>
            </a:endParaRPr>
          </a:p>
          <a:p>
            <a:pPr>
              <a:buFont typeface="Arial" pitchFamily="-106" charset="0"/>
              <a:buChar char="•"/>
              <a:defRPr/>
            </a:pPr>
            <a:endParaRPr lang="en-US" sz="1100" dirty="0" smtClean="0">
              <a:solidFill>
                <a:srgbClr val="000000"/>
              </a:solidFill>
            </a:endParaRPr>
          </a:p>
          <a:p>
            <a:pPr>
              <a:buFont typeface="Arial" pitchFamily="-106" charset="0"/>
              <a:buChar char="•"/>
              <a:defRPr/>
            </a:pPr>
            <a:endParaRPr lang="en-US" dirty="0">
              <a:solidFill>
                <a:srgbClr val="000000"/>
              </a:solidFill>
            </a:endParaRPr>
          </a:p>
        </p:txBody>
      </p:sp>
      <p:graphicFrame>
        <p:nvGraphicFramePr>
          <p:cNvPr id="16" name="Table 15"/>
          <p:cNvGraphicFramePr>
            <a:graphicFrameLocks noGrp="1"/>
          </p:cNvGraphicFramePr>
          <p:nvPr>
            <p:extLst/>
          </p:nvPr>
        </p:nvGraphicFramePr>
        <p:xfrm>
          <a:off x="325077" y="3768907"/>
          <a:ext cx="8637748" cy="2214658"/>
        </p:xfrm>
        <a:graphic>
          <a:graphicData uri="http://schemas.openxmlformats.org/drawingml/2006/table">
            <a:tbl>
              <a:tblPr firstRow="1" bandRow="1">
                <a:tableStyleId>{5940675A-B579-460E-94D1-54222C63F5DA}</a:tableStyleId>
              </a:tblPr>
              <a:tblGrid>
                <a:gridCol w="1923789"/>
                <a:gridCol w="1026021"/>
                <a:gridCol w="1164961"/>
                <a:gridCol w="1207712"/>
                <a:gridCol w="1543462"/>
                <a:gridCol w="1771803"/>
              </a:tblGrid>
              <a:tr h="369489">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500" dirty="0" smtClean="0"/>
                        <a:t>Company</a:t>
                      </a:r>
                      <a:endParaRPr lang="en-US" sz="1500" dirty="0"/>
                    </a:p>
                  </a:txBody>
                  <a:tcPr marL="96189" marR="96189" marT="48095" marB="48095">
                    <a:solidFill>
                      <a:srgbClr val="00B050"/>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500" dirty="0" smtClean="0"/>
                        <a:t>Location</a:t>
                      </a:r>
                      <a:endParaRPr lang="en-US" sz="1500" dirty="0"/>
                    </a:p>
                  </a:txBody>
                  <a:tcPr marL="96189" marR="96189" marT="48095" marB="48095">
                    <a:solidFill>
                      <a:srgbClr val="00B050"/>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500" dirty="0" smtClean="0"/>
                        <a:t>Feedstock</a:t>
                      </a:r>
                      <a:endParaRPr lang="en-US" sz="1500" dirty="0"/>
                    </a:p>
                  </a:txBody>
                  <a:tcPr marL="96189" marR="96189" marT="48095" marB="48095">
                    <a:solidFill>
                      <a:srgbClr val="00B050"/>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500" dirty="0" smtClean="0"/>
                        <a:t>Capacity </a:t>
                      </a:r>
                    </a:p>
                  </a:txBody>
                  <a:tcPr marL="96189" marR="96189" marT="48095" marB="48095">
                    <a:solidFill>
                      <a:srgbClr val="00B050"/>
                    </a:solidFill>
                  </a:tcPr>
                </a:tc>
                <a:tc>
                  <a:txBody>
                    <a:bodyPr/>
                    <a:lstStyle/>
                    <a:p>
                      <a:pPr algn="l"/>
                      <a:r>
                        <a:rPr lang="en-US" sz="1500" b="1" dirty="0" smtClean="0">
                          <a:solidFill>
                            <a:schemeClr val="bg1"/>
                          </a:solidFill>
                        </a:rPr>
                        <a:t>Groundbreaking</a:t>
                      </a:r>
                      <a:endParaRPr lang="en-US" sz="1500" b="1" dirty="0">
                        <a:solidFill>
                          <a:schemeClr val="bg1"/>
                        </a:solidFill>
                      </a:endParaRPr>
                    </a:p>
                  </a:txBody>
                  <a:tcPr marL="96189" marR="96189" marT="48095" marB="48095">
                    <a:solidFill>
                      <a:srgbClr val="00B050"/>
                    </a:solidFill>
                  </a:tcPr>
                </a:tc>
                <a:tc>
                  <a:txBody>
                    <a:bodyPr/>
                    <a:lstStyle/>
                    <a:p>
                      <a:pPr algn="l"/>
                      <a:r>
                        <a:rPr lang="en-US" sz="1500" b="1" dirty="0" smtClean="0">
                          <a:solidFill>
                            <a:schemeClr val="bg1"/>
                          </a:solidFill>
                        </a:rPr>
                        <a:t>Off-Take Agreements</a:t>
                      </a:r>
                      <a:endParaRPr lang="en-US" sz="1500" b="1" dirty="0">
                        <a:solidFill>
                          <a:schemeClr val="bg1"/>
                        </a:solidFill>
                      </a:endParaRPr>
                    </a:p>
                  </a:txBody>
                  <a:tcPr marL="96189" marR="96189" marT="48095" marB="48095">
                    <a:solidFill>
                      <a:srgbClr val="00B050"/>
                    </a:solidFill>
                  </a:tcPr>
                </a:tc>
              </a:tr>
              <a:tr h="54507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700" dirty="0"/>
                    </a:p>
                  </a:txBody>
                  <a:tcPr marL="96189" marR="96189" marT="48095" marB="48095"/>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500" dirty="0" smtClean="0">
                          <a:solidFill>
                            <a:srgbClr val="000000"/>
                          </a:solidFill>
                        </a:rPr>
                        <a:t>Gulf Coast</a:t>
                      </a:r>
                    </a:p>
                  </a:txBody>
                  <a:tcPr marL="96189" marR="96189" marT="48095" marB="48095"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solidFill>
                            <a:srgbClr val="000000"/>
                          </a:solidFill>
                        </a:rPr>
                        <a:t>Fats</a:t>
                      </a:r>
                      <a:r>
                        <a:rPr lang="en-US" sz="1500" baseline="0" dirty="0" smtClean="0">
                          <a:solidFill>
                            <a:srgbClr val="000000"/>
                          </a:solidFill>
                        </a:rPr>
                        <a:t> and Greases</a:t>
                      </a:r>
                      <a:endParaRPr lang="en-US" sz="1500" dirty="0">
                        <a:solidFill>
                          <a:srgbClr val="000000"/>
                        </a:solidFill>
                      </a:endParaRPr>
                    </a:p>
                  </a:txBody>
                  <a:tcPr marL="96189" marR="96189" marT="48095" marB="48095"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500" dirty="0" smtClean="0">
                          <a:solidFill>
                            <a:srgbClr val="000000"/>
                          </a:solidFill>
                        </a:rPr>
                        <a:t>82.0 MM</a:t>
                      </a:r>
                      <a:r>
                        <a:rPr lang="en-US" sz="1500" baseline="0" dirty="0" smtClean="0">
                          <a:solidFill>
                            <a:srgbClr val="000000"/>
                          </a:solidFill>
                        </a:rPr>
                        <a:t> g/y</a:t>
                      </a:r>
                      <a:endParaRPr lang="en-US" sz="1500" dirty="0">
                        <a:solidFill>
                          <a:srgbClr val="000000"/>
                        </a:solidFill>
                      </a:endParaRPr>
                    </a:p>
                  </a:txBody>
                  <a:tcPr marL="96189" marR="96189" marT="48095" marB="48095" anchor="ctr"/>
                </a:tc>
                <a:tc>
                  <a:txBody>
                    <a:bodyPr/>
                    <a:lstStyle/>
                    <a:p>
                      <a:pPr algn="ctr"/>
                      <a:r>
                        <a:rPr lang="en-US" sz="1500" dirty="0" smtClean="0">
                          <a:solidFill>
                            <a:srgbClr val="000000"/>
                          </a:solidFill>
                        </a:rPr>
                        <a:t>TBA</a:t>
                      </a:r>
                      <a:endParaRPr lang="en-US" sz="1500" dirty="0">
                        <a:solidFill>
                          <a:srgbClr val="000000"/>
                        </a:solidFill>
                      </a:endParaRPr>
                    </a:p>
                  </a:txBody>
                  <a:tcPr marL="96189" marR="96189" marT="48095" marB="48095" anchor="ctr"/>
                </a:tc>
                <a:tc>
                  <a:txBody>
                    <a:bodyPr/>
                    <a:lstStyle/>
                    <a:p>
                      <a:pPr marL="0" algn="ctr" defTabSz="457200" rtl="0" eaLnBrk="1" latinLnBrk="0" hangingPunct="1"/>
                      <a:r>
                        <a:rPr lang="en-US" sz="1500" kern="1200" dirty="0" smtClean="0">
                          <a:solidFill>
                            <a:srgbClr val="000000"/>
                          </a:solidFill>
                          <a:latin typeface="+mn-lt"/>
                          <a:ea typeface="+mn-ea"/>
                          <a:cs typeface="+mn-cs"/>
                        </a:rPr>
                        <a:t>TBD</a:t>
                      </a:r>
                      <a:endParaRPr lang="en-US" sz="1500" kern="1200" dirty="0">
                        <a:solidFill>
                          <a:srgbClr val="000000"/>
                        </a:solidFill>
                        <a:latin typeface="+mn-lt"/>
                        <a:ea typeface="+mn-ea"/>
                        <a:cs typeface="+mn-cs"/>
                      </a:endParaRPr>
                    </a:p>
                  </a:txBody>
                  <a:tcPr marL="96189" marR="96189" marT="48095" marB="48095" anchor="ctr"/>
                </a:tc>
              </a:tr>
              <a:tr h="54507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700" dirty="0" smtClean="0"/>
                    </a:p>
                  </a:txBody>
                  <a:tcPr marL="96189" marR="96189" marT="48095" marB="48095"/>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500" dirty="0" smtClean="0">
                          <a:solidFill>
                            <a:srgbClr val="000000"/>
                          </a:solidFill>
                        </a:rPr>
                        <a:t>McCarran, NV</a:t>
                      </a:r>
                    </a:p>
                  </a:txBody>
                  <a:tcPr marL="96189" marR="96189" marT="48095" marB="48095"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solidFill>
                            <a:srgbClr val="000000"/>
                          </a:solidFill>
                        </a:rPr>
                        <a:t>MSW</a:t>
                      </a:r>
                    </a:p>
                  </a:txBody>
                  <a:tcPr marL="96189" marR="96189" marT="48095" marB="48095"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500" dirty="0" smtClean="0">
                          <a:solidFill>
                            <a:srgbClr val="000000"/>
                          </a:solidFill>
                        </a:rPr>
                        <a:t>10.0 MM g/y</a:t>
                      </a:r>
                      <a:endParaRPr lang="en-US" sz="1500" dirty="0">
                        <a:solidFill>
                          <a:srgbClr val="000000"/>
                        </a:solidFill>
                      </a:endParaRPr>
                    </a:p>
                  </a:txBody>
                  <a:tcPr marL="96189" marR="96189" marT="48095" marB="48095" anchor="ctr"/>
                </a:tc>
                <a:tc>
                  <a:txBody>
                    <a:bodyPr/>
                    <a:lstStyle/>
                    <a:p>
                      <a:pPr algn="ctr"/>
                      <a:r>
                        <a:rPr lang="en-US" sz="1500" dirty="0" smtClean="0">
                          <a:solidFill>
                            <a:srgbClr val="000000"/>
                          </a:solidFill>
                        </a:rPr>
                        <a:t>Fall of 2015</a:t>
                      </a:r>
                      <a:endParaRPr lang="en-US" sz="1500" dirty="0">
                        <a:solidFill>
                          <a:srgbClr val="000000"/>
                        </a:solidFill>
                      </a:endParaRPr>
                    </a:p>
                  </a:txBody>
                  <a:tcPr marL="96189" marR="96189" marT="48095" marB="48095" anchor="ctr"/>
                </a:tc>
                <a:tc>
                  <a:txBody>
                    <a:bodyPr/>
                    <a:lstStyle/>
                    <a:p>
                      <a:pPr algn="ctr"/>
                      <a:endParaRPr lang="en-US" sz="1500" dirty="0">
                        <a:solidFill>
                          <a:srgbClr val="000000"/>
                        </a:solidFill>
                      </a:endParaRPr>
                    </a:p>
                  </a:txBody>
                  <a:tcPr marL="96189" marR="96189" marT="48095" marB="48095"/>
                </a:tc>
              </a:tr>
              <a:tr h="55448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700" dirty="0" smtClean="0"/>
                    </a:p>
                  </a:txBody>
                  <a:tcPr marL="96189" marR="96189" marT="48095" marB="48095"/>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solidFill>
                            <a:srgbClr val="000000"/>
                          </a:solidFill>
                        </a:rPr>
                        <a:t>Lakeview, OR</a:t>
                      </a:r>
                    </a:p>
                  </a:txBody>
                  <a:tcPr marL="96189" marR="96189" marT="48095" marB="48095"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solidFill>
                            <a:srgbClr val="000000"/>
                          </a:solidFill>
                        </a:rPr>
                        <a:t>Woody Biomass</a:t>
                      </a:r>
                    </a:p>
                  </a:txBody>
                  <a:tcPr marL="96189" marR="96189" marT="48095" marB="48095"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solidFill>
                            <a:srgbClr val="000000"/>
                          </a:solidFill>
                        </a:rPr>
                        <a:t>12.0 MM g/y</a:t>
                      </a:r>
                    </a:p>
                  </a:txBody>
                  <a:tcPr marL="96189" marR="96189" marT="48095" marB="480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solidFill>
                            <a:srgbClr val="000000"/>
                          </a:solidFill>
                        </a:rPr>
                        <a:t>TBA</a:t>
                      </a:r>
                    </a:p>
                  </a:txBody>
                  <a:tcPr marL="96189" marR="96189" marT="48095" marB="4809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dirty="0" smtClean="0">
                        <a:solidFill>
                          <a:srgbClr val="000000"/>
                        </a:solidFill>
                      </a:endParaRPr>
                    </a:p>
                  </a:txBody>
                  <a:tcPr marL="96189" marR="96189" marT="48095" marB="48095"/>
                </a:tc>
              </a:tr>
            </a:tbl>
          </a:graphicData>
        </a:graphic>
      </p:graphicFrame>
      <p:pic>
        <p:nvPicPr>
          <p:cNvPr id="18" name="Picture 17"/>
          <p:cNvPicPr/>
          <p:nvPr/>
        </p:nvPicPr>
        <p:blipFill rotWithShape="1">
          <a:blip r:embed="rId3" cstate="print"/>
          <a:srcRect l="20403" t="18050" r="65755" b="72592"/>
          <a:stretch/>
        </p:blipFill>
        <p:spPr bwMode="auto">
          <a:xfrm>
            <a:off x="467169" y="4965323"/>
            <a:ext cx="1648162" cy="455856"/>
          </a:xfrm>
          <a:prstGeom prst="rect">
            <a:avLst/>
          </a:prstGeom>
          <a:noFill/>
          <a:ln w="9525">
            <a:noFill/>
            <a:miter lim="800000"/>
            <a:headEnd/>
            <a:tailEnd/>
          </a:ln>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2292" y="5455601"/>
            <a:ext cx="704858" cy="527964"/>
          </a:xfrm>
          <a:prstGeom prst="rect">
            <a:avLst/>
          </a:prstGeom>
        </p:spPr>
      </p:pic>
      <p:sp>
        <p:nvSpPr>
          <p:cNvPr id="6" name="TextBox 5"/>
          <p:cNvSpPr txBox="1"/>
          <p:nvPr/>
        </p:nvSpPr>
        <p:spPr>
          <a:xfrm>
            <a:off x="91097" y="2139175"/>
            <a:ext cx="6496989" cy="1346522"/>
          </a:xfrm>
          <a:prstGeom prst="rect">
            <a:avLst/>
          </a:prstGeom>
          <a:noFill/>
        </p:spPr>
        <p:txBody>
          <a:bodyPr wrap="square" rtlCol="0">
            <a:spAutoFit/>
          </a:bodyPr>
          <a:lstStyle/>
          <a:p>
            <a:pPr marL="285750" indent="-285750" defTabSz="457200">
              <a:spcBef>
                <a:spcPts val="0"/>
              </a:spcBef>
              <a:spcAft>
                <a:spcPts val="300"/>
              </a:spcAft>
              <a:buFont typeface="Arial" panose="020B0604020202020204" pitchFamily="34" charset="0"/>
              <a:buChar char="•"/>
              <a:defRPr/>
            </a:pPr>
            <a:r>
              <a:rPr lang="en-US" dirty="0">
                <a:solidFill>
                  <a:srgbClr val="000000"/>
                </a:solidFill>
                <a:latin typeface="+mn-lt"/>
              </a:rPr>
              <a:t>Drop-in fuels for military applications </a:t>
            </a:r>
          </a:p>
          <a:p>
            <a:pPr marL="285750" indent="-285750" defTabSz="457200">
              <a:spcBef>
                <a:spcPts val="0"/>
              </a:spcBef>
              <a:spcAft>
                <a:spcPts val="300"/>
              </a:spcAft>
              <a:buFont typeface="Arial" panose="020B0604020202020204" pitchFamily="34" charset="0"/>
              <a:buChar char="•"/>
              <a:defRPr/>
            </a:pPr>
            <a:r>
              <a:rPr lang="en-US" dirty="0">
                <a:solidFill>
                  <a:srgbClr val="000000"/>
                </a:solidFill>
                <a:latin typeface="+mn-lt"/>
              </a:rPr>
              <a:t>Domestic fuels from non-food biomass feedstocks </a:t>
            </a:r>
          </a:p>
          <a:p>
            <a:pPr marL="285750" indent="-285750" defTabSz="457200">
              <a:spcBef>
                <a:spcPts val="0"/>
              </a:spcBef>
              <a:spcAft>
                <a:spcPts val="300"/>
              </a:spcAft>
              <a:buFont typeface="Arial" panose="020B0604020202020204" pitchFamily="34" charset="0"/>
              <a:buChar char="•"/>
              <a:defRPr/>
            </a:pPr>
            <a:r>
              <a:rPr lang="en-US" dirty="0">
                <a:solidFill>
                  <a:srgbClr val="000000"/>
                </a:solidFill>
                <a:latin typeface="+mn-lt"/>
              </a:rPr>
              <a:t>Cost-competitive biofuels (w/o subsidies</a:t>
            </a:r>
            <a:r>
              <a:rPr lang="en-US" dirty="0" smtClean="0">
                <a:solidFill>
                  <a:srgbClr val="000000"/>
                </a:solidFill>
                <a:latin typeface="+mn-lt"/>
              </a:rPr>
              <a:t>)</a:t>
            </a:r>
          </a:p>
          <a:p>
            <a:pPr marL="285750" indent="-285750">
              <a:spcBef>
                <a:spcPts val="0"/>
              </a:spcBef>
              <a:spcAft>
                <a:spcPts val="300"/>
              </a:spcAft>
              <a:buFont typeface="Arial" panose="020B0604020202020204" pitchFamily="34" charset="0"/>
              <a:buChar char="•"/>
              <a:defRPr/>
            </a:pPr>
            <a:r>
              <a:rPr lang="en-US" dirty="0">
                <a:solidFill>
                  <a:srgbClr val="000000"/>
                </a:solidFill>
                <a:latin typeface="+mn-lt"/>
              </a:rPr>
              <a:t>Production anticipated to begin in 2016/2017</a:t>
            </a:r>
            <a:r>
              <a:rPr lang="en-US" dirty="0" smtClean="0">
                <a:solidFill>
                  <a:srgbClr val="000000"/>
                </a:solidFill>
                <a:latin typeface="+mn-lt"/>
              </a:rPr>
              <a:t> </a:t>
            </a:r>
            <a:endParaRPr lang="en-US" dirty="0">
              <a:solidFill>
                <a:srgbClr val="000000"/>
              </a:solidFill>
              <a:latin typeface="+mn-lt"/>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686" y="4367031"/>
            <a:ext cx="1042053" cy="494343"/>
          </a:xfrm>
          <a:prstGeom prst="rect">
            <a:avLst/>
          </a:prstGeom>
        </p:spPr>
      </p:pic>
      <p:pic>
        <p:nvPicPr>
          <p:cNvPr id="22" name="Content Placeholder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8246" y="2330363"/>
            <a:ext cx="2615766" cy="138757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5472" y="828695"/>
            <a:ext cx="2298540" cy="1432756"/>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57" y="5444647"/>
            <a:ext cx="792370" cy="528247"/>
          </a:xfrm>
          <a:prstGeom prst="rect">
            <a:avLst/>
          </a:prstGeom>
        </p:spPr>
      </p:pic>
      <p:pic>
        <p:nvPicPr>
          <p:cNvPr id="5" name="Picture 2" descr="https://upload.wikimedia.org/wikipedia/en/thumb/e/e0/United_Airlines_Logo.svg/1024px-United_Airlines_Logo.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77860" y="4897751"/>
            <a:ext cx="1690460" cy="295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athay Pacific Airways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12292" y="5170807"/>
            <a:ext cx="1756028" cy="2503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stretch>
            <a:fillRect/>
          </a:stretch>
        </p:blipFill>
        <p:spPr>
          <a:xfrm>
            <a:off x="8066472" y="5590224"/>
            <a:ext cx="876300" cy="381000"/>
          </a:xfrm>
          <a:prstGeom prst="rect">
            <a:avLst/>
          </a:prstGeom>
        </p:spPr>
      </p:pic>
    </p:spTree>
    <p:extLst>
      <p:ext uri="{BB962C8B-B14F-4D97-AF65-F5344CB8AC3E}">
        <p14:creationId xmlns:p14="http://schemas.microsoft.com/office/powerpoint/2010/main" val="138052664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 Joins Farm to Fly 2.0</a:t>
            </a:r>
            <a:endParaRPr lang="en-US" dirty="0"/>
          </a:p>
        </p:txBody>
      </p:sp>
      <p:sp>
        <p:nvSpPr>
          <p:cNvPr id="6" name="TextBox 5"/>
          <p:cNvSpPr txBox="1"/>
          <p:nvPr/>
        </p:nvSpPr>
        <p:spPr>
          <a:xfrm>
            <a:off x="277091" y="914400"/>
            <a:ext cx="8077200" cy="5410200"/>
          </a:xfrm>
          <a:prstGeom prst="rect">
            <a:avLst/>
          </a:prstGeom>
        </p:spPr>
        <p:txBody>
          <a:bodyPr vert="horz" wrap="squar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2323" b="1" i="0" u="none" strike="noStrike" kern="1200" cap="none" spc="0" normalizeH="0" baseline="0" noProof="0" dirty="0" smtClean="0">
              <a:ln>
                <a:noFill/>
              </a:ln>
              <a:solidFill>
                <a:srgbClr val="FFFFFF"/>
              </a:solidFill>
              <a:effectLst/>
              <a:uLnTx/>
              <a:uFillTx/>
              <a:latin typeface="Arial Narrow"/>
              <a:ea typeface="+mn-ea"/>
              <a:cs typeface="Arial Narrow"/>
            </a:endParaRPr>
          </a:p>
        </p:txBody>
      </p:sp>
      <p:sp>
        <p:nvSpPr>
          <p:cNvPr id="7" name="TextBox 6"/>
          <p:cNvSpPr txBox="1"/>
          <p:nvPr/>
        </p:nvSpPr>
        <p:spPr>
          <a:xfrm>
            <a:off x="256309" y="914400"/>
            <a:ext cx="7848600" cy="2705100"/>
          </a:xfrm>
          <a:prstGeom prst="rect">
            <a:avLst/>
          </a:prstGeom>
        </p:spPr>
        <p:txBody>
          <a:bodyPr vert="horz" wrap="square" lIns="91440" tIns="45720" rIns="91440" bIns="45720" rtlCol="0">
            <a:normAutofit fontScale="92500" lnSpcReduction="20000"/>
          </a:bodyPr>
          <a:lstStyle/>
          <a:p>
            <a:pPr marL="285750" lvl="1" indent="-285750">
              <a:spcBef>
                <a:spcPct val="0"/>
              </a:spcBef>
              <a:spcAft>
                <a:spcPts val="600"/>
              </a:spcAft>
              <a:buFont typeface="Arial" panose="020B0604020202020204" pitchFamily="34" charset="0"/>
              <a:buChar char="•"/>
              <a:defRPr/>
            </a:pPr>
            <a:r>
              <a:rPr lang="en-US" sz="1900" dirty="0" smtClean="0">
                <a:solidFill>
                  <a:srgbClr val="000000"/>
                </a:solidFill>
                <a:latin typeface="+mn-lt"/>
              </a:rPr>
              <a:t>We appreciate the hard work in approving alternative fuels and commitment to sustainable growth made by the aviation industry.</a:t>
            </a:r>
            <a:br>
              <a:rPr lang="en-US" sz="1900" dirty="0" smtClean="0">
                <a:solidFill>
                  <a:srgbClr val="000000"/>
                </a:solidFill>
                <a:latin typeface="+mn-lt"/>
              </a:rPr>
            </a:br>
            <a:endParaRPr lang="en-US" sz="1900" dirty="0" smtClean="0">
              <a:solidFill>
                <a:srgbClr val="000000"/>
              </a:solidFill>
              <a:latin typeface="+mn-lt"/>
            </a:endParaRPr>
          </a:p>
          <a:p>
            <a:pPr marL="285750" lvl="1" indent="-285750">
              <a:spcBef>
                <a:spcPct val="0"/>
              </a:spcBef>
              <a:spcAft>
                <a:spcPts val="600"/>
              </a:spcAft>
              <a:buFont typeface="Arial" panose="020B0604020202020204" pitchFamily="34" charset="0"/>
              <a:buChar char="•"/>
              <a:defRPr/>
            </a:pPr>
            <a:r>
              <a:rPr lang="en-US" sz="1900" dirty="0" smtClean="0">
                <a:solidFill>
                  <a:srgbClr val="000000"/>
                </a:solidFill>
                <a:latin typeface="+mn-lt"/>
              </a:rPr>
              <a:t>DOE </a:t>
            </a:r>
            <a:r>
              <a:rPr lang="en-US" sz="1900" dirty="0">
                <a:solidFill>
                  <a:srgbClr val="000000"/>
                </a:solidFill>
                <a:latin typeface="+mn-lt"/>
              </a:rPr>
              <a:t>is </a:t>
            </a:r>
            <a:r>
              <a:rPr lang="en-US" sz="1900" dirty="0" smtClean="0">
                <a:solidFill>
                  <a:srgbClr val="000000"/>
                </a:solidFill>
                <a:latin typeface="+mn-lt"/>
              </a:rPr>
              <a:t>actively committed to accelerating the adoption of alternative fuels by this market.</a:t>
            </a:r>
          </a:p>
          <a:p>
            <a:pPr marL="0" lvl="1">
              <a:spcBef>
                <a:spcPct val="0"/>
              </a:spcBef>
              <a:spcAft>
                <a:spcPts val="600"/>
              </a:spcAft>
              <a:defRPr/>
            </a:pPr>
            <a:endParaRPr lang="en-US" sz="1900" b="1" dirty="0">
              <a:solidFill>
                <a:srgbClr val="000000"/>
              </a:solidFill>
              <a:latin typeface="+mn-lt"/>
            </a:endParaRPr>
          </a:p>
          <a:p>
            <a:pPr marL="285750" lvl="1" indent="-285750">
              <a:spcBef>
                <a:spcPct val="0"/>
              </a:spcBef>
              <a:spcAft>
                <a:spcPts val="600"/>
              </a:spcAft>
              <a:buFont typeface="Arial" panose="020B0604020202020204" pitchFamily="34" charset="0"/>
              <a:buChar char="•"/>
              <a:defRPr/>
            </a:pPr>
            <a:r>
              <a:rPr lang="en-US" sz="1900" dirty="0" smtClean="0">
                <a:solidFill>
                  <a:srgbClr val="000000"/>
                </a:solidFill>
                <a:latin typeface="+mn-lt"/>
              </a:rPr>
              <a:t>In 2013, USDA and FAA made a commitment to the aviation industry to help meet their goals with the Farm to Fly 2.0 agreement.  This effort seeks to enable the use of commercially viable and sustainable renewable jet fuel in the United States.</a:t>
            </a:r>
          </a:p>
          <a:p>
            <a:pPr marL="0" lvl="1">
              <a:spcBef>
                <a:spcPct val="0"/>
              </a:spcBef>
              <a:spcAft>
                <a:spcPts val="600"/>
              </a:spcAft>
              <a:defRPr/>
            </a:pPr>
            <a:endParaRPr lang="en-US" dirty="0">
              <a:solidFill>
                <a:srgbClr val="000000"/>
              </a:solidFill>
              <a:latin typeface="+mn-lt"/>
            </a:endParaRPr>
          </a:p>
        </p:txBody>
      </p:sp>
      <p:sp>
        <p:nvSpPr>
          <p:cNvPr id="8" name="TextBox 7"/>
          <p:cNvSpPr txBox="1"/>
          <p:nvPr/>
        </p:nvSpPr>
        <p:spPr>
          <a:xfrm>
            <a:off x="152400" y="3733800"/>
            <a:ext cx="45719" cy="76200"/>
          </a:xfrm>
          <a:prstGeom prst="rect">
            <a:avLst/>
          </a:prstGeom>
        </p:spPr>
        <p:txBody>
          <a:bodyPr vert="horz" wrap="square" lIns="91440" tIns="45720" rIns="91440" bIns="45720" rtlCol="0">
            <a:normAutofit fontScale="25000" lnSpcReduction="20000"/>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2323" b="1" i="0" u="none" strike="noStrike" kern="1200" cap="none" spc="0" normalizeH="0" baseline="0" noProof="0" dirty="0" smtClean="0">
              <a:ln>
                <a:noFill/>
              </a:ln>
              <a:solidFill>
                <a:srgbClr val="FFFFFF"/>
              </a:solidFill>
              <a:effectLst/>
              <a:uLnTx/>
              <a:uFillTx/>
              <a:latin typeface="Arial Narrow"/>
              <a:ea typeface="+mn-ea"/>
              <a:cs typeface="Arial Narrow"/>
            </a:endParaRPr>
          </a:p>
        </p:txBody>
      </p:sp>
      <p:sp>
        <p:nvSpPr>
          <p:cNvPr id="9" name="TextBox 8"/>
          <p:cNvSpPr txBox="1"/>
          <p:nvPr/>
        </p:nvSpPr>
        <p:spPr>
          <a:xfrm>
            <a:off x="277091" y="3619500"/>
            <a:ext cx="4599709" cy="2552700"/>
          </a:xfrm>
          <a:prstGeom prst="rect">
            <a:avLst/>
          </a:prstGeom>
        </p:spPr>
        <p:txBody>
          <a:bodyPr vert="horz" wrap="square" lIns="91440" tIns="45720" rIns="91440" bIns="45720" rtlCol="0">
            <a:normAutofit/>
          </a:bodyPr>
          <a:lstStyle/>
          <a:p>
            <a:pPr marL="285750" lvl="1" indent="-285750" defTabSz="457200">
              <a:spcBef>
                <a:spcPct val="20000"/>
              </a:spcBef>
              <a:buFont typeface="Arial" panose="020B0604020202020204" pitchFamily="34" charset="0"/>
              <a:buChar char="•"/>
            </a:pPr>
            <a:r>
              <a:rPr lang="en-US" dirty="0" smtClean="0">
                <a:solidFill>
                  <a:srgbClr val="000000"/>
                </a:solidFill>
                <a:latin typeface="+mn-lt"/>
              </a:rPr>
              <a:t>In July 2014, Secretary </a:t>
            </a:r>
            <a:r>
              <a:rPr lang="en-US" dirty="0">
                <a:solidFill>
                  <a:srgbClr val="000000"/>
                </a:solidFill>
                <a:latin typeface="+mn-lt"/>
              </a:rPr>
              <a:t>Moniz signed an amendment officially making </a:t>
            </a:r>
            <a:r>
              <a:rPr lang="en-US" dirty="0" smtClean="0">
                <a:solidFill>
                  <a:srgbClr val="000000"/>
                </a:solidFill>
                <a:latin typeface="+mn-lt"/>
              </a:rPr>
              <a:t>DOE the newest partner agency </a:t>
            </a:r>
            <a:r>
              <a:rPr lang="en-US" dirty="0">
                <a:solidFill>
                  <a:srgbClr val="000000"/>
                </a:solidFill>
                <a:latin typeface="+mn-lt"/>
              </a:rPr>
              <a:t>in this </a:t>
            </a:r>
            <a:r>
              <a:rPr lang="en-US" dirty="0" smtClean="0">
                <a:solidFill>
                  <a:srgbClr val="000000"/>
                </a:solidFill>
                <a:latin typeface="+mn-lt"/>
              </a:rPr>
              <a:t>significant initiative.</a:t>
            </a:r>
            <a:br>
              <a:rPr lang="en-US" dirty="0" smtClean="0">
                <a:solidFill>
                  <a:srgbClr val="000000"/>
                </a:solidFill>
                <a:latin typeface="+mn-lt"/>
              </a:rPr>
            </a:br>
            <a:endParaRPr lang="en-US" dirty="0" smtClean="0">
              <a:solidFill>
                <a:srgbClr val="000000"/>
              </a:solidFill>
              <a:latin typeface="+mn-lt"/>
            </a:endParaRPr>
          </a:p>
          <a:p>
            <a:pPr marL="285750" lvl="1" indent="-285750" defTabSz="457200">
              <a:spcBef>
                <a:spcPct val="20000"/>
              </a:spcBef>
              <a:buFont typeface="Arial" panose="020B0604020202020204" pitchFamily="34" charset="0"/>
              <a:buChar char="•"/>
            </a:pPr>
            <a:r>
              <a:rPr lang="en-US" dirty="0" smtClean="0">
                <a:solidFill>
                  <a:srgbClr val="000000"/>
                </a:solidFill>
                <a:latin typeface="+mn-lt"/>
              </a:rPr>
              <a:t>Welcome input on specific areas of collaboration for DOE via F2F2</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8286" y="3733800"/>
            <a:ext cx="3902003" cy="1962150"/>
          </a:xfrm>
          <a:prstGeom prst="rect">
            <a:avLst/>
          </a:prstGeom>
        </p:spPr>
      </p:pic>
    </p:spTree>
    <p:extLst>
      <p:ext uri="{BB962C8B-B14F-4D97-AF65-F5344CB8AC3E}">
        <p14:creationId xmlns:p14="http://schemas.microsoft.com/office/powerpoint/2010/main" val="424519541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988" y="2571078"/>
            <a:ext cx="8229600" cy="914400"/>
          </a:xfrm>
        </p:spPr>
        <p:txBody>
          <a:bodyPr>
            <a:normAutofit/>
          </a:bodyPr>
          <a:lstStyle/>
          <a:p>
            <a:pPr algn="ctr"/>
            <a:r>
              <a:rPr lang="en-US" sz="4000" dirty="0" smtClean="0"/>
              <a:t>Questions?</a:t>
            </a:r>
            <a:endParaRPr lang="en-US" sz="4000" dirty="0"/>
          </a:p>
        </p:txBody>
      </p:sp>
    </p:spTree>
    <p:extLst>
      <p:ext uri="{BB962C8B-B14F-4D97-AF65-F5344CB8AC3E}">
        <p14:creationId xmlns:p14="http://schemas.microsoft.com/office/powerpoint/2010/main" val="3191422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6701051" cy="694944"/>
          </a:xfrm>
          <a:noFill/>
        </p:spPr>
        <p:txBody>
          <a:bodyPr vert="horz" lIns="91440" tIns="45720" rIns="91440" bIns="45720" rtlCol="0" anchor="ctr">
            <a:normAutofit/>
          </a:bodyPr>
          <a:lstStyle/>
          <a:p>
            <a:r>
              <a:rPr lang="en-US" sz="2800" dirty="0">
                <a:solidFill>
                  <a:srgbClr val="000000"/>
                </a:solidFill>
              </a:rPr>
              <a:t>Bioenergy Technologies Office</a:t>
            </a:r>
          </a:p>
        </p:txBody>
      </p:sp>
      <p:sp>
        <p:nvSpPr>
          <p:cNvPr id="5" name="Text Placeholder 4"/>
          <p:cNvSpPr>
            <a:spLocks noGrp="1"/>
          </p:cNvSpPr>
          <p:nvPr>
            <p:ph type="body" sz="quarter" idx="11"/>
          </p:nvPr>
        </p:nvSpPr>
        <p:spPr>
          <a:xfrm>
            <a:off x="-13648" y="6188642"/>
            <a:ext cx="9157648" cy="547438"/>
          </a:xfrm>
        </p:spPr>
        <p:txBody>
          <a:bodyPr/>
          <a:lstStyle/>
          <a:p>
            <a:r>
              <a:rPr lang="en-US" dirty="0" smtClean="0"/>
              <a:t>BETO </a:t>
            </a:r>
            <a:r>
              <a:rPr lang="en-US" dirty="0"/>
              <a:t>reduces risks and costs to </a:t>
            </a:r>
            <a:r>
              <a:rPr lang="en-US" dirty="0" smtClean="0"/>
              <a:t>commercialization through RD&amp;D </a:t>
            </a:r>
            <a:endParaRPr lang="en-US" dirty="0"/>
          </a:p>
        </p:txBody>
      </p:sp>
      <p:graphicFrame>
        <p:nvGraphicFramePr>
          <p:cNvPr id="6" name="Diagram 5"/>
          <p:cNvGraphicFramePr/>
          <p:nvPr>
            <p:extLst>
              <p:ext uri="{D42A27DB-BD31-4B8C-83A1-F6EECF244321}">
                <p14:modId xmlns:p14="http://schemas.microsoft.com/office/powerpoint/2010/main" val="1573300806"/>
              </p:ext>
            </p:extLst>
          </p:nvPr>
        </p:nvGraphicFramePr>
        <p:xfrm>
          <a:off x="-575498" y="844159"/>
          <a:ext cx="4289777" cy="51809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p:cNvSpPr txBox="1"/>
          <p:nvPr/>
        </p:nvSpPr>
        <p:spPr>
          <a:xfrm>
            <a:off x="6388640" y="5886587"/>
            <a:ext cx="2755360" cy="276999"/>
          </a:xfrm>
          <a:prstGeom prst="rect">
            <a:avLst/>
          </a:prstGeom>
          <a:noFill/>
        </p:spPr>
        <p:txBody>
          <a:bodyPr wrap="square" rtlCol="0">
            <a:spAutoFit/>
          </a:bodyPr>
          <a:lstStyle/>
          <a:p>
            <a:pPr defTabSz="914400"/>
            <a:r>
              <a:rPr lang="en-US" sz="1200" dirty="0">
                <a:solidFill>
                  <a:srgbClr val="4C4C4C"/>
                </a:solidFill>
                <a:latin typeface="Arial" charset="0"/>
                <a:ea typeface="+mn-ea"/>
                <a:cs typeface="+mn-cs"/>
              </a:rPr>
              <a:t>*Mature modeled price at pilot scale. </a:t>
            </a:r>
          </a:p>
        </p:txBody>
      </p:sp>
      <p:sp>
        <p:nvSpPr>
          <p:cNvPr id="8" name="Rounded Rectangle 7"/>
          <p:cNvSpPr/>
          <p:nvPr/>
        </p:nvSpPr>
        <p:spPr>
          <a:xfrm>
            <a:off x="3063835" y="1049867"/>
            <a:ext cx="5985162" cy="1433690"/>
          </a:xfrm>
          <a:prstGeom prst="roundRect">
            <a:avLst/>
          </a:prstGeom>
          <a:gradFill flip="none" rotWithShape="1">
            <a:gsLst>
              <a:gs pos="0">
                <a:srgbClr val="0070C0">
                  <a:shade val="30000"/>
                  <a:satMod val="115000"/>
                  <a:alpha val="75000"/>
                </a:srgbClr>
              </a:gs>
              <a:gs pos="50000">
                <a:srgbClr val="0070C0">
                  <a:shade val="67500"/>
                  <a:satMod val="115000"/>
                </a:srgbClr>
              </a:gs>
              <a:gs pos="100000">
                <a:srgbClr val="0070C0">
                  <a:shade val="100000"/>
                  <a:satMod val="115000"/>
                </a:srgbClr>
              </a:gs>
            </a:gsLst>
            <a:lin ang="16200000" scaled="1"/>
            <a:tileRect/>
          </a:gradFill>
          <a:ln>
            <a:solidFill>
              <a:schemeClr val="accent3">
                <a:lumMod val="50000"/>
              </a:schemeClr>
            </a:solidFill>
          </a:ln>
        </p:spPr>
        <p:style>
          <a:lnRef idx="1">
            <a:schemeClr val="accent3"/>
          </a:lnRef>
          <a:fillRef idx="2">
            <a:schemeClr val="accent3"/>
          </a:fillRef>
          <a:effectRef idx="1">
            <a:schemeClr val="accent3"/>
          </a:effectRef>
          <a:fontRef idx="minor">
            <a:schemeClr val="dk1"/>
          </a:fontRef>
        </p:style>
        <p:txBody>
          <a:bodyPr lIns="274320" rtlCol="0" anchor="ctr"/>
          <a:lstStyle/>
          <a:p>
            <a:pPr algn="ctr" defTabSz="914400"/>
            <a:r>
              <a:rPr lang="en-US" sz="2000" b="1" dirty="0">
                <a:solidFill>
                  <a:prstClr val="white"/>
                </a:solidFill>
              </a:rPr>
              <a:t>Accelerate the commercialization of advanced biofuels and bioproducts through RD&amp;D of new technologies supported by public-private partnerships</a:t>
            </a:r>
          </a:p>
        </p:txBody>
      </p:sp>
      <p:sp>
        <p:nvSpPr>
          <p:cNvPr id="9" name="Rounded Rectangle 8"/>
          <p:cNvSpPr/>
          <p:nvPr/>
        </p:nvSpPr>
        <p:spPr>
          <a:xfrm>
            <a:off x="3063835" y="2717692"/>
            <a:ext cx="5985162" cy="1433752"/>
          </a:xfrm>
          <a:prstGeom prst="roundRect">
            <a:avLst/>
          </a:prstGeom>
          <a:gradFill>
            <a:gsLst>
              <a:gs pos="5417">
                <a:schemeClr val="accent5">
                  <a:tint val="100000"/>
                  <a:shade val="100000"/>
                  <a:satMod val="130000"/>
                  <a:lumMod val="89000"/>
                </a:schemeClr>
              </a:gs>
              <a:gs pos="76000">
                <a:srgbClr val="579E73"/>
              </a:gs>
              <a:gs pos="100000">
                <a:schemeClr val="accent5">
                  <a:tint val="100000"/>
                  <a:shade val="100000"/>
                  <a:satMod val="130000"/>
                  <a:lumMod val="89000"/>
                </a:schemeClr>
              </a:gs>
              <a:gs pos="100000">
                <a:schemeClr val="accent5">
                  <a:tint val="50000"/>
                  <a:shade val="100000"/>
                  <a:satMod val="350000"/>
                </a:schemeClr>
              </a:gs>
            </a:gsLst>
          </a:gradFill>
          <a:ln/>
        </p:spPr>
        <p:style>
          <a:lnRef idx="1">
            <a:schemeClr val="accent5"/>
          </a:lnRef>
          <a:fillRef idx="3">
            <a:schemeClr val="accent5"/>
          </a:fillRef>
          <a:effectRef idx="2">
            <a:schemeClr val="accent5"/>
          </a:effectRef>
          <a:fontRef idx="minor">
            <a:schemeClr val="lt1"/>
          </a:fontRef>
        </p:style>
        <p:txBody>
          <a:bodyPr lIns="274320" rtlCol="0" anchor="ctr"/>
          <a:lstStyle/>
          <a:p>
            <a:pPr algn="ctr" defTabSz="914400"/>
            <a:r>
              <a:rPr lang="en-US" sz="2000" b="1" dirty="0">
                <a:solidFill>
                  <a:prstClr val="white"/>
                </a:solidFill>
              </a:rPr>
              <a:t>Develop technologies to enable the sustainable, nationwide production of biofuels compatible with today’s transportation infrastructure</a:t>
            </a:r>
          </a:p>
        </p:txBody>
      </p:sp>
      <p:sp>
        <p:nvSpPr>
          <p:cNvPr id="11" name="Rounded Rectangle 10"/>
          <p:cNvSpPr/>
          <p:nvPr/>
        </p:nvSpPr>
        <p:spPr>
          <a:xfrm>
            <a:off x="3063834" y="4400882"/>
            <a:ext cx="5985163" cy="1480134"/>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lIns="274320" rtlCol="0" anchor="ctr"/>
          <a:lstStyle/>
          <a:p>
            <a:pPr algn="ctr" defTabSz="914400"/>
            <a:r>
              <a:rPr lang="en-US" sz="2000" b="1" dirty="0">
                <a:solidFill>
                  <a:prstClr val="white"/>
                </a:solidFill>
                <a:ea typeface="ＭＳ Ｐゴシック" pitchFamily="-106" charset="-128"/>
              </a:rPr>
              <a:t>Validate </a:t>
            </a:r>
            <a:r>
              <a:rPr lang="en-US" sz="2000" b="1" dirty="0" smtClean="0">
                <a:solidFill>
                  <a:prstClr val="white"/>
                </a:solidFill>
                <a:ea typeface="ＭＳ Ｐゴシック" pitchFamily="-106" charset="-128"/>
              </a:rPr>
              <a:t>at </a:t>
            </a:r>
            <a:r>
              <a:rPr lang="en-US" sz="2000" b="1" dirty="0">
                <a:solidFill>
                  <a:prstClr val="white"/>
                </a:solidFill>
                <a:ea typeface="ＭＳ Ｐゴシック" pitchFamily="-106" charset="-128"/>
              </a:rPr>
              <a:t>least one pathway for $3/GGE* hydrocarbon biofuel with ≥50% reduction in GHG emissions relative to petroleum by 2017 </a:t>
            </a:r>
          </a:p>
        </p:txBody>
      </p:sp>
    </p:spTree>
    <p:extLst>
      <p:ext uri="{BB962C8B-B14F-4D97-AF65-F5344CB8AC3E}">
        <p14:creationId xmlns:p14="http://schemas.microsoft.com/office/powerpoint/2010/main" val="89461865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21"/>
          <p:cNvSpPr/>
          <p:nvPr/>
        </p:nvSpPr>
        <p:spPr>
          <a:xfrm>
            <a:off x="6381755" y="4724399"/>
            <a:ext cx="2640329" cy="2039655"/>
          </a:xfrm>
          <a:custGeom>
            <a:avLst/>
            <a:gdLst>
              <a:gd name="connsiteX0" fmla="*/ 0 w 2212838"/>
              <a:gd name="connsiteY0" fmla="*/ 221284 h 3353990"/>
              <a:gd name="connsiteX1" fmla="*/ 221284 w 2212838"/>
              <a:gd name="connsiteY1" fmla="*/ 0 h 3353990"/>
              <a:gd name="connsiteX2" fmla="*/ 1991554 w 2212838"/>
              <a:gd name="connsiteY2" fmla="*/ 0 h 3353990"/>
              <a:gd name="connsiteX3" fmla="*/ 2212838 w 2212838"/>
              <a:gd name="connsiteY3" fmla="*/ 221284 h 3353990"/>
              <a:gd name="connsiteX4" fmla="*/ 2212838 w 2212838"/>
              <a:gd name="connsiteY4" fmla="*/ 3132706 h 3353990"/>
              <a:gd name="connsiteX5" fmla="*/ 1991554 w 2212838"/>
              <a:gd name="connsiteY5" fmla="*/ 3353990 h 3353990"/>
              <a:gd name="connsiteX6" fmla="*/ 221284 w 2212838"/>
              <a:gd name="connsiteY6" fmla="*/ 3353990 h 3353990"/>
              <a:gd name="connsiteX7" fmla="*/ 0 w 2212838"/>
              <a:gd name="connsiteY7" fmla="*/ 3132706 h 3353990"/>
              <a:gd name="connsiteX8" fmla="*/ 0 w 2212838"/>
              <a:gd name="connsiteY8" fmla="*/ 221284 h 335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838" h="3353990">
                <a:moveTo>
                  <a:pt x="0" y="221284"/>
                </a:moveTo>
                <a:cubicBezTo>
                  <a:pt x="0" y="99072"/>
                  <a:pt x="99072" y="0"/>
                  <a:pt x="221284" y="0"/>
                </a:cubicBezTo>
                <a:lnTo>
                  <a:pt x="1991554" y="0"/>
                </a:lnTo>
                <a:cubicBezTo>
                  <a:pt x="2113766" y="0"/>
                  <a:pt x="2212838" y="99072"/>
                  <a:pt x="2212838" y="221284"/>
                </a:cubicBezTo>
                <a:lnTo>
                  <a:pt x="2212838" y="3132706"/>
                </a:lnTo>
                <a:cubicBezTo>
                  <a:pt x="2212838" y="3254918"/>
                  <a:pt x="2113766" y="3353990"/>
                  <a:pt x="1991554" y="3353990"/>
                </a:cubicBezTo>
                <a:lnTo>
                  <a:pt x="221284" y="3353990"/>
                </a:lnTo>
                <a:cubicBezTo>
                  <a:pt x="99072" y="3353990"/>
                  <a:pt x="0" y="3254918"/>
                  <a:pt x="0" y="3132706"/>
                </a:cubicBezTo>
                <a:lnTo>
                  <a:pt x="0" y="221284"/>
                </a:lnTo>
                <a:close/>
              </a:path>
            </a:pathLst>
          </a:custGeom>
          <a:solidFill>
            <a:srgbClr val="3AA535"/>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18152" tIns="118152" rIns="118152" bIns="118152" numCol="1" spcCol="1270" anchor="t" anchorCtr="0">
            <a:noAutofit/>
          </a:bodyPr>
          <a:lstStyle/>
          <a:p>
            <a:pPr defTabSz="622300" fontAlgn="base">
              <a:lnSpc>
                <a:spcPct val="90000"/>
              </a:lnSpc>
              <a:spcBef>
                <a:spcPct val="0"/>
              </a:spcBef>
              <a:spcAft>
                <a:spcPct val="0"/>
              </a:spcAft>
            </a:pPr>
            <a:r>
              <a:rPr lang="en-US" sz="1600" b="1" dirty="0">
                <a:solidFill>
                  <a:schemeClr val="bg1"/>
                </a:solidFill>
                <a:cs typeface="Arial" panose="020B0604020202020204" pitchFamily="34" charset="0"/>
              </a:rPr>
              <a:t>Strategic Communications</a:t>
            </a:r>
          </a:p>
          <a:p>
            <a:pPr marL="285750" indent="-285750" defTabSz="622300" fontAlgn="base">
              <a:spcBef>
                <a:spcPct val="0"/>
              </a:spcBef>
              <a:spcAft>
                <a:spcPct val="0"/>
              </a:spcAft>
              <a:buFont typeface="Arial" panose="020B0604020202020204" pitchFamily="34" charset="0"/>
              <a:buChar char="•"/>
            </a:pPr>
            <a:r>
              <a:rPr lang="en-US" sz="1400" dirty="0">
                <a:solidFill>
                  <a:schemeClr val="bg1"/>
                </a:solidFill>
                <a:cs typeface="Arial" panose="020B0604020202020204" pitchFamily="34" charset="0"/>
              </a:rPr>
              <a:t>New Communications    Vehicles &amp; Outlets</a:t>
            </a:r>
          </a:p>
          <a:p>
            <a:pPr marL="285750" indent="-285750" defTabSz="622300" fontAlgn="base">
              <a:spcBef>
                <a:spcPct val="0"/>
              </a:spcBef>
              <a:spcAft>
                <a:spcPct val="0"/>
              </a:spcAft>
              <a:buFont typeface="Arial" panose="020B0604020202020204" pitchFamily="34" charset="0"/>
              <a:buChar char="•"/>
            </a:pPr>
            <a:r>
              <a:rPr lang="en-US" sz="1400" dirty="0">
                <a:solidFill>
                  <a:schemeClr val="bg1"/>
                </a:solidFill>
                <a:cs typeface="Arial" panose="020B0604020202020204" pitchFamily="34" charset="0"/>
              </a:rPr>
              <a:t>Awareness and Support of Office</a:t>
            </a:r>
          </a:p>
          <a:p>
            <a:pPr marL="285750" indent="-285750" defTabSz="622300" fontAlgn="base">
              <a:spcBef>
                <a:spcPct val="0"/>
              </a:spcBef>
              <a:spcAft>
                <a:spcPct val="0"/>
              </a:spcAft>
              <a:buFont typeface="Arial" panose="020B0604020202020204" pitchFamily="34" charset="0"/>
              <a:buChar char="•"/>
            </a:pPr>
            <a:r>
              <a:rPr lang="en-US" sz="1400" dirty="0">
                <a:solidFill>
                  <a:schemeClr val="bg1"/>
                </a:solidFill>
                <a:cs typeface="Arial" panose="020B0604020202020204" pitchFamily="34" charset="0"/>
              </a:rPr>
              <a:t>Benefits of Bioenergy</a:t>
            </a:r>
            <a:r>
              <a:rPr lang="en-US" sz="1400" dirty="0" smtClean="0">
                <a:solidFill>
                  <a:schemeClr val="bg1"/>
                </a:solidFill>
                <a:cs typeface="Arial" panose="020B0604020202020204" pitchFamily="34" charset="0"/>
              </a:rPr>
              <a:t>/</a:t>
            </a:r>
          </a:p>
          <a:p>
            <a:pPr defTabSz="622300" fontAlgn="base">
              <a:spcBef>
                <a:spcPct val="0"/>
              </a:spcBef>
              <a:spcAft>
                <a:spcPct val="0"/>
              </a:spcAft>
            </a:pPr>
            <a:r>
              <a:rPr lang="en-US" sz="1400" dirty="0" smtClean="0">
                <a:solidFill>
                  <a:schemeClr val="bg1"/>
                </a:solidFill>
                <a:cs typeface="Arial" panose="020B0604020202020204" pitchFamily="34" charset="0"/>
              </a:rPr>
              <a:t>Bioproducts</a:t>
            </a:r>
            <a:endParaRPr lang="en-US" sz="1400" dirty="0">
              <a:solidFill>
                <a:schemeClr val="bg1"/>
              </a:solidFill>
              <a:cs typeface="Arial" panose="020B0604020202020204" pitchFamily="34" charset="0"/>
            </a:endParaRPr>
          </a:p>
        </p:txBody>
      </p:sp>
      <p:sp>
        <p:nvSpPr>
          <p:cNvPr id="2" name="Title 1"/>
          <p:cNvSpPr>
            <a:spLocks noGrp="1"/>
          </p:cNvSpPr>
          <p:nvPr>
            <p:ph type="title"/>
          </p:nvPr>
        </p:nvSpPr>
        <p:spPr>
          <a:xfrm>
            <a:off x="0" y="0"/>
            <a:ext cx="9220200" cy="685800"/>
          </a:xfrm>
        </p:spPr>
        <p:txBody>
          <a:bodyPr>
            <a:normAutofit/>
          </a:bodyPr>
          <a:lstStyle/>
          <a:p>
            <a:r>
              <a:rPr lang="en-US" dirty="0" smtClean="0">
                <a:solidFill>
                  <a:srgbClr val="000000"/>
                </a:solidFill>
              </a:rPr>
              <a:t>BETO’s Core Focus Areas </a:t>
            </a:r>
            <a:endParaRPr lang="en-US" dirty="0">
              <a:solidFill>
                <a:srgbClr val="000000"/>
              </a:solidFill>
            </a:endParaRPr>
          </a:p>
        </p:txBody>
      </p:sp>
      <p:grpSp>
        <p:nvGrpSpPr>
          <p:cNvPr id="3" name="Group 3"/>
          <p:cNvGrpSpPr/>
          <p:nvPr/>
        </p:nvGrpSpPr>
        <p:grpSpPr>
          <a:xfrm>
            <a:off x="186700" y="2155782"/>
            <a:ext cx="8778597" cy="4608272"/>
            <a:chOff x="131903" y="2199127"/>
            <a:chExt cx="8778597" cy="4976014"/>
          </a:xfrm>
        </p:grpSpPr>
        <p:sp>
          <p:nvSpPr>
            <p:cNvPr id="5" name="Freeform 4"/>
            <p:cNvSpPr/>
            <p:nvPr/>
          </p:nvSpPr>
          <p:spPr>
            <a:xfrm>
              <a:off x="145626" y="2199127"/>
              <a:ext cx="8743153" cy="387452"/>
            </a:xfrm>
            <a:custGeom>
              <a:avLst/>
              <a:gdLst>
                <a:gd name="connsiteX0" fmla="*/ 0 w 4863898"/>
                <a:gd name="connsiteY0" fmla="*/ 77491 h 774905"/>
                <a:gd name="connsiteX1" fmla="*/ 77491 w 4863898"/>
                <a:gd name="connsiteY1" fmla="*/ 0 h 774905"/>
                <a:gd name="connsiteX2" fmla="*/ 4786408 w 4863898"/>
                <a:gd name="connsiteY2" fmla="*/ 0 h 774905"/>
                <a:gd name="connsiteX3" fmla="*/ 4863899 w 4863898"/>
                <a:gd name="connsiteY3" fmla="*/ 77491 h 774905"/>
                <a:gd name="connsiteX4" fmla="*/ 4863898 w 4863898"/>
                <a:gd name="connsiteY4" fmla="*/ 697415 h 774905"/>
                <a:gd name="connsiteX5" fmla="*/ 4786407 w 4863898"/>
                <a:gd name="connsiteY5" fmla="*/ 774906 h 774905"/>
                <a:gd name="connsiteX6" fmla="*/ 77491 w 4863898"/>
                <a:gd name="connsiteY6" fmla="*/ 774905 h 774905"/>
                <a:gd name="connsiteX7" fmla="*/ 0 w 4863898"/>
                <a:gd name="connsiteY7" fmla="*/ 697414 h 774905"/>
                <a:gd name="connsiteX8" fmla="*/ 0 w 4863898"/>
                <a:gd name="connsiteY8" fmla="*/ 77491 h 77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3898" h="774905">
                  <a:moveTo>
                    <a:pt x="0" y="77491"/>
                  </a:moveTo>
                  <a:cubicBezTo>
                    <a:pt x="0" y="34694"/>
                    <a:pt x="34694" y="0"/>
                    <a:pt x="77491" y="0"/>
                  </a:cubicBezTo>
                  <a:lnTo>
                    <a:pt x="4786408" y="0"/>
                  </a:lnTo>
                  <a:cubicBezTo>
                    <a:pt x="4829205" y="0"/>
                    <a:pt x="4863899" y="34694"/>
                    <a:pt x="4863899" y="77491"/>
                  </a:cubicBezTo>
                  <a:cubicBezTo>
                    <a:pt x="4863899" y="284132"/>
                    <a:pt x="4863898" y="490774"/>
                    <a:pt x="4863898" y="697415"/>
                  </a:cubicBezTo>
                  <a:cubicBezTo>
                    <a:pt x="4863898" y="740212"/>
                    <a:pt x="4829204" y="774906"/>
                    <a:pt x="4786407" y="774906"/>
                  </a:cubicBezTo>
                  <a:lnTo>
                    <a:pt x="77491" y="774905"/>
                  </a:lnTo>
                  <a:cubicBezTo>
                    <a:pt x="34694" y="774905"/>
                    <a:pt x="0" y="740211"/>
                    <a:pt x="0" y="697414"/>
                  </a:cubicBezTo>
                  <a:lnTo>
                    <a:pt x="0" y="77491"/>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91276" tIns="91276" rIns="91276" bIns="91276" numCol="1" spcCol="1270" anchor="ctr" anchorCtr="0">
              <a:noAutofit/>
            </a:bodyPr>
            <a:lstStyle/>
            <a:p>
              <a:pPr algn="ctr" defTabSz="800100" fontAlgn="base">
                <a:lnSpc>
                  <a:spcPct val="90000"/>
                </a:lnSpc>
                <a:spcBef>
                  <a:spcPct val="0"/>
                </a:spcBef>
                <a:spcAft>
                  <a:spcPct val="35000"/>
                </a:spcAft>
              </a:pPr>
              <a:r>
                <a:rPr lang="en-US" b="1" dirty="0">
                  <a:solidFill>
                    <a:prstClr val="white"/>
                  </a:solidFill>
                  <a:cs typeface="Arial" panose="020B0604020202020204" pitchFamily="34" charset="0"/>
                </a:rPr>
                <a:t>Research, Development, Demonstration, &amp; Market Transformation</a:t>
              </a:r>
              <a:endParaRPr lang="en-US" dirty="0">
                <a:solidFill>
                  <a:prstClr val="white"/>
                </a:solidFill>
                <a:cs typeface="Arial" panose="020B0604020202020204" pitchFamily="34" charset="0"/>
              </a:endParaRPr>
            </a:p>
          </p:txBody>
        </p:sp>
        <p:sp>
          <p:nvSpPr>
            <p:cNvPr id="6" name="Freeform 5"/>
            <p:cNvSpPr/>
            <p:nvPr/>
          </p:nvSpPr>
          <p:spPr>
            <a:xfrm>
              <a:off x="131904" y="2580065"/>
              <a:ext cx="3112120" cy="1816691"/>
            </a:xfrm>
            <a:custGeom>
              <a:avLst/>
              <a:gdLst>
                <a:gd name="connsiteX0" fmla="*/ 0 w 1580962"/>
                <a:gd name="connsiteY0" fmla="*/ 158096 h 3159022"/>
                <a:gd name="connsiteX1" fmla="*/ 158096 w 1580962"/>
                <a:gd name="connsiteY1" fmla="*/ 0 h 3159022"/>
                <a:gd name="connsiteX2" fmla="*/ 1422866 w 1580962"/>
                <a:gd name="connsiteY2" fmla="*/ 0 h 3159022"/>
                <a:gd name="connsiteX3" fmla="*/ 1580962 w 1580962"/>
                <a:gd name="connsiteY3" fmla="*/ 158096 h 3159022"/>
                <a:gd name="connsiteX4" fmla="*/ 1580962 w 1580962"/>
                <a:gd name="connsiteY4" fmla="*/ 3000926 h 3159022"/>
                <a:gd name="connsiteX5" fmla="*/ 1422866 w 1580962"/>
                <a:gd name="connsiteY5" fmla="*/ 3159022 h 3159022"/>
                <a:gd name="connsiteX6" fmla="*/ 158096 w 1580962"/>
                <a:gd name="connsiteY6" fmla="*/ 3159022 h 3159022"/>
                <a:gd name="connsiteX7" fmla="*/ 0 w 1580962"/>
                <a:gd name="connsiteY7" fmla="*/ 3000926 h 3159022"/>
                <a:gd name="connsiteX8" fmla="*/ 0 w 1580962"/>
                <a:gd name="connsiteY8" fmla="*/ 158096 h 315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0962" h="3159022">
                  <a:moveTo>
                    <a:pt x="0" y="158096"/>
                  </a:moveTo>
                  <a:cubicBezTo>
                    <a:pt x="0" y="70782"/>
                    <a:pt x="70782" y="0"/>
                    <a:pt x="158096" y="0"/>
                  </a:cubicBezTo>
                  <a:lnTo>
                    <a:pt x="1422866" y="0"/>
                  </a:lnTo>
                  <a:cubicBezTo>
                    <a:pt x="1510180" y="0"/>
                    <a:pt x="1580962" y="70782"/>
                    <a:pt x="1580962" y="158096"/>
                  </a:cubicBezTo>
                  <a:lnTo>
                    <a:pt x="1580962" y="3000926"/>
                  </a:lnTo>
                  <a:cubicBezTo>
                    <a:pt x="1580962" y="3088240"/>
                    <a:pt x="1510180" y="3159022"/>
                    <a:pt x="1422866" y="3159022"/>
                  </a:cubicBezTo>
                  <a:lnTo>
                    <a:pt x="158096" y="3159022"/>
                  </a:lnTo>
                  <a:cubicBezTo>
                    <a:pt x="70782" y="3159022"/>
                    <a:pt x="0" y="3088240"/>
                    <a:pt x="0" y="3000926"/>
                  </a:cubicBezTo>
                  <a:lnTo>
                    <a:pt x="0" y="158096"/>
                  </a:lnTo>
                  <a:close/>
                </a:path>
              </a:pathLst>
            </a:custGeom>
            <a:solidFill>
              <a:srgbClr val="0081D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99645" tIns="99645" rIns="99645" bIns="99645" numCol="1" spcCol="1270" anchor="t" anchorCtr="0">
              <a:noAutofit/>
            </a:bodyPr>
            <a:lstStyle/>
            <a:p>
              <a:pPr defTabSz="622300" fontAlgn="base">
                <a:spcBef>
                  <a:spcPct val="0"/>
                </a:spcBef>
                <a:spcAft>
                  <a:spcPct val="0"/>
                </a:spcAft>
              </a:pPr>
              <a:r>
                <a:rPr lang="en-US" sz="1600" b="1" dirty="0">
                  <a:solidFill>
                    <a:prstClr val="white"/>
                  </a:solidFill>
                  <a:cs typeface="Arial" panose="020B0604020202020204" pitchFamily="34" charset="0"/>
                </a:rPr>
                <a:t>Feedstock</a:t>
              </a:r>
            </a:p>
            <a:p>
              <a:pPr defTabSz="622300" fontAlgn="base">
                <a:spcBef>
                  <a:spcPct val="0"/>
                </a:spcBef>
                <a:spcAft>
                  <a:spcPct val="0"/>
                </a:spcAft>
              </a:pPr>
              <a:r>
                <a:rPr lang="en-US" sz="1600" b="1" dirty="0">
                  <a:solidFill>
                    <a:prstClr val="white"/>
                  </a:solidFill>
                  <a:cs typeface="Arial" panose="020B0604020202020204" pitchFamily="34" charset="0"/>
                </a:rPr>
                <a:t>Supply &amp;</a:t>
              </a:r>
            </a:p>
            <a:p>
              <a:pPr defTabSz="622300" fontAlgn="base">
                <a:spcBef>
                  <a:spcPct val="0"/>
                </a:spcBef>
                <a:spcAft>
                  <a:spcPct val="0"/>
                </a:spcAft>
              </a:pPr>
              <a:r>
                <a:rPr lang="en-US" sz="1600" b="1" dirty="0">
                  <a:solidFill>
                    <a:prstClr val="white"/>
                  </a:solidFill>
                  <a:cs typeface="Arial" panose="020B0604020202020204" pitchFamily="34" charset="0"/>
                </a:rPr>
                <a:t>Logistics R&amp;D</a:t>
              </a:r>
            </a:p>
            <a:p>
              <a:pPr marL="285750" indent="-285750" defTabSz="622300" fontAlgn="base">
                <a:spcBef>
                  <a:spcPct val="0"/>
                </a:spcBef>
                <a:spcAft>
                  <a:spcPct val="0"/>
                </a:spcAft>
                <a:buFont typeface="Arial" panose="020B0604020202020204" pitchFamily="34" charset="0"/>
                <a:buChar char="•"/>
              </a:pPr>
              <a:r>
                <a:rPr lang="en-US" sz="1350" dirty="0">
                  <a:solidFill>
                    <a:prstClr val="white"/>
                  </a:solidFill>
                  <a:cs typeface="Arial" panose="020B0604020202020204" pitchFamily="34" charset="0"/>
                </a:rPr>
                <a:t>Terrestrial</a:t>
              </a:r>
            </a:p>
            <a:p>
              <a:pPr marL="285750" indent="-285750" defTabSz="622300" fontAlgn="base">
                <a:spcBef>
                  <a:spcPct val="0"/>
                </a:spcBef>
                <a:spcAft>
                  <a:spcPct val="0"/>
                </a:spcAft>
                <a:buFont typeface="Arial" panose="020B0604020202020204" pitchFamily="34" charset="0"/>
                <a:buChar char="•"/>
              </a:pPr>
              <a:r>
                <a:rPr lang="en-US" sz="1350" dirty="0">
                  <a:solidFill>
                    <a:prstClr val="white"/>
                  </a:solidFill>
                  <a:cs typeface="Arial" panose="020B0604020202020204" pitchFamily="34" charset="0"/>
                </a:rPr>
                <a:t>Algae</a:t>
              </a:r>
            </a:p>
            <a:p>
              <a:pPr marL="285750" indent="-285750" defTabSz="622300" fontAlgn="base">
                <a:spcBef>
                  <a:spcPct val="0"/>
                </a:spcBef>
                <a:spcAft>
                  <a:spcPct val="0"/>
                </a:spcAft>
                <a:buFont typeface="Arial" panose="020B0604020202020204" pitchFamily="34" charset="0"/>
                <a:buChar char="•"/>
              </a:pPr>
              <a:r>
                <a:rPr lang="en-US" sz="1350" dirty="0">
                  <a:solidFill>
                    <a:prstClr val="white"/>
                  </a:solidFill>
                  <a:cs typeface="Arial" panose="020B0604020202020204" pitchFamily="34" charset="0"/>
                </a:rPr>
                <a:t>Product                                        Logistics Preprocessing</a:t>
              </a:r>
            </a:p>
          </p:txBody>
        </p:sp>
        <p:sp>
          <p:nvSpPr>
            <p:cNvPr id="7" name="Freeform 6"/>
            <p:cNvSpPr/>
            <p:nvPr/>
          </p:nvSpPr>
          <p:spPr>
            <a:xfrm>
              <a:off x="3244024" y="2580065"/>
              <a:ext cx="3121257" cy="1816691"/>
            </a:xfrm>
            <a:custGeom>
              <a:avLst/>
              <a:gdLst>
                <a:gd name="connsiteX0" fmla="*/ 0 w 1555714"/>
                <a:gd name="connsiteY0" fmla="*/ 155571 h 3173411"/>
                <a:gd name="connsiteX1" fmla="*/ 155571 w 1555714"/>
                <a:gd name="connsiteY1" fmla="*/ 0 h 3173411"/>
                <a:gd name="connsiteX2" fmla="*/ 1400143 w 1555714"/>
                <a:gd name="connsiteY2" fmla="*/ 0 h 3173411"/>
                <a:gd name="connsiteX3" fmla="*/ 1555714 w 1555714"/>
                <a:gd name="connsiteY3" fmla="*/ 155571 h 3173411"/>
                <a:gd name="connsiteX4" fmla="*/ 1555714 w 1555714"/>
                <a:gd name="connsiteY4" fmla="*/ 3017840 h 3173411"/>
                <a:gd name="connsiteX5" fmla="*/ 1400143 w 1555714"/>
                <a:gd name="connsiteY5" fmla="*/ 3173411 h 3173411"/>
                <a:gd name="connsiteX6" fmla="*/ 155571 w 1555714"/>
                <a:gd name="connsiteY6" fmla="*/ 3173411 h 3173411"/>
                <a:gd name="connsiteX7" fmla="*/ 0 w 1555714"/>
                <a:gd name="connsiteY7" fmla="*/ 3017840 h 3173411"/>
                <a:gd name="connsiteX8" fmla="*/ 0 w 1555714"/>
                <a:gd name="connsiteY8" fmla="*/ 155571 h 317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5714" h="3173411">
                  <a:moveTo>
                    <a:pt x="0" y="155571"/>
                  </a:moveTo>
                  <a:cubicBezTo>
                    <a:pt x="0" y="69652"/>
                    <a:pt x="69652" y="0"/>
                    <a:pt x="155571" y="0"/>
                  </a:cubicBezTo>
                  <a:lnTo>
                    <a:pt x="1400143" y="0"/>
                  </a:lnTo>
                  <a:cubicBezTo>
                    <a:pt x="1486062" y="0"/>
                    <a:pt x="1555714" y="69652"/>
                    <a:pt x="1555714" y="155571"/>
                  </a:cubicBezTo>
                  <a:lnTo>
                    <a:pt x="1555714" y="3017840"/>
                  </a:lnTo>
                  <a:cubicBezTo>
                    <a:pt x="1555714" y="3103759"/>
                    <a:pt x="1486062" y="3173411"/>
                    <a:pt x="1400143" y="3173411"/>
                  </a:cubicBezTo>
                  <a:lnTo>
                    <a:pt x="155571" y="3173411"/>
                  </a:lnTo>
                  <a:cubicBezTo>
                    <a:pt x="69652" y="3173411"/>
                    <a:pt x="0" y="3103759"/>
                    <a:pt x="0" y="3017840"/>
                  </a:cubicBezTo>
                  <a:lnTo>
                    <a:pt x="0" y="155571"/>
                  </a:lnTo>
                  <a:close/>
                </a:path>
              </a:pathLst>
            </a:custGeom>
            <a:solidFill>
              <a:srgbClr val="0081D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98905" tIns="98905" rIns="98905" bIns="98905" numCol="1" spcCol="1270" anchor="t" anchorCtr="0">
              <a:noAutofit/>
            </a:bodyPr>
            <a:lstStyle/>
            <a:p>
              <a:pPr defTabSz="622300" fontAlgn="base">
                <a:spcBef>
                  <a:spcPct val="0"/>
                </a:spcBef>
                <a:spcAft>
                  <a:spcPct val="0"/>
                </a:spcAft>
              </a:pPr>
              <a:r>
                <a:rPr lang="en-US" sz="1600" b="1" dirty="0">
                  <a:solidFill>
                    <a:prstClr val="white"/>
                  </a:solidFill>
                  <a:cs typeface="Arial" panose="020B0604020202020204" pitchFamily="34" charset="0"/>
                </a:rPr>
                <a:t>Conversion R&amp;D</a:t>
              </a:r>
              <a:endParaRPr lang="en-US" sz="1400" dirty="0">
                <a:solidFill>
                  <a:prstClr val="white"/>
                </a:solidFill>
              </a:endParaRPr>
            </a:p>
            <a:p>
              <a:pPr marL="285750" indent="-285750" defTabSz="622300" fontAlgn="base">
                <a:spcBef>
                  <a:spcPct val="0"/>
                </a:spcBef>
                <a:spcAft>
                  <a:spcPct val="0"/>
                </a:spcAft>
                <a:buFont typeface="Arial" panose="020B0604020202020204" pitchFamily="34" charset="0"/>
                <a:buChar char="•"/>
              </a:pPr>
              <a:r>
                <a:rPr lang="en-US" sz="1350" dirty="0">
                  <a:solidFill>
                    <a:prstClr val="white"/>
                  </a:solidFill>
                  <a:cs typeface="Arial" panose="020B0604020202020204" pitchFamily="34" charset="0"/>
                </a:rPr>
                <a:t>Biochemical</a:t>
              </a:r>
            </a:p>
            <a:p>
              <a:pPr marL="285750" indent="-285750" defTabSz="622300" fontAlgn="base">
                <a:spcBef>
                  <a:spcPct val="0"/>
                </a:spcBef>
                <a:spcAft>
                  <a:spcPct val="0"/>
                </a:spcAft>
                <a:buFont typeface="Arial" panose="020B0604020202020204" pitchFamily="34" charset="0"/>
                <a:buChar char="•"/>
              </a:pPr>
              <a:r>
                <a:rPr lang="en-US" sz="1350" dirty="0">
                  <a:solidFill>
                    <a:prstClr val="white"/>
                  </a:solidFill>
                  <a:cs typeface="Arial" panose="020B0604020202020204" pitchFamily="34" charset="0"/>
                </a:rPr>
                <a:t>Thermochemical</a:t>
              </a:r>
            </a:p>
            <a:p>
              <a:pPr marL="285750" indent="-285750" defTabSz="622300" fontAlgn="base">
                <a:spcBef>
                  <a:spcPct val="0"/>
                </a:spcBef>
                <a:spcAft>
                  <a:spcPct val="0"/>
                </a:spcAft>
                <a:buFont typeface="Arial" panose="020B0604020202020204" pitchFamily="34" charset="0"/>
                <a:buChar char="•"/>
              </a:pPr>
              <a:r>
                <a:rPr lang="en-US" sz="1350" dirty="0">
                  <a:solidFill>
                    <a:prstClr val="white"/>
                  </a:solidFill>
                  <a:cs typeface="Arial" panose="020B0604020202020204" pitchFamily="34" charset="0"/>
                </a:rPr>
                <a:t>Deconstruction</a:t>
              </a:r>
            </a:p>
            <a:p>
              <a:pPr marL="285750" indent="-285750" defTabSz="622300" fontAlgn="base">
                <a:spcBef>
                  <a:spcPct val="0"/>
                </a:spcBef>
                <a:spcAft>
                  <a:spcPct val="0"/>
                </a:spcAft>
                <a:buFont typeface="Arial" panose="020B0604020202020204" pitchFamily="34" charset="0"/>
                <a:buChar char="•"/>
              </a:pPr>
              <a:r>
                <a:rPr lang="en-US" sz="1350" dirty="0">
                  <a:solidFill>
                    <a:prstClr val="white"/>
                  </a:solidFill>
                  <a:cs typeface="Arial" panose="020B0604020202020204" pitchFamily="34" charset="0"/>
                </a:rPr>
                <a:t>Biointermediate</a:t>
              </a:r>
            </a:p>
            <a:p>
              <a:pPr marL="285750" indent="-285750" defTabSz="622300" fontAlgn="base">
                <a:spcBef>
                  <a:spcPct val="0"/>
                </a:spcBef>
                <a:spcAft>
                  <a:spcPct val="0"/>
                </a:spcAft>
                <a:buFont typeface="Arial" panose="020B0604020202020204" pitchFamily="34" charset="0"/>
                <a:buChar char="•"/>
              </a:pPr>
              <a:r>
                <a:rPr lang="en-US" sz="1350" dirty="0">
                  <a:solidFill>
                    <a:prstClr val="white"/>
                  </a:solidFill>
                  <a:cs typeface="Arial" panose="020B0604020202020204" pitchFamily="34" charset="0"/>
                </a:rPr>
                <a:t>Upgrading</a:t>
              </a:r>
            </a:p>
          </p:txBody>
        </p:sp>
        <p:sp>
          <p:nvSpPr>
            <p:cNvPr id="8" name="Freeform 7"/>
            <p:cNvSpPr/>
            <p:nvPr/>
          </p:nvSpPr>
          <p:spPr>
            <a:xfrm>
              <a:off x="6365282" y="2571968"/>
              <a:ext cx="2545218" cy="1824788"/>
            </a:xfrm>
            <a:custGeom>
              <a:avLst/>
              <a:gdLst>
                <a:gd name="connsiteX0" fmla="*/ 0 w 1635597"/>
                <a:gd name="connsiteY0" fmla="*/ 163560 h 3173377"/>
                <a:gd name="connsiteX1" fmla="*/ 163560 w 1635597"/>
                <a:gd name="connsiteY1" fmla="*/ 0 h 3173377"/>
                <a:gd name="connsiteX2" fmla="*/ 1472037 w 1635597"/>
                <a:gd name="connsiteY2" fmla="*/ 0 h 3173377"/>
                <a:gd name="connsiteX3" fmla="*/ 1635597 w 1635597"/>
                <a:gd name="connsiteY3" fmla="*/ 163560 h 3173377"/>
                <a:gd name="connsiteX4" fmla="*/ 1635597 w 1635597"/>
                <a:gd name="connsiteY4" fmla="*/ 3009817 h 3173377"/>
                <a:gd name="connsiteX5" fmla="*/ 1472037 w 1635597"/>
                <a:gd name="connsiteY5" fmla="*/ 3173377 h 3173377"/>
                <a:gd name="connsiteX6" fmla="*/ 163560 w 1635597"/>
                <a:gd name="connsiteY6" fmla="*/ 3173377 h 3173377"/>
                <a:gd name="connsiteX7" fmla="*/ 0 w 1635597"/>
                <a:gd name="connsiteY7" fmla="*/ 3009817 h 3173377"/>
                <a:gd name="connsiteX8" fmla="*/ 0 w 1635597"/>
                <a:gd name="connsiteY8" fmla="*/ 163560 h 317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5597" h="3173377">
                  <a:moveTo>
                    <a:pt x="0" y="163560"/>
                  </a:moveTo>
                  <a:cubicBezTo>
                    <a:pt x="0" y="73228"/>
                    <a:pt x="73228" y="0"/>
                    <a:pt x="163560" y="0"/>
                  </a:cubicBezTo>
                  <a:lnTo>
                    <a:pt x="1472037" y="0"/>
                  </a:lnTo>
                  <a:cubicBezTo>
                    <a:pt x="1562369" y="0"/>
                    <a:pt x="1635597" y="73228"/>
                    <a:pt x="1635597" y="163560"/>
                  </a:cubicBezTo>
                  <a:lnTo>
                    <a:pt x="1635597" y="3009817"/>
                  </a:lnTo>
                  <a:cubicBezTo>
                    <a:pt x="1635597" y="3100149"/>
                    <a:pt x="1562369" y="3173377"/>
                    <a:pt x="1472037" y="3173377"/>
                  </a:cubicBezTo>
                  <a:lnTo>
                    <a:pt x="163560" y="3173377"/>
                  </a:lnTo>
                  <a:cubicBezTo>
                    <a:pt x="73228" y="3173377"/>
                    <a:pt x="0" y="3100149"/>
                    <a:pt x="0" y="3009817"/>
                  </a:cubicBezTo>
                  <a:lnTo>
                    <a:pt x="0" y="163560"/>
                  </a:lnTo>
                  <a:close/>
                </a:path>
              </a:pathLst>
            </a:custGeom>
            <a:solidFill>
              <a:srgbClr val="0081D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101245" tIns="101245" rIns="101245" bIns="101245" numCol="1" spcCol="1270" anchor="t" anchorCtr="0">
              <a:noAutofit/>
            </a:bodyPr>
            <a:lstStyle/>
            <a:p>
              <a:pPr defTabSz="622300" fontAlgn="base">
                <a:spcBef>
                  <a:spcPct val="0"/>
                </a:spcBef>
                <a:spcAft>
                  <a:spcPct val="0"/>
                </a:spcAft>
              </a:pPr>
              <a:r>
                <a:rPr lang="en-US" sz="1400" b="1" dirty="0">
                  <a:solidFill>
                    <a:prstClr val="white"/>
                  </a:solidFill>
                  <a:cs typeface="Arial" panose="020B0604020202020204" pitchFamily="34" charset="0"/>
                </a:rPr>
                <a:t>Demonstration 	                         &amp; Market Transformation</a:t>
              </a:r>
            </a:p>
            <a:p>
              <a:pPr marL="285750" indent="-285750" defTabSz="622300" fontAlgn="base">
                <a:spcBef>
                  <a:spcPct val="0"/>
                </a:spcBef>
                <a:spcAft>
                  <a:spcPct val="0"/>
                </a:spcAft>
                <a:buFont typeface="Arial" panose="020B0604020202020204" pitchFamily="34" charset="0"/>
                <a:buChar char="•"/>
              </a:pPr>
              <a:r>
                <a:rPr lang="en-US" sz="1350" dirty="0">
                  <a:solidFill>
                    <a:prstClr val="white"/>
                  </a:solidFill>
                  <a:cs typeface="Arial" panose="020B0604020202020204" pitchFamily="34" charset="0"/>
                </a:rPr>
                <a:t>Integrated 	      Biorefineries</a:t>
              </a:r>
            </a:p>
            <a:p>
              <a:pPr marL="285750" indent="-285750" defTabSz="622300" fontAlgn="base">
                <a:spcBef>
                  <a:spcPct val="0"/>
                </a:spcBef>
                <a:spcAft>
                  <a:spcPct val="0"/>
                </a:spcAft>
                <a:buFont typeface="Arial" panose="020B0604020202020204" pitchFamily="34" charset="0"/>
                <a:buChar char="•"/>
              </a:pPr>
              <a:r>
                <a:rPr lang="en-US" sz="1350" dirty="0">
                  <a:solidFill>
                    <a:prstClr val="white"/>
                  </a:solidFill>
                  <a:cs typeface="Arial" panose="020B0604020202020204" pitchFamily="34" charset="0"/>
                </a:rPr>
                <a:t>Biofuels                   Distribution		 Infrastructure</a:t>
              </a:r>
            </a:p>
          </p:txBody>
        </p:sp>
        <p:sp>
          <p:nvSpPr>
            <p:cNvPr id="10" name="Freeform 9"/>
            <p:cNvSpPr/>
            <p:nvPr/>
          </p:nvSpPr>
          <p:spPr>
            <a:xfrm>
              <a:off x="131903" y="4972720"/>
              <a:ext cx="2937499" cy="2202421"/>
            </a:xfrm>
            <a:custGeom>
              <a:avLst/>
              <a:gdLst>
                <a:gd name="connsiteX0" fmla="*/ 0 w 1526858"/>
                <a:gd name="connsiteY0" fmla="*/ 152686 h 3049179"/>
                <a:gd name="connsiteX1" fmla="*/ 152686 w 1526858"/>
                <a:gd name="connsiteY1" fmla="*/ 0 h 3049179"/>
                <a:gd name="connsiteX2" fmla="*/ 1374172 w 1526858"/>
                <a:gd name="connsiteY2" fmla="*/ 0 h 3049179"/>
                <a:gd name="connsiteX3" fmla="*/ 1526858 w 1526858"/>
                <a:gd name="connsiteY3" fmla="*/ 152686 h 3049179"/>
                <a:gd name="connsiteX4" fmla="*/ 1526858 w 1526858"/>
                <a:gd name="connsiteY4" fmla="*/ 2896493 h 3049179"/>
                <a:gd name="connsiteX5" fmla="*/ 1374172 w 1526858"/>
                <a:gd name="connsiteY5" fmla="*/ 3049179 h 3049179"/>
                <a:gd name="connsiteX6" fmla="*/ 152686 w 1526858"/>
                <a:gd name="connsiteY6" fmla="*/ 3049179 h 3049179"/>
                <a:gd name="connsiteX7" fmla="*/ 0 w 1526858"/>
                <a:gd name="connsiteY7" fmla="*/ 2896493 h 3049179"/>
                <a:gd name="connsiteX8" fmla="*/ 0 w 1526858"/>
                <a:gd name="connsiteY8" fmla="*/ 152686 h 304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858" h="3049179">
                  <a:moveTo>
                    <a:pt x="0" y="152686"/>
                  </a:moveTo>
                  <a:cubicBezTo>
                    <a:pt x="0" y="68360"/>
                    <a:pt x="68360" y="0"/>
                    <a:pt x="152686" y="0"/>
                  </a:cubicBezTo>
                  <a:lnTo>
                    <a:pt x="1374172" y="0"/>
                  </a:lnTo>
                  <a:cubicBezTo>
                    <a:pt x="1458498" y="0"/>
                    <a:pt x="1526858" y="68360"/>
                    <a:pt x="1526858" y="152686"/>
                  </a:cubicBezTo>
                  <a:lnTo>
                    <a:pt x="1526858" y="2896493"/>
                  </a:lnTo>
                  <a:cubicBezTo>
                    <a:pt x="1526858" y="2980819"/>
                    <a:pt x="1458498" y="3049179"/>
                    <a:pt x="1374172" y="3049179"/>
                  </a:cubicBezTo>
                  <a:lnTo>
                    <a:pt x="152686" y="3049179"/>
                  </a:lnTo>
                  <a:cubicBezTo>
                    <a:pt x="68360" y="3049179"/>
                    <a:pt x="0" y="2980819"/>
                    <a:pt x="0" y="2896493"/>
                  </a:cubicBezTo>
                  <a:lnTo>
                    <a:pt x="0" y="152686"/>
                  </a:lnTo>
                  <a:close/>
                </a:path>
              </a:pathLst>
            </a:custGeom>
            <a:solidFill>
              <a:srgbClr val="3AA535"/>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98060" tIns="98060" rIns="98060" bIns="98060" numCol="1" spcCol="1270" anchor="t" anchorCtr="0">
              <a:noAutofit/>
            </a:bodyPr>
            <a:lstStyle/>
            <a:p>
              <a:pPr defTabSz="622300" fontAlgn="base">
                <a:lnSpc>
                  <a:spcPct val="90000"/>
                </a:lnSpc>
                <a:spcBef>
                  <a:spcPct val="0"/>
                </a:spcBef>
                <a:spcAft>
                  <a:spcPct val="0"/>
                </a:spcAft>
              </a:pPr>
              <a:r>
                <a:rPr lang="en-US" sz="1600" b="1" dirty="0">
                  <a:solidFill>
                    <a:schemeClr val="bg1"/>
                  </a:solidFill>
                  <a:cs typeface="Arial" panose="020B0604020202020204" pitchFamily="34" charset="0"/>
                </a:rPr>
                <a:t> </a:t>
              </a:r>
              <a:r>
                <a:rPr lang="en-US" b="1" dirty="0">
                  <a:solidFill>
                    <a:schemeClr val="bg1"/>
                  </a:solidFill>
                  <a:cs typeface="Arial" panose="020B0604020202020204" pitchFamily="34" charset="0"/>
                </a:rPr>
                <a:t>Sustainability</a:t>
              </a:r>
            </a:p>
            <a:p>
              <a:pPr marL="285750" indent="-285750" defTabSz="622300" fontAlgn="base">
                <a:lnSpc>
                  <a:spcPct val="90000"/>
                </a:lnSpc>
                <a:spcBef>
                  <a:spcPct val="0"/>
                </a:spcBef>
                <a:spcAft>
                  <a:spcPct val="0"/>
                </a:spcAft>
                <a:buFont typeface="Arial" panose="020B0604020202020204" pitchFamily="34" charset="0"/>
                <a:buChar char="•"/>
              </a:pPr>
              <a:r>
                <a:rPr lang="en-US" sz="1600" dirty="0">
                  <a:solidFill>
                    <a:schemeClr val="bg1"/>
                  </a:solidFill>
                  <a:cs typeface="Arial" panose="020B0604020202020204" pitchFamily="34" charset="0"/>
                </a:rPr>
                <a:t>Sustainability                            Analysis</a:t>
              </a:r>
            </a:p>
            <a:p>
              <a:pPr marL="285750" indent="-285750" defTabSz="622300" fontAlgn="base">
                <a:lnSpc>
                  <a:spcPct val="90000"/>
                </a:lnSpc>
                <a:spcBef>
                  <a:spcPct val="0"/>
                </a:spcBef>
                <a:spcAft>
                  <a:spcPct val="0"/>
                </a:spcAft>
                <a:buFont typeface="Arial" panose="020B0604020202020204" pitchFamily="34" charset="0"/>
                <a:buChar char="•"/>
              </a:pPr>
              <a:r>
                <a:rPr lang="en-US" sz="1600" dirty="0">
                  <a:solidFill>
                    <a:schemeClr val="bg1"/>
                  </a:solidFill>
                  <a:cs typeface="Arial" panose="020B0604020202020204" pitchFamily="34" charset="0"/>
                </a:rPr>
                <a:t>Sustainable                                  System                                         Design</a:t>
              </a:r>
            </a:p>
          </p:txBody>
        </p:sp>
        <p:sp>
          <p:nvSpPr>
            <p:cNvPr id="11" name="Freeform 10"/>
            <p:cNvSpPr/>
            <p:nvPr/>
          </p:nvSpPr>
          <p:spPr>
            <a:xfrm>
              <a:off x="3069402" y="4972722"/>
              <a:ext cx="3257556" cy="2202419"/>
            </a:xfrm>
            <a:custGeom>
              <a:avLst/>
              <a:gdLst>
                <a:gd name="connsiteX0" fmla="*/ 0 w 2212838"/>
                <a:gd name="connsiteY0" fmla="*/ 221284 h 3353990"/>
                <a:gd name="connsiteX1" fmla="*/ 221284 w 2212838"/>
                <a:gd name="connsiteY1" fmla="*/ 0 h 3353990"/>
                <a:gd name="connsiteX2" fmla="*/ 1991554 w 2212838"/>
                <a:gd name="connsiteY2" fmla="*/ 0 h 3353990"/>
                <a:gd name="connsiteX3" fmla="*/ 2212838 w 2212838"/>
                <a:gd name="connsiteY3" fmla="*/ 221284 h 3353990"/>
                <a:gd name="connsiteX4" fmla="*/ 2212838 w 2212838"/>
                <a:gd name="connsiteY4" fmla="*/ 3132706 h 3353990"/>
                <a:gd name="connsiteX5" fmla="*/ 1991554 w 2212838"/>
                <a:gd name="connsiteY5" fmla="*/ 3353990 h 3353990"/>
                <a:gd name="connsiteX6" fmla="*/ 221284 w 2212838"/>
                <a:gd name="connsiteY6" fmla="*/ 3353990 h 3353990"/>
                <a:gd name="connsiteX7" fmla="*/ 0 w 2212838"/>
                <a:gd name="connsiteY7" fmla="*/ 3132706 h 3353990"/>
                <a:gd name="connsiteX8" fmla="*/ 0 w 2212838"/>
                <a:gd name="connsiteY8" fmla="*/ 221284 h 335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838" h="3353990">
                  <a:moveTo>
                    <a:pt x="0" y="221284"/>
                  </a:moveTo>
                  <a:cubicBezTo>
                    <a:pt x="0" y="99072"/>
                    <a:pt x="99072" y="0"/>
                    <a:pt x="221284" y="0"/>
                  </a:cubicBezTo>
                  <a:lnTo>
                    <a:pt x="1991554" y="0"/>
                  </a:lnTo>
                  <a:cubicBezTo>
                    <a:pt x="2113766" y="0"/>
                    <a:pt x="2212838" y="99072"/>
                    <a:pt x="2212838" y="221284"/>
                  </a:cubicBezTo>
                  <a:lnTo>
                    <a:pt x="2212838" y="3132706"/>
                  </a:lnTo>
                  <a:cubicBezTo>
                    <a:pt x="2212838" y="3254918"/>
                    <a:pt x="2113766" y="3353990"/>
                    <a:pt x="1991554" y="3353990"/>
                  </a:cubicBezTo>
                  <a:lnTo>
                    <a:pt x="221284" y="3353990"/>
                  </a:lnTo>
                  <a:cubicBezTo>
                    <a:pt x="99072" y="3353990"/>
                    <a:pt x="0" y="3254918"/>
                    <a:pt x="0" y="3132706"/>
                  </a:cubicBezTo>
                  <a:lnTo>
                    <a:pt x="0" y="221284"/>
                  </a:lnTo>
                  <a:close/>
                </a:path>
              </a:pathLst>
            </a:custGeom>
            <a:solidFill>
              <a:srgbClr val="3AA535"/>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18152" tIns="118152" rIns="118152" bIns="118152" numCol="1" spcCol="1270" anchor="t" anchorCtr="0">
              <a:noAutofit/>
            </a:bodyPr>
            <a:lstStyle/>
            <a:p>
              <a:pPr defTabSz="622300" fontAlgn="base">
                <a:lnSpc>
                  <a:spcPct val="90000"/>
                </a:lnSpc>
                <a:spcBef>
                  <a:spcPct val="0"/>
                </a:spcBef>
                <a:spcAft>
                  <a:spcPct val="0"/>
                </a:spcAft>
              </a:pPr>
              <a:r>
                <a:rPr lang="en-US" sz="1600" b="1" dirty="0">
                  <a:solidFill>
                    <a:schemeClr val="bg1"/>
                  </a:solidFill>
                  <a:cs typeface="Arial" panose="020B0604020202020204" pitchFamily="34" charset="0"/>
                </a:rPr>
                <a:t>Strategic Analysis</a:t>
              </a:r>
            </a:p>
            <a:p>
              <a:pPr marL="285750" indent="-285750" defTabSz="622300" fontAlgn="base">
                <a:spcBef>
                  <a:spcPct val="0"/>
                </a:spcBef>
                <a:spcAft>
                  <a:spcPct val="0"/>
                </a:spcAft>
                <a:buFont typeface="Arial" panose="020B0604020202020204" pitchFamily="34" charset="0"/>
                <a:buChar char="•"/>
              </a:pPr>
              <a:r>
                <a:rPr lang="en-US" sz="1400" dirty="0">
                  <a:solidFill>
                    <a:schemeClr val="bg1"/>
                  </a:solidFill>
                  <a:cs typeface="Arial" panose="020B0604020202020204" pitchFamily="34" charset="0"/>
                </a:rPr>
                <a:t>Technology and 	                     Resource                   		 Assessment</a:t>
              </a:r>
            </a:p>
            <a:p>
              <a:pPr marL="285750" indent="-285750" defTabSz="622300" fontAlgn="base">
                <a:spcBef>
                  <a:spcPct val="0"/>
                </a:spcBef>
                <a:spcAft>
                  <a:spcPct val="0"/>
                </a:spcAft>
                <a:buFont typeface="Arial" panose="020B0604020202020204" pitchFamily="34" charset="0"/>
                <a:buChar char="•"/>
              </a:pPr>
              <a:r>
                <a:rPr lang="en-US" sz="1400" dirty="0">
                  <a:solidFill>
                    <a:schemeClr val="bg1"/>
                  </a:solidFill>
                  <a:cs typeface="Arial" panose="020B0604020202020204" pitchFamily="34" charset="0"/>
                </a:rPr>
                <a:t>Market and  			         Impact Analysis</a:t>
              </a:r>
            </a:p>
            <a:p>
              <a:pPr marL="285750" indent="-285750" defTabSz="622300" fontAlgn="base">
                <a:spcBef>
                  <a:spcPct val="0"/>
                </a:spcBef>
                <a:spcAft>
                  <a:spcPct val="0"/>
                </a:spcAft>
                <a:buFont typeface="Arial" panose="020B0604020202020204" pitchFamily="34" charset="0"/>
                <a:buChar char="•"/>
              </a:pPr>
              <a:r>
                <a:rPr lang="en-US" sz="1400" dirty="0">
                  <a:solidFill>
                    <a:schemeClr val="bg1"/>
                  </a:solidFill>
                  <a:cs typeface="Arial" panose="020B0604020202020204" pitchFamily="34" charset="0"/>
                </a:rPr>
                <a:t>Model Development &amp; Data compilation</a:t>
              </a:r>
            </a:p>
          </p:txBody>
        </p:sp>
        <p:sp>
          <p:nvSpPr>
            <p:cNvPr id="9" name="Freeform 8"/>
            <p:cNvSpPr/>
            <p:nvPr/>
          </p:nvSpPr>
          <p:spPr>
            <a:xfrm>
              <a:off x="145627" y="4643598"/>
              <a:ext cx="8764873" cy="329123"/>
            </a:xfrm>
            <a:custGeom>
              <a:avLst/>
              <a:gdLst>
                <a:gd name="connsiteX0" fmla="*/ 0 w 3719842"/>
                <a:gd name="connsiteY0" fmla="*/ 76511 h 765112"/>
                <a:gd name="connsiteX1" fmla="*/ 76511 w 3719842"/>
                <a:gd name="connsiteY1" fmla="*/ 0 h 765112"/>
                <a:gd name="connsiteX2" fmla="*/ 3643331 w 3719842"/>
                <a:gd name="connsiteY2" fmla="*/ 0 h 765112"/>
                <a:gd name="connsiteX3" fmla="*/ 3719842 w 3719842"/>
                <a:gd name="connsiteY3" fmla="*/ 76511 h 765112"/>
                <a:gd name="connsiteX4" fmla="*/ 3719842 w 3719842"/>
                <a:gd name="connsiteY4" fmla="*/ 688601 h 765112"/>
                <a:gd name="connsiteX5" fmla="*/ 3643331 w 3719842"/>
                <a:gd name="connsiteY5" fmla="*/ 765112 h 765112"/>
                <a:gd name="connsiteX6" fmla="*/ 76511 w 3719842"/>
                <a:gd name="connsiteY6" fmla="*/ 765112 h 765112"/>
                <a:gd name="connsiteX7" fmla="*/ 0 w 3719842"/>
                <a:gd name="connsiteY7" fmla="*/ 688601 h 765112"/>
                <a:gd name="connsiteX8" fmla="*/ 0 w 3719842"/>
                <a:gd name="connsiteY8" fmla="*/ 76511 h 76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9842" h="765112">
                  <a:moveTo>
                    <a:pt x="0" y="76511"/>
                  </a:moveTo>
                  <a:cubicBezTo>
                    <a:pt x="0" y="34255"/>
                    <a:pt x="34255" y="0"/>
                    <a:pt x="76511" y="0"/>
                  </a:cubicBezTo>
                  <a:lnTo>
                    <a:pt x="3643331" y="0"/>
                  </a:lnTo>
                  <a:cubicBezTo>
                    <a:pt x="3685587" y="0"/>
                    <a:pt x="3719842" y="34255"/>
                    <a:pt x="3719842" y="76511"/>
                  </a:cubicBezTo>
                  <a:lnTo>
                    <a:pt x="3719842" y="688601"/>
                  </a:lnTo>
                  <a:cubicBezTo>
                    <a:pt x="3719842" y="730857"/>
                    <a:pt x="3685587" y="765112"/>
                    <a:pt x="3643331" y="765112"/>
                  </a:cubicBezTo>
                  <a:lnTo>
                    <a:pt x="76511" y="765112"/>
                  </a:lnTo>
                  <a:cubicBezTo>
                    <a:pt x="34255" y="765112"/>
                    <a:pt x="0" y="730857"/>
                    <a:pt x="0" y="688601"/>
                  </a:cubicBezTo>
                  <a:lnTo>
                    <a:pt x="0" y="76511"/>
                  </a:lnTo>
                  <a:close/>
                </a:path>
              </a:pathLst>
            </a:custGeom>
            <a:solidFill>
              <a:srgbClr val="307839"/>
            </a:solidFill>
            <a:ln>
              <a:solidFill>
                <a:schemeClr val="tx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90989" tIns="90989" rIns="90989" bIns="90989" numCol="1" spcCol="1270" anchor="ctr" anchorCtr="0">
              <a:noAutofit/>
            </a:bodyPr>
            <a:lstStyle/>
            <a:p>
              <a:pPr algn="ctr" defTabSz="800100" fontAlgn="base">
                <a:lnSpc>
                  <a:spcPct val="90000"/>
                </a:lnSpc>
                <a:spcBef>
                  <a:spcPct val="0"/>
                </a:spcBef>
                <a:spcAft>
                  <a:spcPct val="35000"/>
                </a:spcAft>
              </a:pPr>
              <a:r>
                <a:rPr lang="en-US" b="1" dirty="0">
                  <a:solidFill>
                    <a:prstClr val="white"/>
                  </a:solidFill>
                  <a:cs typeface="Arial" panose="020B0604020202020204" pitchFamily="34" charset="0"/>
                </a:rPr>
                <a:t>Cross Cutting</a:t>
              </a:r>
            </a:p>
          </p:txBody>
        </p:sp>
      </p:grpSp>
      <p:pic>
        <p:nvPicPr>
          <p:cNvPr id="15" name="Picture 5" descr="P:\Analysis\Biomass Communications\Program Walk Through\By Section\Graphics Work\Section V\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7399"/>
          <a:stretch/>
        </p:blipFill>
        <p:spPr bwMode="auto">
          <a:xfrm>
            <a:off x="4906834" y="2822238"/>
            <a:ext cx="1452768" cy="12391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D:\Users\csterner\AppData\Local\Microsoft\Windows\Temporary Internet Files\Content.Outlook\WE0PFF44\100_1794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06" t="-15995" r="-1606" b="14316"/>
          <a:stretch/>
        </p:blipFill>
        <p:spPr bwMode="auto">
          <a:xfrm>
            <a:off x="7787642" y="2814404"/>
            <a:ext cx="1186076" cy="137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1" descr="image002"/>
          <p:cNvPicPr>
            <a:picLocks noChangeAspect="1" noChangeArrowheads="1"/>
          </p:cNvPicPr>
          <p:nvPr/>
        </p:nvPicPr>
        <p:blipFill>
          <a:blip r:embed="rId5" cstate="print"/>
          <a:srcRect/>
          <a:stretch>
            <a:fillRect/>
          </a:stretch>
        </p:blipFill>
        <p:spPr bwMode="auto">
          <a:xfrm>
            <a:off x="4800600" y="4908530"/>
            <a:ext cx="1491295" cy="1121923"/>
          </a:xfrm>
          <a:prstGeom prst="rect">
            <a:avLst/>
          </a:prstGeom>
          <a:noFill/>
          <a:ln w="9525">
            <a:noFill/>
            <a:miter lim="800000"/>
            <a:headEnd/>
            <a:tailEnd/>
          </a:ln>
        </p:spPr>
      </p:pic>
      <p:pic>
        <p:nvPicPr>
          <p:cNvPr id="18"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6801" y="5509261"/>
            <a:ext cx="1309299" cy="1112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16801" y="2590800"/>
            <a:ext cx="1470995" cy="137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reeform 19"/>
          <p:cNvSpPr/>
          <p:nvPr/>
        </p:nvSpPr>
        <p:spPr>
          <a:xfrm>
            <a:off x="200423" y="762000"/>
            <a:ext cx="8743154" cy="358818"/>
          </a:xfrm>
          <a:custGeom>
            <a:avLst/>
            <a:gdLst>
              <a:gd name="connsiteX0" fmla="*/ 0 w 4863898"/>
              <a:gd name="connsiteY0" fmla="*/ 77491 h 774905"/>
              <a:gd name="connsiteX1" fmla="*/ 77491 w 4863898"/>
              <a:gd name="connsiteY1" fmla="*/ 0 h 774905"/>
              <a:gd name="connsiteX2" fmla="*/ 4786408 w 4863898"/>
              <a:gd name="connsiteY2" fmla="*/ 0 h 774905"/>
              <a:gd name="connsiteX3" fmla="*/ 4863899 w 4863898"/>
              <a:gd name="connsiteY3" fmla="*/ 77491 h 774905"/>
              <a:gd name="connsiteX4" fmla="*/ 4863898 w 4863898"/>
              <a:gd name="connsiteY4" fmla="*/ 697415 h 774905"/>
              <a:gd name="connsiteX5" fmla="*/ 4786407 w 4863898"/>
              <a:gd name="connsiteY5" fmla="*/ 774906 h 774905"/>
              <a:gd name="connsiteX6" fmla="*/ 77491 w 4863898"/>
              <a:gd name="connsiteY6" fmla="*/ 774905 h 774905"/>
              <a:gd name="connsiteX7" fmla="*/ 0 w 4863898"/>
              <a:gd name="connsiteY7" fmla="*/ 697414 h 774905"/>
              <a:gd name="connsiteX8" fmla="*/ 0 w 4863898"/>
              <a:gd name="connsiteY8" fmla="*/ 77491 h 77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3898" h="774905">
                <a:moveTo>
                  <a:pt x="0" y="77491"/>
                </a:moveTo>
                <a:cubicBezTo>
                  <a:pt x="0" y="34694"/>
                  <a:pt x="34694" y="0"/>
                  <a:pt x="77491" y="0"/>
                </a:cubicBezTo>
                <a:lnTo>
                  <a:pt x="4786408" y="0"/>
                </a:lnTo>
                <a:cubicBezTo>
                  <a:pt x="4829205" y="0"/>
                  <a:pt x="4863899" y="34694"/>
                  <a:pt x="4863899" y="77491"/>
                </a:cubicBezTo>
                <a:cubicBezTo>
                  <a:pt x="4863899" y="284132"/>
                  <a:pt x="4863898" y="490774"/>
                  <a:pt x="4863898" y="697415"/>
                </a:cubicBezTo>
                <a:cubicBezTo>
                  <a:pt x="4863898" y="740212"/>
                  <a:pt x="4829204" y="774906"/>
                  <a:pt x="4786407" y="774906"/>
                </a:cubicBezTo>
                <a:lnTo>
                  <a:pt x="77491" y="774905"/>
                </a:lnTo>
                <a:cubicBezTo>
                  <a:pt x="34694" y="774905"/>
                  <a:pt x="0" y="740211"/>
                  <a:pt x="0" y="697414"/>
                </a:cubicBezTo>
                <a:lnTo>
                  <a:pt x="0" y="77491"/>
                </a:lnTo>
                <a:close/>
              </a:path>
            </a:pathLst>
          </a:custGeom>
          <a:solidFill>
            <a:srgbClr val="595959"/>
          </a:solidFill>
          <a:ln>
            <a:solidFill>
              <a:srgbClr val="002E42"/>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91276" tIns="91276" rIns="91276" bIns="91276" numCol="1" spcCol="1270" anchor="ctr" anchorCtr="0">
            <a:noAutofit/>
          </a:bodyPr>
          <a:lstStyle/>
          <a:p>
            <a:pPr algn="ctr" defTabSz="800100" fontAlgn="base">
              <a:lnSpc>
                <a:spcPct val="90000"/>
              </a:lnSpc>
              <a:spcBef>
                <a:spcPct val="0"/>
              </a:spcBef>
              <a:spcAft>
                <a:spcPct val="35000"/>
              </a:spcAft>
            </a:pPr>
            <a:r>
              <a:rPr lang="en-US" b="1" dirty="0">
                <a:solidFill>
                  <a:prstClr val="white"/>
                </a:solidFill>
                <a:cs typeface="Arial" panose="020B0604020202020204" pitchFamily="34" charset="0"/>
              </a:rPr>
              <a:t>Program Portfolio Management</a:t>
            </a:r>
            <a:endParaRPr lang="en-US" dirty="0">
              <a:solidFill>
                <a:prstClr val="white"/>
              </a:solidFill>
              <a:cs typeface="Arial" panose="020B0604020202020204" pitchFamily="34" charset="0"/>
            </a:endParaRPr>
          </a:p>
        </p:txBody>
      </p:sp>
      <p:sp>
        <p:nvSpPr>
          <p:cNvPr id="21" name="Freeform 20"/>
          <p:cNvSpPr/>
          <p:nvPr/>
        </p:nvSpPr>
        <p:spPr>
          <a:xfrm>
            <a:off x="200423" y="1120818"/>
            <a:ext cx="8743153" cy="784182"/>
          </a:xfrm>
          <a:custGeom>
            <a:avLst/>
            <a:gdLst>
              <a:gd name="connsiteX0" fmla="*/ 0 w 3719842"/>
              <a:gd name="connsiteY0" fmla="*/ 76511 h 765112"/>
              <a:gd name="connsiteX1" fmla="*/ 76511 w 3719842"/>
              <a:gd name="connsiteY1" fmla="*/ 0 h 765112"/>
              <a:gd name="connsiteX2" fmla="*/ 3643331 w 3719842"/>
              <a:gd name="connsiteY2" fmla="*/ 0 h 765112"/>
              <a:gd name="connsiteX3" fmla="*/ 3719842 w 3719842"/>
              <a:gd name="connsiteY3" fmla="*/ 76511 h 765112"/>
              <a:gd name="connsiteX4" fmla="*/ 3719842 w 3719842"/>
              <a:gd name="connsiteY4" fmla="*/ 688601 h 765112"/>
              <a:gd name="connsiteX5" fmla="*/ 3643331 w 3719842"/>
              <a:gd name="connsiteY5" fmla="*/ 765112 h 765112"/>
              <a:gd name="connsiteX6" fmla="*/ 76511 w 3719842"/>
              <a:gd name="connsiteY6" fmla="*/ 765112 h 765112"/>
              <a:gd name="connsiteX7" fmla="*/ 0 w 3719842"/>
              <a:gd name="connsiteY7" fmla="*/ 688601 h 765112"/>
              <a:gd name="connsiteX8" fmla="*/ 0 w 3719842"/>
              <a:gd name="connsiteY8" fmla="*/ 76511 h 76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9842" h="765112">
                <a:moveTo>
                  <a:pt x="0" y="76511"/>
                </a:moveTo>
                <a:cubicBezTo>
                  <a:pt x="0" y="34255"/>
                  <a:pt x="34255" y="0"/>
                  <a:pt x="76511" y="0"/>
                </a:cubicBezTo>
                <a:lnTo>
                  <a:pt x="3643331" y="0"/>
                </a:lnTo>
                <a:cubicBezTo>
                  <a:pt x="3685587" y="0"/>
                  <a:pt x="3719842" y="34255"/>
                  <a:pt x="3719842" y="76511"/>
                </a:cubicBezTo>
                <a:lnTo>
                  <a:pt x="3719842" y="688601"/>
                </a:lnTo>
                <a:cubicBezTo>
                  <a:pt x="3719842" y="730857"/>
                  <a:pt x="3685587" y="765112"/>
                  <a:pt x="3643331" y="765112"/>
                </a:cubicBezTo>
                <a:lnTo>
                  <a:pt x="76511" y="765112"/>
                </a:lnTo>
                <a:cubicBezTo>
                  <a:pt x="34255" y="765112"/>
                  <a:pt x="0" y="730857"/>
                  <a:pt x="0" y="688601"/>
                </a:cubicBezTo>
                <a:lnTo>
                  <a:pt x="0" y="76511"/>
                </a:lnTo>
                <a:close/>
              </a:path>
            </a:pathLst>
          </a:custGeom>
          <a:solidFill>
            <a:schemeClr val="tx1">
              <a:lumMod val="60000"/>
              <a:lumOff val="40000"/>
            </a:schemeClr>
          </a:solidFill>
          <a:ln>
            <a:solidFill>
              <a:srgbClr val="003950"/>
            </a:solid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90989" tIns="90989" rIns="90989" bIns="90989" numCol="1" spcCol="1270" anchor="ctr" anchorCtr="0">
            <a:noAutofit/>
          </a:bodyPr>
          <a:lstStyle/>
          <a:p>
            <a:pPr algn="ctr" defTabSz="800100" fontAlgn="base">
              <a:spcBef>
                <a:spcPct val="0"/>
              </a:spcBef>
              <a:spcAft>
                <a:spcPct val="0"/>
              </a:spcAft>
            </a:pPr>
            <a:r>
              <a:rPr lang="en-US" sz="1400" dirty="0">
                <a:solidFill>
                  <a:prstClr val="white"/>
                </a:solidFill>
                <a:cs typeface="Arial" panose="020B0604020202020204" pitchFamily="34" charset="0"/>
              </a:rPr>
              <a:t>• </a:t>
            </a:r>
            <a:r>
              <a:rPr lang="en-US" sz="1400" b="1" dirty="0">
                <a:solidFill>
                  <a:prstClr val="white"/>
                </a:solidFill>
                <a:cs typeface="Arial" panose="020B0604020202020204" pitchFamily="34" charset="0"/>
              </a:rPr>
              <a:t>Planning     • Systems-Level Analysis     • Performance Validation and Assessment</a:t>
            </a:r>
          </a:p>
          <a:p>
            <a:pPr algn="ctr" defTabSz="800100" fontAlgn="base">
              <a:spcBef>
                <a:spcPct val="0"/>
              </a:spcBef>
              <a:spcAft>
                <a:spcPct val="0"/>
              </a:spcAft>
            </a:pPr>
            <a:r>
              <a:rPr lang="en-US" sz="1400" b="1" dirty="0">
                <a:solidFill>
                  <a:prstClr val="white"/>
                </a:solidFill>
                <a:cs typeface="Arial" panose="020B0604020202020204" pitchFamily="34" charset="0"/>
              </a:rPr>
              <a:t>• MYPP     • Peer Review     • Merit Review     • Quarterly Portfolio Review</a:t>
            </a:r>
          </a:p>
          <a:p>
            <a:pPr algn="ctr" defTabSz="800100" fontAlgn="base">
              <a:spcBef>
                <a:spcPct val="0"/>
              </a:spcBef>
              <a:spcAft>
                <a:spcPct val="0"/>
              </a:spcAft>
            </a:pPr>
            <a:r>
              <a:rPr lang="en-US" sz="1400" b="1" dirty="0">
                <a:solidFill>
                  <a:prstClr val="white"/>
                </a:solidFill>
                <a:cs typeface="Arial" panose="020B0604020202020204" pitchFamily="34" charset="0"/>
              </a:rPr>
              <a:t>• Competitive     • Non-competitive     • Lab Capabilities Matrix</a:t>
            </a:r>
          </a:p>
        </p:txBody>
      </p:sp>
      <p:sp>
        <p:nvSpPr>
          <p:cNvPr id="12" name="Down Arrow 11"/>
          <p:cNvSpPr/>
          <p:nvPr/>
        </p:nvSpPr>
        <p:spPr>
          <a:xfrm>
            <a:off x="4329684" y="1905000"/>
            <a:ext cx="484632" cy="277791"/>
          </a:xfrm>
          <a:prstGeom prst="downArrow">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endParaRPr>
          </a:p>
        </p:txBody>
      </p:sp>
      <p:pic>
        <p:nvPicPr>
          <p:cNvPr id="1027" name="Picture 3"/>
          <p:cNvPicPr>
            <a:picLocks noChangeAspect="1" noChangeArrowheads="1"/>
          </p:cNvPicPr>
          <p:nvPr/>
        </p:nvPicPr>
        <p:blipFill>
          <a:blip r:embed="rId8">
            <a:duotone>
              <a:prstClr val="black"/>
              <a:srgbClr val="3AA535">
                <a:tint val="45000"/>
                <a:satMod val="400000"/>
              </a:srgbClr>
            </a:duotone>
            <a:extLst>
              <a:ext uri="{28A0092B-C50C-407E-A947-70E740481C1C}">
                <a14:useLocalDpi xmlns:a14="http://schemas.microsoft.com/office/drawing/2010/main" val="0"/>
              </a:ext>
            </a:extLst>
          </a:blip>
          <a:srcRect/>
          <a:stretch>
            <a:fillRect/>
          </a:stretch>
        </p:blipFill>
        <p:spPr bwMode="auto">
          <a:xfrm>
            <a:off x="4260850" y="4142817"/>
            <a:ext cx="622300" cy="352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descr="C:\Users\tfrank\AppData\Local\Microsoft\Windows\Temporary Internet Files\Content.Outlook\2MC77YKQ\BioEnergy2015 logo (2).png"/>
          <p:cNvPicPr>
            <a:picLocks noChangeAspect="1" noChangeArrowheads="1"/>
          </p:cNvPicPr>
          <p:nvPr/>
        </p:nvPicPr>
        <p:blipFill>
          <a:blip r:embed="rId9" cstate="print"/>
          <a:srcRect/>
          <a:stretch>
            <a:fillRect/>
          </a:stretch>
        </p:blipFill>
        <p:spPr bwMode="auto">
          <a:xfrm>
            <a:off x="8062796" y="6132955"/>
            <a:ext cx="880780" cy="578258"/>
          </a:xfrm>
          <a:prstGeom prst="rect">
            <a:avLst/>
          </a:prstGeom>
          <a:noFill/>
        </p:spPr>
      </p:pic>
    </p:spTree>
    <p:extLst>
      <p:ext uri="{BB962C8B-B14F-4D97-AF65-F5344CB8AC3E}">
        <p14:creationId xmlns:p14="http://schemas.microsoft.com/office/powerpoint/2010/main" val="88016990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215250" cy="671331"/>
          </a:xfrm>
        </p:spPr>
        <p:txBody>
          <a:bodyPr vert="horz" lIns="91440" tIns="45720" rIns="91440" bIns="45720" rtlCol="0" anchor="ctr">
            <a:normAutofit/>
          </a:bodyPr>
          <a:lstStyle/>
          <a:p>
            <a:r>
              <a:rPr lang="en-US" dirty="0" smtClean="0">
                <a:solidFill>
                  <a:srgbClr val="000000"/>
                </a:solidFill>
              </a:rPr>
              <a:t>Reducing Risk Along the Supply Chain</a:t>
            </a:r>
            <a:endParaRPr lang="en-US" dirty="0">
              <a:solidFill>
                <a:srgbClr val="000000"/>
              </a:solidFill>
            </a:endParaRPr>
          </a:p>
        </p:txBody>
      </p:sp>
      <p:sp>
        <p:nvSpPr>
          <p:cNvPr id="5" name="TextBox 4"/>
          <p:cNvSpPr txBox="1"/>
          <p:nvPr/>
        </p:nvSpPr>
        <p:spPr>
          <a:xfrm>
            <a:off x="0" y="824583"/>
            <a:ext cx="9144000" cy="766711"/>
          </a:xfrm>
          <a:prstGeom prst="rect">
            <a:avLst/>
          </a:prstGeom>
        </p:spPr>
        <p:txBody>
          <a:bodyPr vert="horz" wrap="square" lIns="91440" tIns="45720" rIns="91440" bIns="45720" rtlCol="0">
            <a:noAutofit/>
          </a:bodyPr>
          <a:lstStyle/>
          <a:p>
            <a:pPr marL="285750" lvl="1" indent="-285750" defTabSz="914400" fontAlgn="auto">
              <a:spcBef>
                <a:spcPts val="600"/>
              </a:spcBef>
              <a:spcAft>
                <a:spcPts val="0"/>
              </a:spcAft>
              <a:buFont typeface="Arial" panose="020B0604020202020204" pitchFamily="34" charset="0"/>
              <a:buChar char="•"/>
              <a:defRPr/>
            </a:pPr>
            <a:r>
              <a:rPr lang="en-US" sz="2000" dirty="0">
                <a:solidFill>
                  <a:srgbClr val="000000"/>
                </a:solidFill>
                <a:latin typeface="Calibri"/>
                <a:ea typeface="+mn-ea"/>
                <a:cs typeface="+mn-cs"/>
              </a:rPr>
              <a:t>Technical, construction, operational, financial and market risk reduction</a:t>
            </a:r>
          </a:p>
          <a:p>
            <a:pPr marL="285750" lvl="1" indent="-285750" defTabSz="914400" fontAlgn="auto">
              <a:spcBef>
                <a:spcPts val="600"/>
              </a:spcBef>
              <a:spcAft>
                <a:spcPts val="0"/>
              </a:spcAft>
              <a:buFont typeface="Arial" panose="020B0604020202020204" pitchFamily="34" charset="0"/>
              <a:buChar char="•"/>
              <a:defRPr/>
            </a:pPr>
            <a:r>
              <a:rPr lang="en-US" sz="2000" dirty="0">
                <a:solidFill>
                  <a:srgbClr val="000000"/>
                </a:solidFill>
                <a:latin typeface="Calibri"/>
                <a:ea typeface="+mn-ea"/>
                <a:cs typeface="+mn-cs"/>
              </a:rPr>
              <a:t>Demonstration through greater process integration and scale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953" y="1615044"/>
            <a:ext cx="8628413" cy="2722333"/>
          </a:xfrm>
          <a:prstGeom prst="rect">
            <a:avLst/>
          </a:prstGeom>
        </p:spPr>
      </p:pic>
      <p:sp>
        <p:nvSpPr>
          <p:cNvPr id="8" name="Up-Down Arrow 7"/>
          <p:cNvSpPr/>
          <p:nvPr/>
        </p:nvSpPr>
        <p:spPr>
          <a:xfrm>
            <a:off x="5410200" y="3323947"/>
            <a:ext cx="124287" cy="257453"/>
          </a:xfrm>
          <a:prstGeom prst="upDown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3843636375"/>
              </p:ext>
            </p:extLst>
          </p:nvPr>
        </p:nvGraphicFramePr>
        <p:xfrm>
          <a:off x="380998" y="4393527"/>
          <a:ext cx="8414660" cy="1596598"/>
        </p:xfrm>
        <a:graphic>
          <a:graphicData uri="http://schemas.openxmlformats.org/drawingml/2006/table">
            <a:tbl>
              <a:tblPr firstRow="1" bandRow="1">
                <a:tableStyleId>{5C22544A-7EE6-4342-B048-85BDC9FD1C3A}</a:tableStyleId>
              </a:tblPr>
              <a:tblGrid>
                <a:gridCol w="2103665"/>
                <a:gridCol w="2103665"/>
                <a:gridCol w="2103665"/>
                <a:gridCol w="2103665"/>
              </a:tblGrid>
              <a:tr h="298981">
                <a:tc gridSpan="4">
                  <a:txBody>
                    <a:bodyPr/>
                    <a:lstStyle/>
                    <a:p>
                      <a:pPr algn="ctr"/>
                      <a:r>
                        <a:rPr lang="en-US" sz="1600" b="1" dirty="0" smtClean="0"/>
                        <a:t>Key Challenges</a:t>
                      </a:r>
                      <a:endParaRPr lang="en-US" sz="1600" b="1" dirty="0"/>
                    </a:p>
                  </a:txBody>
                  <a:tcPr>
                    <a:solidFill>
                      <a:srgbClr val="006699"/>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298981">
                <a:tc>
                  <a:txBody>
                    <a:bodyPr/>
                    <a:lstStyle/>
                    <a:p>
                      <a:pPr algn="ctr"/>
                      <a:r>
                        <a:rPr lang="en-US" sz="1600" b="1" dirty="0" smtClean="0">
                          <a:solidFill>
                            <a:schemeClr val="bg1"/>
                          </a:solidFill>
                        </a:rPr>
                        <a:t>Biomass</a:t>
                      </a:r>
                      <a:endParaRPr lang="en-US" sz="1600" b="1" dirty="0">
                        <a:solidFill>
                          <a:schemeClr val="bg1"/>
                        </a:solidFill>
                      </a:endParaRPr>
                    </a:p>
                  </a:txBody>
                  <a:tcPr>
                    <a:solidFill>
                      <a:srgbClr val="006699"/>
                    </a:solidFill>
                  </a:tcPr>
                </a:tc>
                <a:tc>
                  <a:txBody>
                    <a:bodyPr/>
                    <a:lstStyle/>
                    <a:p>
                      <a:pPr algn="ctr"/>
                      <a:r>
                        <a:rPr lang="en-US" sz="1600" b="1" dirty="0" smtClean="0">
                          <a:solidFill>
                            <a:schemeClr val="bg1"/>
                          </a:solidFill>
                        </a:rPr>
                        <a:t>Pretreatment</a:t>
                      </a:r>
                      <a:endParaRPr lang="en-US" sz="1600" b="1" dirty="0">
                        <a:solidFill>
                          <a:schemeClr val="bg1"/>
                        </a:solidFill>
                      </a:endParaRPr>
                    </a:p>
                  </a:txBody>
                  <a:tcPr>
                    <a:solidFill>
                      <a:srgbClr val="006699"/>
                    </a:solidFill>
                  </a:tcPr>
                </a:tc>
                <a:tc>
                  <a:txBody>
                    <a:bodyPr/>
                    <a:lstStyle/>
                    <a:p>
                      <a:pPr algn="ctr"/>
                      <a:r>
                        <a:rPr lang="en-US" sz="1600" b="1" dirty="0" smtClean="0">
                          <a:solidFill>
                            <a:schemeClr val="bg1"/>
                          </a:solidFill>
                        </a:rPr>
                        <a:t>Conversion</a:t>
                      </a:r>
                      <a:endParaRPr lang="en-US" sz="1600" b="1" dirty="0">
                        <a:solidFill>
                          <a:schemeClr val="bg1"/>
                        </a:solidFill>
                      </a:endParaRPr>
                    </a:p>
                  </a:txBody>
                  <a:tcPr>
                    <a:solidFill>
                      <a:srgbClr val="006699"/>
                    </a:solidFill>
                  </a:tcPr>
                </a:tc>
                <a:tc>
                  <a:txBody>
                    <a:bodyPr/>
                    <a:lstStyle/>
                    <a:p>
                      <a:pPr algn="ctr"/>
                      <a:r>
                        <a:rPr lang="en-US" sz="1600" b="1" dirty="0" smtClean="0">
                          <a:solidFill>
                            <a:schemeClr val="bg1"/>
                          </a:solidFill>
                        </a:rPr>
                        <a:t>Product</a:t>
                      </a:r>
                      <a:endParaRPr lang="en-US" sz="1600" b="1" dirty="0">
                        <a:solidFill>
                          <a:schemeClr val="bg1"/>
                        </a:solidFill>
                      </a:endParaRPr>
                    </a:p>
                  </a:txBody>
                  <a:tcPr>
                    <a:solidFill>
                      <a:srgbClr val="006699"/>
                    </a:solidFill>
                  </a:tcPr>
                </a:tc>
              </a:tr>
              <a:tr h="926038">
                <a:tc>
                  <a:txBody>
                    <a:bodyPr/>
                    <a:lstStyle/>
                    <a:p>
                      <a:pPr marL="119063" indent="-119063">
                        <a:buFont typeface="Arial" pitchFamily="34" charset="0"/>
                        <a:buChar char="•"/>
                      </a:pPr>
                      <a:r>
                        <a:rPr lang="en-US" sz="1300" b="1" dirty="0" smtClean="0">
                          <a:solidFill>
                            <a:srgbClr val="000000"/>
                          </a:solidFill>
                        </a:rPr>
                        <a:t>Reliable supply </a:t>
                      </a:r>
                    </a:p>
                    <a:p>
                      <a:pPr marL="119063" indent="-119063">
                        <a:buFont typeface="Arial" pitchFamily="34" charset="0"/>
                        <a:buChar char="•"/>
                      </a:pPr>
                      <a:r>
                        <a:rPr lang="en-US" sz="1300" b="1" dirty="0" smtClean="0">
                          <a:solidFill>
                            <a:srgbClr val="000000"/>
                          </a:solidFill>
                        </a:rPr>
                        <a:t>Consistent quality </a:t>
                      </a:r>
                    </a:p>
                    <a:p>
                      <a:pPr marL="119063" indent="-119063">
                        <a:buFont typeface="Arial" pitchFamily="34" charset="0"/>
                        <a:buChar char="•"/>
                      </a:pPr>
                      <a:r>
                        <a:rPr lang="en-US" sz="1300" b="1" dirty="0" smtClean="0">
                          <a:solidFill>
                            <a:srgbClr val="000000"/>
                          </a:solidFill>
                        </a:rPr>
                        <a:t>Affordable</a:t>
                      </a:r>
                      <a:r>
                        <a:rPr lang="en-US" sz="1300" b="1" baseline="0" dirty="0" smtClean="0">
                          <a:solidFill>
                            <a:srgbClr val="000000"/>
                          </a:solidFill>
                        </a:rPr>
                        <a:t> delivery </a:t>
                      </a:r>
                      <a:endParaRPr lang="en-US" sz="1300" b="1" dirty="0" smtClean="0">
                        <a:solidFill>
                          <a:srgbClr val="000000"/>
                        </a:solidFill>
                      </a:endParaRPr>
                    </a:p>
                  </a:txBody>
                  <a:tcPr>
                    <a:solidFill>
                      <a:srgbClr val="CBE2B4"/>
                    </a:solidFill>
                  </a:tcPr>
                </a:tc>
                <a:tc>
                  <a:txBody>
                    <a:bodyPr/>
                    <a:lstStyle/>
                    <a:p>
                      <a:pPr marL="119063" indent="-119063">
                        <a:buFont typeface="Arial" pitchFamily="34" charset="0"/>
                        <a:buChar char="•"/>
                      </a:pPr>
                      <a:r>
                        <a:rPr lang="en-US" sz="1300" b="1" dirty="0" smtClean="0">
                          <a:solidFill>
                            <a:srgbClr val="000000"/>
                          </a:solidFill>
                        </a:rPr>
                        <a:t>Biomass feeding,</a:t>
                      </a:r>
                      <a:r>
                        <a:rPr lang="en-US" sz="1300" b="1" baseline="0" dirty="0" smtClean="0">
                          <a:solidFill>
                            <a:srgbClr val="000000"/>
                          </a:solidFill>
                        </a:rPr>
                        <a:t> sizing and moisture </a:t>
                      </a:r>
                    </a:p>
                    <a:p>
                      <a:pPr marL="119063" indent="-119063">
                        <a:buFont typeface="Arial" pitchFamily="34" charset="0"/>
                        <a:buChar char="•"/>
                      </a:pPr>
                      <a:r>
                        <a:rPr lang="en-US" sz="1300" b="1" baseline="0" dirty="0" smtClean="0">
                          <a:solidFill>
                            <a:srgbClr val="000000"/>
                          </a:solidFill>
                        </a:rPr>
                        <a:t>Solids handling </a:t>
                      </a:r>
                    </a:p>
                    <a:p>
                      <a:pPr marL="119063" indent="-119063">
                        <a:buFont typeface="Arial" pitchFamily="34" charset="0"/>
                        <a:buChar char="•"/>
                      </a:pPr>
                      <a:r>
                        <a:rPr lang="en-US" sz="1300" b="1" baseline="0" dirty="0" smtClean="0">
                          <a:solidFill>
                            <a:srgbClr val="000000"/>
                          </a:solidFill>
                        </a:rPr>
                        <a:t>Construction materials</a:t>
                      </a:r>
                      <a:endParaRPr lang="en-US" sz="1300" b="1" dirty="0" smtClean="0">
                        <a:solidFill>
                          <a:srgbClr val="000000"/>
                        </a:solidFill>
                      </a:endParaRPr>
                    </a:p>
                  </a:txBody>
                  <a:tcPr>
                    <a:solidFill>
                      <a:srgbClr val="CBE2B4"/>
                    </a:solidFill>
                  </a:tcPr>
                </a:tc>
                <a:tc>
                  <a:txBody>
                    <a:bodyPr/>
                    <a:lstStyle/>
                    <a:p>
                      <a:pPr marL="119063" indent="-119063">
                        <a:buFont typeface="Arial" pitchFamily="34" charset="0"/>
                        <a:buChar char="•"/>
                      </a:pPr>
                      <a:r>
                        <a:rPr lang="en-US" sz="1300" b="1" dirty="0" smtClean="0">
                          <a:solidFill>
                            <a:srgbClr val="000000"/>
                          </a:solidFill>
                        </a:rPr>
                        <a:t>Products</a:t>
                      </a:r>
                      <a:r>
                        <a:rPr lang="en-US" sz="1300" b="1" baseline="0" dirty="0" smtClean="0">
                          <a:solidFill>
                            <a:srgbClr val="000000"/>
                          </a:solidFill>
                        </a:rPr>
                        <a:t> Yields </a:t>
                      </a:r>
                    </a:p>
                    <a:p>
                      <a:pPr marL="119063" marR="0" indent="-119063"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300" b="1" baseline="0" dirty="0" smtClean="0">
                          <a:solidFill>
                            <a:srgbClr val="000000"/>
                          </a:solidFill>
                        </a:rPr>
                        <a:t>Construction materials </a:t>
                      </a:r>
                    </a:p>
                    <a:p>
                      <a:pPr marL="119063" indent="-119063">
                        <a:buFont typeface="Arial" pitchFamily="34" charset="0"/>
                        <a:buChar char="•"/>
                      </a:pPr>
                      <a:r>
                        <a:rPr lang="en-US" sz="1300" b="1" baseline="0" dirty="0" smtClean="0">
                          <a:solidFill>
                            <a:srgbClr val="000000"/>
                          </a:solidFill>
                        </a:rPr>
                        <a:t>Catalysts </a:t>
                      </a:r>
                    </a:p>
                    <a:p>
                      <a:pPr marL="119063" indent="-119063">
                        <a:buFont typeface="Arial" pitchFamily="34" charset="0"/>
                        <a:buChar char="•"/>
                      </a:pPr>
                      <a:r>
                        <a:rPr lang="en-US" sz="1300" b="1" baseline="0" dirty="0" smtClean="0">
                          <a:solidFill>
                            <a:srgbClr val="000000"/>
                          </a:solidFill>
                        </a:rPr>
                        <a:t>Fermentation organisms</a:t>
                      </a:r>
                      <a:endParaRPr lang="en-US" sz="1300" b="1" dirty="0"/>
                    </a:p>
                  </a:txBody>
                  <a:tcPr>
                    <a:solidFill>
                      <a:srgbClr val="CBE2B4"/>
                    </a:solidFill>
                  </a:tcPr>
                </a:tc>
                <a:tc>
                  <a:txBody>
                    <a:bodyPr/>
                    <a:lstStyle/>
                    <a:p>
                      <a:pPr marL="119063" indent="-119063">
                        <a:buFont typeface="Arial" pitchFamily="34" charset="0"/>
                        <a:buChar char="•"/>
                      </a:pPr>
                      <a:r>
                        <a:rPr lang="en-US" sz="1300" b="1" dirty="0" smtClean="0">
                          <a:solidFill>
                            <a:srgbClr val="000000"/>
                          </a:solidFill>
                        </a:rPr>
                        <a:t>Separations</a:t>
                      </a:r>
                      <a:r>
                        <a:rPr lang="en-US" sz="1300" b="1" baseline="0" dirty="0" smtClean="0">
                          <a:solidFill>
                            <a:srgbClr val="000000"/>
                          </a:solidFill>
                        </a:rPr>
                        <a:t> </a:t>
                      </a:r>
                    </a:p>
                    <a:p>
                      <a:pPr marL="119063" indent="-119063">
                        <a:buFont typeface="Arial" pitchFamily="34" charset="0"/>
                        <a:buChar char="•"/>
                      </a:pPr>
                      <a:r>
                        <a:rPr lang="en-US" sz="1300" b="1" baseline="0" dirty="0" smtClean="0">
                          <a:solidFill>
                            <a:srgbClr val="000000"/>
                          </a:solidFill>
                        </a:rPr>
                        <a:t>Catalytic upgrading </a:t>
                      </a:r>
                    </a:p>
                    <a:p>
                      <a:pPr marL="119063" indent="-119063">
                        <a:buFont typeface="Arial" pitchFamily="34" charset="0"/>
                        <a:buChar char="•"/>
                      </a:pPr>
                      <a:r>
                        <a:rPr lang="en-US" sz="1300" b="1" baseline="0" dirty="0" smtClean="0">
                          <a:solidFill>
                            <a:srgbClr val="000000"/>
                          </a:solidFill>
                        </a:rPr>
                        <a:t>Recycle loops</a:t>
                      </a:r>
                      <a:endParaRPr lang="en-US" sz="1300" b="1" dirty="0">
                        <a:solidFill>
                          <a:srgbClr val="000000"/>
                        </a:solidFill>
                      </a:endParaRPr>
                    </a:p>
                  </a:txBody>
                  <a:tcPr>
                    <a:solidFill>
                      <a:srgbClr val="CBE2B4"/>
                    </a:solidFill>
                  </a:tcPr>
                </a:tc>
              </a:tr>
            </a:tbl>
          </a:graphicData>
        </a:graphic>
      </p:graphicFrame>
      <p:sp>
        <p:nvSpPr>
          <p:cNvPr id="10" name="Text Placeholder 3"/>
          <p:cNvSpPr txBox="1">
            <a:spLocks/>
          </p:cNvSpPr>
          <p:nvPr/>
        </p:nvSpPr>
        <p:spPr>
          <a:xfrm>
            <a:off x="0" y="6129086"/>
            <a:ext cx="9143999" cy="622233"/>
          </a:xfrm>
          <a:prstGeom prst="rect">
            <a:avLst/>
          </a:prstGeom>
          <a:solidFill>
            <a:schemeClr val="accent5"/>
          </a:solidFill>
        </p:spPr>
        <p:txBody>
          <a:bodyPr anchor="ctr"/>
          <a:lstStyle>
            <a:lvl1pPr marL="342900" indent="-342900" algn="l" defTabSz="457200" rtl="0" eaLnBrk="1" latinLnBrk="0" hangingPunct="1">
              <a:spcBef>
                <a:spcPct val="20000"/>
              </a:spcBef>
              <a:buFont typeface="Arial"/>
              <a:buChar char="•"/>
              <a:defRPr sz="2200" b="1" kern="1200">
                <a:solidFill>
                  <a:schemeClr val="accent4"/>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r>
              <a:rPr lang="en-US" i="1" dirty="0" smtClean="0">
                <a:solidFill>
                  <a:prstClr val="white"/>
                </a:solidFill>
              </a:rPr>
              <a:t>DOE works to address risks and reduce costs across the supply chain  </a:t>
            </a:r>
            <a:endParaRPr lang="en-US" i="1" dirty="0">
              <a:solidFill>
                <a:prstClr val="white"/>
              </a:solidFill>
            </a:endParaRPr>
          </a:p>
        </p:txBody>
      </p:sp>
    </p:spTree>
    <p:extLst>
      <p:ext uri="{BB962C8B-B14F-4D97-AF65-F5344CB8AC3E}">
        <p14:creationId xmlns:p14="http://schemas.microsoft.com/office/powerpoint/2010/main" val="4153398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140742"/>
            <a:ext cx="6515100" cy="514350"/>
          </a:xfrm>
        </p:spPr>
        <p:txBody>
          <a:bodyPr/>
          <a:lstStyle/>
          <a:p>
            <a:r>
              <a:rPr lang="en-US" dirty="0">
                <a:solidFill>
                  <a:srgbClr val="000000"/>
                </a:solidFill>
              </a:rPr>
              <a:t>Feedstock  Logistics Activities </a:t>
            </a:r>
            <a:endParaRPr lang="en-US" dirty="0"/>
          </a:p>
        </p:txBody>
      </p:sp>
      <p:sp>
        <p:nvSpPr>
          <p:cNvPr id="3" name="Content Placeholder 2"/>
          <p:cNvSpPr>
            <a:spLocks noGrp="1"/>
          </p:cNvSpPr>
          <p:nvPr>
            <p:ph sz="quarter" idx="4294967295"/>
          </p:nvPr>
        </p:nvSpPr>
        <p:spPr>
          <a:xfrm>
            <a:off x="427759" y="1788663"/>
            <a:ext cx="3350491" cy="3779405"/>
          </a:xfrm>
          <a:prstGeom prst="rect">
            <a:avLst/>
          </a:prstGeom>
        </p:spPr>
        <p:txBody>
          <a:bodyPr>
            <a:normAutofit fontScale="92500"/>
          </a:bodyPr>
          <a:lstStyle/>
          <a:p>
            <a:pPr marL="0" indent="0">
              <a:spcAft>
                <a:spcPts val="225"/>
              </a:spcAft>
              <a:buNone/>
            </a:pPr>
            <a:r>
              <a:rPr lang="en-US" sz="1950" b="1" dirty="0"/>
              <a:t>Priorities for next 5-10 years</a:t>
            </a:r>
          </a:p>
          <a:p>
            <a:r>
              <a:rPr lang="en-US" sz="1950" dirty="0"/>
              <a:t>Identify and validate markets in which logistics can establish a competitive position vs. the current supply and demand.</a:t>
            </a:r>
          </a:p>
          <a:p>
            <a:r>
              <a:rPr lang="en-US" sz="1950" dirty="0"/>
              <a:t>Enhance the performance of the logistics equipment to efficiently handle different types of regional biomass.</a:t>
            </a:r>
          </a:p>
          <a:p>
            <a:r>
              <a:rPr lang="en-US" sz="1950" dirty="0"/>
              <a:t>Test and validate at-scale</a:t>
            </a:r>
          </a:p>
          <a:p>
            <a:r>
              <a:rPr lang="en-US" sz="1950" dirty="0"/>
              <a:t>Enable national biomass utilization </a:t>
            </a:r>
          </a:p>
        </p:txBody>
      </p:sp>
      <p:pic>
        <p:nvPicPr>
          <p:cNvPr id="5" name="Picture 5" descr="C:\Documents and Settings\jrh\Desktop\11-50132_3-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8250" y="1632992"/>
            <a:ext cx="4746530" cy="279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3778250" y="4438262"/>
            <a:ext cx="4886133" cy="1345212"/>
          </a:xfrm>
          <a:prstGeom prst="rect">
            <a:avLst/>
          </a:prstGeom>
        </p:spPr>
        <p:txBody>
          <a:bodyPr vert="horz"/>
          <a:lstStyle>
            <a:lvl1pPr marL="342900" indent="-342900" algn="l" defTabSz="457200" rtl="0" eaLnBrk="0" fontAlgn="base" hangingPunct="0">
              <a:spcBef>
                <a:spcPct val="20000"/>
              </a:spcBef>
              <a:spcAft>
                <a:spcPct val="0"/>
              </a:spcAft>
              <a:buFont typeface="Arial" charset="0"/>
              <a:buChar char="•"/>
              <a:defRPr sz="2400" kern="1200">
                <a:solidFill>
                  <a:srgbClr val="282B2E"/>
                </a:solidFill>
                <a:latin typeface="Calibri"/>
                <a:ea typeface="Calibri" pitchFamily="34" charset="0"/>
                <a:cs typeface="Calibri"/>
              </a:defRPr>
            </a:lvl1pPr>
            <a:lvl2pPr marL="742950" indent="-285750" algn="l" defTabSz="457200" rtl="0" eaLnBrk="0" fontAlgn="base" hangingPunct="0">
              <a:spcBef>
                <a:spcPct val="20000"/>
              </a:spcBef>
              <a:spcAft>
                <a:spcPct val="0"/>
              </a:spcAft>
              <a:buFont typeface="Arial" charset="0"/>
              <a:buChar char="–"/>
              <a:defRPr sz="2000" kern="1200">
                <a:solidFill>
                  <a:srgbClr val="282B2E"/>
                </a:solidFill>
                <a:latin typeface="Calibri"/>
                <a:ea typeface="Calibri" pitchFamily="34" charset="0"/>
                <a:cs typeface="Calibri"/>
              </a:defRPr>
            </a:lvl2pPr>
            <a:lvl3pPr marL="1143000" indent="-228600" algn="l" defTabSz="457200" rtl="0" eaLnBrk="0" fontAlgn="base" hangingPunct="0">
              <a:spcBef>
                <a:spcPct val="20000"/>
              </a:spcBef>
              <a:spcAft>
                <a:spcPct val="0"/>
              </a:spcAft>
              <a:buFont typeface="Arial" charset="0"/>
              <a:buChar char="•"/>
              <a:defRPr kern="1200">
                <a:solidFill>
                  <a:srgbClr val="282B2E"/>
                </a:solidFill>
                <a:latin typeface="Calibri"/>
                <a:ea typeface="Calibri" pitchFamily="34" charset="0"/>
                <a:cs typeface="Calibri"/>
              </a:defRPr>
            </a:lvl3pPr>
            <a:lvl4pPr marL="1600200" indent="-228600" algn="l" defTabSz="457200" rtl="0" eaLnBrk="0" fontAlgn="base" hangingPunct="0">
              <a:spcBef>
                <a:spcPct val="20000"/>
              </a:spcBef>
              <a:spcAft>
                <a:spcPct val="0"/>
              </a:spcAft>
              <a:buFont typeface="Arial" charset="0"/>
              <a:buChar char="–"/>
              <a:defRPr kern="1200">
                <a:solidFill>
                  <a:srgbClr val="282B2E"/>
                </a:solidFill>
                <a:latin typeface="Calibri"/>
                <a:ea typeface="Calibri" pitchFamily="34" charset="0"/>
                <a:cs typeface="Calibri"/>
              </a:defRPr>
            </a:lvl4pPr>
            <a:lvl5pPr marL="2057400" indent="-228600" algn="l" defTabSz="457200" rtl="0" eaLnBrk="0" fontAlgn="base" hangingPunct="0">
              <a:spcBef>
                <a:spcPct val="20000"/>
              </a:spcBef>
              <a:spcAft>
                <a:spcPct val="0"/>
              </a:spcAft>
              <a:buFont typeface="Arial" charset="0"/>
              <a:buChar char="»"/>
              <a:defRPr kern="1200">
                <a:solidFill>
                  <a:srgbClr val="282B2E"/>
                </a:solidFill>
                <a:latin typeface="Calibri"/>
                <a:ea typeface="Calibri" pitchFamily="34" charset="0"/>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b="1" dirty="0">
                <a:solidFill>
                  <a:srgbClr val="4C4C4C">
                    <a:lumMod val="50000"/>
                  </a:srgbClr>
                </a:solidFill>
              </a:rPr>
              <a:t>Advanced logistics work for FY16</a:t>
            </a:r>
          </a:p>
          <a:p>
            <a:pPr>
              <a:buFont typeface="Arial" panose="020B0604020202020204" pitchFamily="34" charset="0"/>
              <a:buChar char="•"/>
            </a:pPr>
            <a:r>
              <a:rPr lang="en-US" sz="1425" dirty="0">
                <a:solidFill>
                  <a:srgbClr val="4C4C4C">
                    <a:lumMod val="50000"/>
                  </a:srgbClr>
                </a:solidFill>
              </a:rPr>
              <a:t>Actively manage feedstock variability and supply uncertainty: </a:t>
            </a:r>
            <a:r>
              <a:rPr lang="en-US" sz="1425" dirty="0" err="1">
                <a:solidFill>
                  <a:srgbClr val="4C4C4C">
                    <a:lumMod val="50000"/>
                  </a:srgbClr>
                </a:solidFill>
              </a:rPr>
              <a:t>Downselect</a:t>
            </a:r>
            <a:r>
              <a:rPr lang="en-US" sz="1425" dirty="0">
                <a:solidFill>
                  <a:srgbClr val="4C4C4C">
                    <a:lumMod val="50000"/>
                  </a:srgbClr>
                </a:solidFill>
              </a:rPr>
              <a:t> to working blends meeting cost, quality, &amp; convertibility targets </a:t>
            </a:r>
          </a:p>
          <a:p>
            <a:r>
              <a:rPr lang="en-US" sz="1425" dirty="0">
                <a:solidFill>
                  <a:srgbClr val="4C4C4C">
                    <a:lumMod val="50000"/>
                  </a:srgbClr>
                </a:solidFill>
              </a:rPr>
              <a:t>Scale-up: Advanced logistics projects; PDU</a:t>
            </a:r>
          </a:p>
        </p:txBody>
      </p:sp>
      <p:sp>
        <p:nvSpPr>
          <p:cNvPr id="4" name="TextBox 3"/>
          <p:cNvSpPr txBox="1"/>
          <p:nvPr/>
        </p:nvSpPr>
        <p:spPr>
          <a:xfrm>
            <a:off x="427759" y="947192"/>
            <a:ext cx="6343650" cy="685800"/>
          </a:xfrm>
          <a:prstGeom prst="rect">
            <a:avLst/>
          </a:prstGeom>
        </p:spPr>
        <p:txBody>
          <a:bodyPr vert="horz" wrap="square" lIns="68580" tIns="34290" rIns="68580" bIns="34290" rtlCol="0">
            <a:normAutofit/>
          </a:bodyPr>
          <a:lstStyle/>
          <a:p>
            <a:pPr defTabSz="342900">
              <a:spcBef>
                <a:spcPct val="20000"/>
              </a:spcBef>
            </a:pPr>
            <a:r>
              <a:rPr lang="en-US" sz="1875" b="1" dirty="0">
                <a:solidFill>
                  <a:srgbClr val="004D66"/>
                </a:solidFill>
              </a:rPr>
              <a:t>Objective: Transform raw biomass into high-density, stable, commodity </a:t>
            </a:r>
            <a:r>
              <a:rPr lang="en-US" sz="1875" b="1" dirty="0" err="1">
                <a:solidFill>
                  <a:srgbClr val="004D66"/>
                </a:solidFill>
              </a:rPr>
              <a:t>feedstocks</a:t>
            </a:r>
            <a:endParaRPr lang="en-US" sz="1875" b="1" dirty="0">
              <a:solidFill>
                <a:srgbClr val="004D66"/>
              </a:solidFill>
            </a:endParaRPr>
          </a:p>
        </p:txBody>
      </p:sp>
    </p:spTree>
    <p:extLst>
      <p:ext uri="{BB962C8B-B14F-4D97-AF65-F5344CB8AC3E}">
        <p14:creationId xmlns:p14="http://schemas.microsoft.com/office/powerpoint/2010/main" val="743511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818" y="97168"/>
            <a:ext cx="4882487" cy="530122"/>
          </a:xfrm>
        </p:spPr>
        <p:txBody>
          <a:bodyPr>
            <a:normAutofit/>
          </a:bodyPr>
          <a:lstStyle/>
          <a:p>
            <a:pPr fontAlgn="base">
              <a:spcAft>
                <a:spcPct val="0"/>
              </a:spcAft>
            </a:pPr>
            <a:r>
              <a:rPr lang="en-US" sz="2400" dirty="0"/>
              <a:t>Commercially Available Technologies </a:t>
            </a:r>
          </a:p>
        </p:txBody>
      </p:sp>
      <p:sp>
        <p:nvSpPr>
          <p:cNvPr id="3" name="Text Placeholder 2"/>
          <p:cNvSpPr>
            <a:spLocks noGrp="1"/>
          </p:cNvSpPr>
          <p:nvPr>
            <p:ph type="body" sz="quarter" idx="10"/>
          </p:nvPr>
        </p:nvSpPr>
        <p:spPr>
          <a:xfrm>
            <a:off x="215837" y="766139"/>
            <a:ext cx="8121487" cy="3854648"/>
          </a:xfrm>
        </p:spPr>
        <p:txBody>
          <a:bodyPr/>
          <a:lstStyle/>
          <a:p>
            <a:pPr marL="0" indent="0">
              <a:spcBef>
                <a:spcPct val="0"/>
              </a:spcBef>
              <a:buNone/>
              <a:defRPr/>
            </a:pPr>
            <a:r>
              <a:rPr lang="en-US" sz="2000" b="1" dirty="0">
                <a:solidFill>
                  <a:srgbClr val="004D66"/>
                </a:solidFill>
                <a:latin typeface="+mj-lt"/>
                <a:ea typeface="ＭＳ Ｐゴシック" pitchFamily="-106" charset="-128"/>
                <a:cs typeface="ＭＳ Ｐゴシック" pitchFamily="-106" charset="-128"/>
              </a:rPr>
              <a:t>Successful project designs from a $21M BETO FOA to reduce feedstock logistics and handling costs are entering the commercial market:  </a:t>
            </a:r>
          </a:p>
        </p:txBody>
      </p:sp>
      <p:sp>
        <p:nvSpPr>
          <p:cNvPr id="4" name="Text Placeholder 3"/>
          <p:cNvSpPr>
            <a:spLocks noGrp="1"/>
          </p:cNvSpPr>
          <p:nvPr>
            <p:ph type="body" sz="quarter" idx="11"/>
          </p:nvPr>
        </p:nvSpPr>
        <p:spPr/>
        <p:txBody>
          <a:bodyPr/>
          <a:lstStyle/>
          <a:p>
            <a:r>
              <a:rPr lang="en-US" dirty="0" smtClean="0"/>
              <a:t>BETO-funded projects are reducing costs for feedstock logistics</a:t>
            </a:r>
            <a:endParaRPr lang="en-US" dirty="0"/>
          </a:p>
        </p:txBody>
      </p:sp>
      <p:grpSp>
        <p:nvGrpSpPr>
          <p:cNvPr id="6" name="Group 5"/>
          <p:cNvGrpSpPr/>
          <p:nvPr/>
        </p:nvGrpSpPr>
        <p:grpSpPr>
          <a:xfrm>
            <a:off x="4587132" y="3843682"/>
            <a:ext cx="4612137" cy="2306002"/>
            <a:chOff x="9314511" y="3637587"/>
            <a:chExt cx="6249518" cy="3526011"/>
          </a:xfrm>
        </p:grpSpPr>
        <p:pic>
          <p:nvPicPr>
            <p:cNvPr id="7" name="Picture 2" descr="C:\Users\sthomas\AppData\Local\Microsoft\Windows\Temporary Internet Files\Content.IE5\BCL9QQES\IMG_358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439" t="18980" r="6623" b="35491"/>
            <a:stretch/>
          </p:blipFill>
          <p:spPr bwMode="auto">
            <a:xfrm>
              <a:off x="9431518" y="3637587"/>
              <a:ext cx="3972749" cy="30944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314511" y="6692989"/>
              <a:ext cx="6249518" cy="470609"/>
            </a:xfrm>
            <a:prstGeom prst="rect">
              <a:avLst/>
            </a:prstGeom>
            <a:noFill/>
          </p:spPr>
          <p:txBody>
            <a:bodyPr wrap="square" rtlCol="0">
              <a:spAutoFit/>
            </a:bodyPr>
            <a:lstStyle/>
            <a:p>
              <a:r>
                <a:rPr lang="en-US" sz="1400" b="1" dirty="0">
                  <a:solidFill>
                    <a:srgbClr val="4C4C4C"/>
                  </a:solidFill>
                </a:rPr>
                <a:t>New self-propelled woody crop harvester design</a:t>
              </a:r>
            </a:p>
          </p:txBody>
        </p:sp>
      </p:grpSp>
      <p:grpSp>
        <p:nvGrpSpPr>
          <p:cNvPr id="14" name="Group 13"/>
          <p:cNvGrpSpPr/>
          <p:nvPr/>
        </p:nvGrpSpPr>
        <p:grpSpPr>
          <a:xfrm>
            <a:off x="440015" y="3805205"/>
            <a:ext cx="3048061" cy="1914147"/>
            <a:chOff x="233196" y="46512"/>
            <a:chExt cx="4231690" cy="3200400"/>
          </a:xfrm>
        </p:grpSpPr>
        <p:pic>
          <p:nvPicPr>
            <p:cNvPr id="15"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55" r="4463"/>
            <a:stretch/>
          </p:blipFill>
          <p:spPr bwMode="auto">
            <a:xfrm>
              <a:off x="233196" y="46512"/>
              <a:ext cx="3895149"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2591181" y="1415109"/>
              <a:ext cx="934995" cy="548470"/>
            </a:xfrm>
            <a:prstGeom prst="rect">
              <a:avLst/>
            </a:prstGeom>
            <a:noFill/>
          </p:spPr>
          <p:txBody>
            <a:bodyPr wrap="none" rtlCol="0">
              <a:spAutoFit/>
            </a:bodyPr>
            <a:lstStyle/>
            <a:p>
              <a:r>
                <a:rPr lang="en-US" sz="1050" b="1" dirty="0">
                  <a:solidFill>
                    <a:prstClr val="white"/>
                  </a:solidFill>
                </a:rPr>
                <a:t>Cobs</a:t>
              </a:r>
            </a:p>
          </p:txBody>
        </p:sp>
        <p:sp>
          <p:nvSpPr>
            <p:cNvPr id="23" name="TextBox 22"/>
            <p:cNvSpPr txBox="1"/>
            <p:nvPr/>
          </p:nvSpPr>
          <p:spPr>
            <a:xfrm>
              <a:off x="3420636" y="2143878"/>
              <a:ext cx="1044250" cy="548470"/>
            </a:xfrm>
            <a:prstGeom prst="rect">
              <a:avLst/>
            </a:prstGeom>
            <a:noFill/>
          </p:spPr>
          <p:txBody>
            <a:bodyPr wrap="none" rtlCol="0">
              <a:spAutoFit/>
            </a:bodyPr>
            <a:lstStyle/>
            <a:p>
              <a:r>
                <a:rPr lang="en-US" sz="1050" b="1" dirty="0">
                  <a:solidFill>
                    <a:prstClr val="white"/>
                  </a:solidFill>
                </a:rPr>
                <a:t>Stalks</a:t>
              </a:r>
            </a:p>
          </p:txBody>
        </p:sp>
        <p:grpSp>
          <p:nvGrpSpPr>
            <p:cNvPr id="20" name="Group 19"/>
            <p:cNvGrpSpPr/>
            <p:nvPr/>
          </p:nvGrpSpPr>
          <p:grpSpPr>
            <a:xfrm>
              <a:off x="531364" y="1752161"/>
              <a:ext cx="1550273" cy="713381"/>
              <a:chOff x="531364" y="1752161"/>
              <a:chExt cx="1550273" cy="713381"/>
            </a:xfrm>
          </p:grpSpPr>
          <p:sp>
            <p:nvSpPr>
              <p:cNvPr id="21" name="TextBox 20"/>
              <p:cNvSpPr txBox="1"/>
              <p:nvPr/>
            </p:nvSpPr>
            <p:spPr>
              <a:xfrm>
                <a:off x="531364" y="1752161"/>
                <a:ext cx="1550273" cy="548470"/>
              </a:xfrm>
              <a:prstGeom prst="rect">
                <a:avLst/>
              </a:prstGeom>
              <a:noFill/>
            </p:spPr>
            <p:txBody>
              <a:bodyPr wrap="none" rtlCol="0">
                <a:spAutoFit/>
              </a:bodyPr>
              <a:lstStyle/>
              <a:p>
                <a:r>
                  <a:rPr lang="en-US" sz="1050" b="1" dirty="0">
                    <a:solidFill>
                      <a:prstClr val="white"/>
                    </a:solidFill>
                  </a:rPr>
                  <a:t>Corn grain</a:t>
                </a:r>
              </a:p>
            </p:txBody>
          </p:sp>
          <p:cxnSp>
            <p:nvCxnSpPr>
              <p:cNvPr id="22" name="Straight Arrow Connector 21"/>
              <p:cNvCxnSpPr/>
              <p:nvPr/>
            </p:nvCxnSpPr>
            <p:spPr>
              <a:xfrm flipH="1">
                <a:off x="1030459" y="2397119"/>
                <a:ext cx="346263" cy="6842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grpSp>
      <p:sp>
        <p:nvSpPr>
          <p:cNvPr id="27" name="TextBox 26"/>
          <p:cNvSpPr txBox="1"/>
          <p:nvPr/>
        </p:nvSpPr>
        <p:spPr>
          <a:xfrm>
            <a:off x="343914" y="5780630"/>
            <a:ext cx="5058510" cy="307777"/>
          </a:xfrm>
          <a:prstGeom prst="rect">
            <a:avLst/>
          </a:prstGeom>
          <a:noFill/>
        </p:spPr>
        <p:txBody>
          <a:bodyPr wrap="square" rtlCol="0">
            <a:spAutoFit/>
          </a:bodyPr>
          <a:lstStyle/>
          <a:p>
            <a:r>
              <a:rPr lang="en-US" sz="1400" b="1" dirty="0">
                <a:solidFill>
                  <a:srgbClr val="4C4C4C"/>
                </a:solidFill>
              </a:rPr>
              <a:t>New single-pass harvester for grain and residues</a:t>
            </a:r>
            <a:endParaRPr lang="en-US" sz="1600" b="1" dirty="0">
              <a:solidFill>
                <a:srgbClr val="006699"/>
              </a:solidFill>
            </a:endParaRPr>
          </a:p>
        </p:txBody>
      </p:sp>
      <p:pic>
        <p:nvPicPr>
          <p:cNvPr id="5" name="Picture 4"/>
          <p:cNvPicPr>
            <a:picLocks noChangeAspect="1"/>
          </p:cNvPicPr>
          <p:nvPr/>
        </p:nvPicPr>
        <p:blipFill>
          <a:blip r:embed="rId5"/>
          <a:stretch>
            <a:fillRect/>
          </a:stretch>
        </p:blipFill>
        <p:spPr>
          <a:xfrm>
            <a:off x="493276" y="3828503"/>
            <a:ext cx="1537130" cy="599438"/>
          </a:xfrm>
          <a:prstGeom prst="rect">
            <a:avLst/>
          </a:prstGeom>
        </p:spPr>
      </p:pic>
      <p:pic>
        <p:nvPicPr>
          <p:cNvPr id="28" name="Picture 27"/>
          <p:cNvPicPr>
            <a:picLocks noChangeAspect="1"/>
          </p:cNvPicPr>
          <p:nvPr/>
        </p:nvPicPr>
        <p:blipFill>
          <a:blip r:embed="rId6"/>
          <a:stretch>
            <a:fillRect/>
          </a:stretch>
        </p:blipFill>
        <p:spPr>
          <a:xfrm>
            <a:off x="6805157" y="3877688"/>
            <a:ext cx="728101" cy="625805"/>
          </a:xfrm>
          <a:prstGeom prst="rect">
            <a:avLst/>
          </a:prstGeom>
        </p:spPr>
      </p:pic>
      <p:pic>
        <p:nvPicPr>
          <p:cNvPr id="30" name="Picture 2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7313" y="1499348"/>
            <a:ext cx="2882390" cy="191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0"/>
          <p:cNvPicPr>
            <a:picLocks noChangeAspect="1"/>
          </p:cNvPicPr>
          <p:nvPr/>
        </p:nvPicPr>
        <p:blipFill rotWithShape="1">
          <a:blip r:embed="rId8"/>
          <a:srcRect l="7200" t="15644" r="7467" b="15644"/>
          <a:stretch/>
        </p:blipFill>
        <p:spPr>
          <a:xfrm>
            <a:off x="445104" y="1525291"/>
            <a:ext cx="1316276" cy="583827"/>
          </a:xfrm>
          <a:prstGeom prst="rect">
            <a:avLst/>
          </a:prstGeom>
        </p:spPr>
      </p:pic>
      <p:sp>
        <p:nvSpPr>
          <p:cNvPr id="32" name="TextBox 31"/>
          <p:cNvSpPr txBox="1"/>
          <p:nvPr/>
        </p:nvSpPr>
        <p:spPr>
          <a:xfrm>
            <a:off x="343914" y="3477708"/>
            <a:ext cx="3409716" cy="307777"/>
          </a:xfrm>
          <a:prstGeom prst="rect">
            <a:avLst/>
          </a:prstGeom>
          <a:noFill/>
        </p:spPr>
        <p:txBody>
          <a:bodyPr wrap="square" rtlCol="0">
            <a:spAutoFit/>
          </a:bodyPr>
          <a:lstStyle/>
          <a:p>
            <a:r>
              <a:rPr lang="en-US" sz="1400" b="1" dirty="0">
                <a:solidFill>
                  <a:srgbClr val="4C4C4C"/>
                </a:solidFill>
              </a:rPr>
              <a:t>New self-propelled bailer</a:t>
            </a:r>
          </a:p>
        </p:txBody>
      </p:sp>
      <p:sp>
        <p:nvSpPr>
          <p:cNvPr id="36" name="TextBox 35"/>
          <p:cNvSpPr txBox="1"/>
          <p:nvPr/>
        </p:nvSpPr>
        <p:spPr>
          <a:xfrm>
            <a:off x="6064976" y="5003166"/>
            <a:ext cx="1085554" cy="253916"/>
          </a:xfrm>
          <a:prstGeom prst="rect">
            <a:avLst/>
          </a:prstGeom>
          <a:noFill/>
        </p:spPr>
        <p:txBody>
          <a:bodyPr wrap="none" rtlCol="0">
            <a:spAutoFit/>
          </a:bodyPr>
          <a:lstStyle/>
          <a:p>
            <a:r>
              <a:rPr lang="en-US" sz="1050" b="1" dirty="0">
                <a:solidFill>
                  <a:prstClr val="white"/>
                </a:solidFill>
              </a:rPr>
              <a:t>Shrub willows</a:t>
            </a:r>
          </a:p>
        </p:txBody>
      </p:sp>
      <p:sp>
        <p:nvSpPr>
          <p:cNvPr id="37" name="TextBox 36"/>
          <p:cNvSpPr txBox="1"/>
          <p:nvPr/>
        </p:nvSpPr>
        <p:spPr>
          <a:xfrm>
            <a:off x="3337334" y="4012423"/>
            <a:ext cx="1141901" cy="1061829"/>
          </a:xfrm>
          <a:prstGeom prst="rect">
            <a:avLst/>
          </a:prstGeom>
          <a:noFill/>
        </p:spPr>
        <p:txBody>
          <a:bodyPr wrap="square" rtlCol="0">
            <a:spAutoFit/>
          </a:bodyPr>
          <a:lstStyle/>
          <a:p>
            <a:r>
              <a:rPr lang="en-US" b="1" dirty="0">
                <a:solidFill>
                  <a:srgbClr val="4C4C4C"/>
                </a:solidFill>
              </a:rPr>
              <a:t>Reduces cost by </a:t>
            </a:r>
            <a:r>
              <a:rPr lang="en-US" sz="2700" b="1" dirty="0">
                <a:solidFill>
                  <a:srgbClr val="006699"/>
                </a:solidFill>
              </a:rPr>
              <a:t>29%</a:t>
            </a:r>
          </a:p>
        </p:txBody>
      </p:sp>
      <p:sp>
        <p:nvSpPr>
          <p:cNvPr id="38" name="TextBox 37"/>
          <p:cNvSpPr txBox="1"/>
          <p:nvPr/>
        </p:nvSpPr>
        <p:spPr>
          <a:xfrm>
            <a:off x="7672895" y="4217115"/>
            <a:ext cx="1370759" cy="1061829"/>
          </a:xfrm>
          <a:prstGeom prst="rect">
            <a:avLst/>
          </a:prstGeom>
          <a:noFill/>
        </p:spPr>
        <p:txBody>
          <a:bodyPr wrap="square" rtlCol="0">
            <a:spAutoFit/>
          </a:bodyPr>
          <a:lstStyle/>
          <a:p>
            <a:r>
              <a:rPr lang="en-US" b="1" dirty="0">
                <a:solidFill>
                  <a:srgbClr val="4C4C4C"/>
                </a:solidFill>
              </a:rPr>
              <a:t>Reduces cost by </a:t>
            </a:r>
            <a:r>
              <a:rPr lang="en-US" sz="2700" b="1" dirty="0">
                <a:solidFill>
                  <a:srgbClr val="006699"/>
                </a:solidFill>
              </a:rPr>
              <a:t>34%</a:t>
            </a:r>
          </a:p>
        </p:txBody>
      </p:sp>
      <p:pic>
        <p:nvPicPr>
          <p:cNvPr id="41" name="Picture 40"/>
          <p:cNvPicPr>
            <a:picLocks noChangeAspect="1"/>
          </p:cNvPicPr>
          <p:nvPr/>
        </p:nvPicPr>
        <p:blipFill rotWithShape="1">
          <a:blip r:embed="rId9"/>
          <a:srcRect l="-1" t="24762" r="6088" b="7785"/>
          <a:stretch/>
        </p:blipFill>
        <p:spPr>
          <a:xfrm>
            <a:off x="4587132" y="1521153"/>
            <a:ext cx="3018235" cy="1936329"/>
          </a:xfrm>
          <a:prstGeom prst="rect">
            <a:avLst/>
          </a:prstGeom>
        </p:spPr>
      </p:pic>
      <p:pic>
        <p:nvPicPr>
          <p:cNvPr id="42" name="Picture 41"/>
          <p:cNvPicPr>
            <a:picLocks noChangeAspect="1"/>
          </p:cNvPicPr>
          <p:nvPr/>
        </p:nvPicPr>
        <p:blipFill>
          <a:blip r:embed="rId10"/>
          <a:stretch>
            <a:fillRect/>
          </a:stretch>
        </p:blipFill>
        <p:spPr>
          <a:xfrm>
            <a:off x="4674993" y="1572581"/>
            <a:ext cx="874949" cy="785466"/>
          </a:xfrm>
          <a:prstGeom prst="rect">
            <a:avLst/>
          </a:prstGeom>
        </p:spPr>
      </p:pic>
      <p:sp>
        <p:nvSpPr>
          <p:cNvPr id="43" name="TextBox 42"/>
          <p:cNvSpPr txBox="1"/>
          <p:nvPr/>
        </p:nvSpPr>
        <p:spPr>
          <a:xfrm>
            <a:off x="7693891" y="2042676"/>
            <a:ext cx="1203278" cy="1061829"/>
          </a:xfrm>
          <a:prstGeom prst="rect">
            <a:avLst/>
          </a:prstGeom>
          <a:noFill/>
        </p:spPr>
        <p:txBody>
          <a:bodyPr wrap="square" rtlCol="0">
            <a:spAutoFit/>
          </a:bodyPr>
          <a:lstStyle/>
          <a:p>
            <a:r>
              <a:rPr lang="en-US" b="1" dirty="0">
                <a:solidFill>
                  <a:srgbClr val="4C4C4C"/>
                </a:solidFill>
              </a:rPr>
              <a:t>Reduces cost by </a:t>
            </a:r>
            <a:r>
              <a:rPr lang="en-US" sz="2700" b="1" dirty="0">
                <a:solidFill>
                  <a:srgbClr val="006699"/>
                </a:solidFill>
              </a:rPr>
              <a:t>22%</a:t>
            </a:r>
          </a:p>
        </p:txBody>
      </p:sp>
      <p:sp>
        <p:nvSpPr>
          <p:cNvPr id="44" name="TextBox 43"/>
          <p:cNvSpPr txBox="1"/>
          <p:nvPr/>
        </p:nvSpPr>
        <p:spPr>
          <a:xfrm>
            <a:off x="4587132" y="3450327"/>
            <a:ext cx="3533275" cy="307777"/>
          </a:xfrm>
          <a:prstGeom prst="rect">
            <a:avLst/>
          </a:prstGeom>
          <a:noFill/>
        </p:spPr>
        <p:txBody>
          <a:bodyPr wrap="none" rtlCol="0">
            <a:spAutoFit/>
          </a:bodyPr>
          <a:lstStyle/>
          <a:p>
            <a:r>
              <a:rPr lang="en-US" sz="1400" b="1" dirty="0">
                <a:solidFill>
                  <a:srgbClr val="4C4C4C"/>
                </a:solidFill>
              </a:rPr>
              <a:t>New Tiger Cat feller for woody biomass</a:t>
            </a:r>
          </a:p>
        </p:txBody>
      </p:sp>
      <p:sp>
        <p:nvSpPr>
          <p:cNvPr id="45" name="TextBox 44"/>
          <p:cNvSpPr txBox="1"/>
          <p:nvPr/>
        </p:nvSpPr>
        <p:spPr>
          <a:xfrm>
            <a:off x="3368226" y="2100348"/>
            <a:ext cx="1164896" cy="1061829"/>
          </a:xfrm>
          <a:prstGeom prst="rect">
            <a:avLst/>
          </a:prstGeom>
          <a:noFill/>
        </p:spPr>
        <p:txBody>
          <a:bodyPr wrap="square" rtlCol="0">
            <a:spAutoFit/>
          </a:bodyPr>
          <a:lstStyle/>
          <a:p>
            <a:r>
              <a:rPr lang="en-US" b="1" dirty="0">
                <a:solidFill>
                  <a:srgbClr val="4C4C4C"/>
                </a:solidFill>
              </a:rPr>
              <a:t>Reduces cost by </a:t>
            </a:r>
            <a:r>
              <a:rPr lang="en-US" sz="2700" b="1" dirty="0">
                <a:solidFill>
                  <a:srgbClr val="006699"/>
                </a:solidFill>
              </a:rPr>
              <a:t>25%</a:t>
            </a:r>
          </a:p>
        </p:txBody>
      </p:sp>
      <p:sp>
        <p:nvSpPr>
          <p:cNvPr id="46" name="TextBox 45"/>
          <p:cNvSpPr txBox="1"/>
          <p:nvPr/>
        </p:nvSpPr>
        <p:spPr>
          <a:xfrm>
            <a:off x="6136006" y="2104131"/>
            <a:ext cx="1018227" cy="253916"/>
          </a:xfrm>
          <a:prstGeom prst="rect">
            <a:avLst/>
          </a:prstGeom>
          <a:noFill/>
        </p:spPr>
        <p:txBody>
          <a:bodyPr wrap="none" rtlCol="0">
            <a:spAutoFit/>
          </a:bodyPr>
          <a:lstStyle/>
          <a:p>
            <a:r>
              <a:rPr lang="en-US" sz="1050" b="1" dirty="0">
                <a:solidFill>
                  <a:prstClr val="white"/>
                </a:solidFill>
              </a:rPr>
              <a:t>Loblolly Pine</a:t>
            </a:r>
          </a:p>
        </p:txBody>
      </p:sp>
      <p:sp>
        <p:nvSpPr>
          <p:cNvPr id="47" name="TextBox 46"/>
          <p:cNvSpPr txBox="1"/>
          <p:nvPr/>
        </p:nvSpPr>
        <p:spPr>
          <a:xfrm>
            <a:off x="1431754" y="3072793"/>
            <a:ext cx="941283" cy="253916"/>
          </a:xfrm>
          <a:prstGeom prst="rect">
            <a:avLst/>
          </a:prstGeom>
          <a:noFill/>
        </p:spPr>
        <p:txBody>
          <a:bodyPr wrap="none" rtlCol="0">
            <a:spAutoFit/>
          </a:bodyPr>
          <a:lstStyle/>
          <a:p>
            <a:r>
              <a:rPr lang="en-US" sz="1050" b="1" dirty="0">
                <a:solidFill>
                  <a:prstClr val="white"/>
                </a:solidFill>
              </a:rPr>
              <a:t>Corn stover</a:t>
            </a:r>
          </a:p>
        </p:txBody>
      </p:sp>
    </p:spTree>
    <p:extLst>
      <p:ext uri="{BB962C8B-B14F-4D97-AF65-F5344CB8AC3E}">
        <p14:creationId xmlns:p14="http://schemas.microsoft.com/office/powerpoint/2010/main" val="251359572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57200" y="4789812"/>
            <a:ext cx="2595563" cy="1954188"/>
          </a:xfrm>
          <a:prstGeom prst="rect">
            <a:avLst/>
          </a:prstGeom>
        </p:spPr>
      </p:pic>
      <p:sp>
        <p:nvSpPr>
          <p:cNvPr id="2" name="Title 1"/>
          <p:cNvSpPr>
            <a:spLocks noGrp="1"/>
          </p:cNvSpPr>
          <p:nvPr>
            <p:ph type="title"/>
          </p:nvPr>
        </p:nvSpPr>
        <p:spPr/>
        <p:txBody>
          <a:bodyPr/>
          <a:lstStyle/>
          <a:p>
            <a:r>
              <a:rPr lang="en-US" dirty="0" smtClean="0"/>
              <a:t>Lab </a:t>
            </a:r>
            <a:r>
              <a:rPr lang="en-US" dirty="0"/>
              <a:t>&amp; Bench Scale </a:t>
            </a:r>
            <a:r>
              <a:rPr lang="en-US" dirty="0" smtClean="0"/>
              <a:t>R&amp;D – Aviation Highlights</a:t>
            </a:r>
            <a:endParaRPr lang="en-US" dirty="0"/>
          </a:p>
        </p:txBody>
      </p:sp>
      <p:sp>
        <p:nvSpPr>
          <p:cNvPr id="3" name="Content Placeholder 2"/>
          <p:cNvSpPr>
            <a:spLocks noGrp="1"/>
          </p:cNvSpPr>
          <p:nvPr>
            <p:ph idx="1"/>
          </p:nvPr>
        </p:nvSpPr>
        <p:spPr>
          <a:xfrm>
            <a:off x="143164" y="1072285"/>
            <a:ext cx="6710218" cy="3322782"/>
          </a:xfrm>
        </p:spPr>
        <p:txBody>
          <a:bodyPr/>
          <a:lstStyle/>
          <a:p>
            <a:r>
              <a:rPr lang="en-US" dirty="0" smtClean="0"/>
              <a:t>Focus on biofuels catalyst development at national labs , e.g.:</a:t>
            </a:r>
          </a:p>
          <a:p>
            <a:pPr lvl="1"/>
            <a:r>
              <a:rPr lang="en-US" dirty="0" smtClean="0"/>
              <a:t>PNNL - Alcohol to Jet</a:t>
            </a:r>
          </a:p>
          <a:p>
            <a:pPr lvl="1"/>
            <a:r>
              <a:rPr lang="en-US" dirty="0" smtClean="0"/>
              <a:t>NREL – DME to branched </a:t>
            </a:r>
            <a:r>
              <a:rPr lang="en-US" dirty="0" err="1" smtClean="0"/>
              <a:t>paraffins</a:t>
            </a:r>
            <a:endParaRPr lang="en-US" dirty="0" smtClean="0"/>
          </a:p>
          <a:p>
            <a:pPr lvl="1"/>
            <a:r>
              <a:rPr lang="en-US" dirty="0" smtClean="0"/>
              <a:t>ORNL – dilute Alcohol to Jet</a:t>
            </a:r>
          </a:p>
          <a:p>
            <a:pPr lvl="1"/>
            <a:r>
              <a:rPr lang="en-US" dirty="0" smtClean="0"/>
              <a:t>ANL – Catalyst characterization</a:t>
            </a:r>
          </a:p>
          <a:p>
            <a:r>
              <a:rPr lang="en-US" dirty="0" smtClean="0"/>
              <a:t>Focus on industrial partnerships, </a:t>
            </a:r>
            <a:r>
              <a:rPr lang="en-US" dirty="0" err="1" smtClean="0"/>
              <a:t>e.g</a:t>
            </a:r>
            <a:r>
              <a:rPr lang="en-US" dirty="0" smtClean="0"/>
              <a:t>:</a:t>
            </a:r>
          </a:p>
          <a:p>
            <a:pPr lvl="1"/>
            <a:r>
              <a:rPr lang="en-US" dirty="0" err="1" smtClean="0"/>
              <a:t>Vertimass</a:t>
            </a:r>
            <a:endParaRPr lang="en-US" dirty="0" smtClean="0"/>
          </a:p>
          <a:p>
            <a:pPr lvl="1"/>
            <a:r>
              <a:rPr lang="en-US" dirty="0" err="1" smtClean="0"/>
              <a:t>Virent</a:t>
            </a:r>
            <a:endParaRPr lang="en-US" dirty="0" smtClean="0"/>
          </a:p>
          <a:p>
            <a:pPr lvl="1"/>
            <a:r>
              <a:rPr lang="en-US" dirty="0" err="1" smtClean="0"/>
              <a:t>Lanzatech</a:t>
            </a:r>
            <a:endParaRPr lang="en-US" dirty="0" smtClean="0"/>
          </a:p>
          <a:p>
            <a:pPr lvl="1"/>
            <a:r>
              <a:rPr lang="en-US" dirty="0" err="1" smtClean="0"/>
              <a:t>Kiverdi</a:t>
            </a:r>
            <a:endParaRPr lang="en-US" dirty="0" smtClean="0"/>
          </a:p>
          <a:p>
            <a:pPr lvl="1"/>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9973" y="2962553"/>
            <a:ext cx="2196827" cy="1198269"/>
          </a:xfrm>
          <a:prstGeom prst="rect">
            <a:avLst/>
          </a:prstGeom>
        </p:spPr>
      </p:pic>
      <p:pic>
        <p:nvPicPr>
          <p:cNvPr id="11" name="Picture 10"/>
          <p:cNvPicPr>
            <a:picLocks noChangeAspect="1"/>
          </p:cNvPicPr>
          <p:nvPr/>
        </p:nvPicPr>
        <p:blipFill>
          <a:blip r:embed="rId5"/>
          <a:stretch>
            <a:fillRect/>
          </a:stretch>
        </p:blipFill>
        <p:spPr>
          <a:xfrm>
            <a:off x="6072372" y="754698"/>
            <a:ext cx="2768803" cy="1176741"/>
          </a:xfrm>
          <a:prstGeom prst="rect">
            <a:avLst/>
          </a:prstGeom>
        </p:spPr>
      </p:pic>
      <p:pic>
        <p:nvPicPr>
          <p:cNvPr id="12" name="Picture 11"/>
          <p:cNvPicPr>
            <a:picLocks noChangeAspect="1"/>
          </p:cNvPicPr>
          <p:nvPr/>
        </p:nvPicPr>
        <p:blipFill>
          <a:blip r:embed="rId6"/>
          <a:stretch>
            <a:fillRect/>
          </a:stretch>
        </p:blipFill>
        <p:spPr>
          <a:xfrm>
            <a:off x="2886097" y="4596874"/>
            <a:ext cx="2951555" cy="732981"/>
          </a:xfrm>
          <a:prstGeom prst="rect">
            <a:avLst/>
          </a:prstGeom>
        </p:spPr>
      </p:pic>
      <p:pic>
        <p:nvPicPr>
          <p:cNvPr id="14" name="Picture 13"/>
          <p:cNvPicPr>
            <a:picLocks noChangeAspect="1"/>
          </p:cNvPicPr>
          <p:nvPr/>
        </p:nvPicPr>
        <p:blipFill>
          <a:blip r:embed="rId7"/>
          <a:stretch>
            <a:fillRect/>
          </a:stretch>
        </p:blipFill>
        <p:spPr>
          <a:xfrm>
            <a:off x="3327539" y="5504368"/>
            <a:ext cx="2132158" cy="1066079"/>
          </a:xfrm>
          <a:prstGeom prst="rect">
            <a:avLst/>
          </a:prstGeom>
        </p:spPr>
      </p:pic>
      <p:pic>
        <p:nvPicPr>
          <p:cNvPr id="15" name="Picture 14"/>
          <p:cNvPicPr>
            <a:picLocks noChangeAspect="1"/>
          </p:cNvPicPr>
          <p:nvPr/>
        </p:nvPicPr>
        <p:blipFill>
          <a:blip r:embed="rId8"/>
          <a:stretch>
            <a:fillRect/>
          </a:stretch>
        </p:blipFill>
        <p:spPr>
          <a:xfrm>
            <a:off x="5972027" y="2095104"/>
            <a:ext cx="2969491" cy="863722"/>
          </a:xfrm>
          <a:prstGeom prst="rect">
            <a:avLst/>
          </a:prstGeom>
        </p:spPr>
      </p:pic>
      <p:pic>
        <p:nvPicPr>
          <p:cNvPr id="16" name="Picture 15"/>
          <p:cNvPicPr>
            <a:picLocks noChangeAspect="1"/>
          </p:cNvPicPr>
          <p:nvPr/>
        </p:nvPicPr>
        <p:blipFill>
          <a:blip r:embed="rId9"/>
          <a:stretch>
            <a:fillRect/>
          </a:stretch>
        </p:blipFill>
        <p:spPr>
          <a:xfrm>
            <a:off x="7128158" y="4264476"/>
            <a:ext cx="1465288" cy="1316904"/>
          </a:xfrm>
          <a:prstGeom prst="rect">
            <a:avLst/>
          </a:prstGeom>
        </p:spPr>
      </p:pic>
      <p:pic>
        <p:nvPicPr>
          <p:cNvPr id="17" name="Picture 16"/>
          <p:cNvPicPr>
            <a:picLocks noChangeAspect="1"/>
          </p:cNvPicPr>
          <p:nvPr/>
        </p:nvPicPr>
        <p:blipFill>
          <a:blip r:embed="rId10"/>
          <a:stretch>
            <a:fillRect/>
          </a:stretch>
        </p:blipFill>
        <p:spPr>
          <a:xfrm>
            <a:off x="4361875" y="5496404"/>
            <a:ext cx="2277913" cy="541004"/>
          </a:xfrm>
          <a:prstGeom prst="rect">
            <a:avLst/>
          </a:prstGeom>
        </p:spPr>
      </p:pic>
    </p:spTree>
    <p:extLst>
      <p:ext uri="{BB962C8B-B14F-4D97-AF65-F5344CB8AC3E}">
        <p14:creationId xmlns:p14="http://schemas.microsoft.com/office/powerpoint/2010/main" val="2461099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7"/>
          <p:cNvSpPr txBox="1">
            <a:spLocks noChangeArrowheads="1"/>
          </p:cNvSpPr>
          <p:nvPr/>
        </p:nvSpPr>
        <p:spPr bwMode="auto">
          <a:xfrm>
            <a:off x="5012719" y="4334470"/>
            <a:ext cx="4038600" cy="461665"/>
          </a:xfrm>
          <a:prstGeom prst="rect">
            <a:avLst/>
          </a:prstGeom>
          <a:noFill/>
          <a:ln w="9525">
            <a:noFill/>
            <a:miter lim="800000"/>
            <a:headEnd/>
            <a:tailEnd/>
          </a:ln>
        </p:spPr>
        <p:txBody>
          <a:bodyPr wrap="square">
            <a:spAutoFit/>
          </a:bodyPr>
          <a:lstStyle/>
          <a:p>
            <a:pPr defTabSz="457200" fontAlgn="base">
              <a:spcBef>
                <a:spcPct val="50000"/>
              </a:spcBef>
              <a:spcAft>
                <a:spcPct val="0"/>
              </a:spcAft>
            </a:pPr>
            <a:r>
              <a:rPr lang="en-US" sz="1200" b="1" dirty="0">
                <a:solidFill>
                  <a:srgbClr val="000000"/>
                </a:solidFill>
                <a:ea typeface="ＭＳ Ｐゴシック" pitchFamily="-106" charset="-128"/>
              </a:rPr>
              <a:t>For more information visit: </a:t>
            </a:r>
            <a:r>
              <a:rPr lang="en-US" sz="1200" b="1" u="sng" dirty="0">
                <a:solidFill>
                  <a:srgbClr val="000000"/>
                </a:solidFill>
                <a:ea typeface="ＭＳ Ｐゴシック" pitchFamily="-106" charset="-128"/>
                <a:hlinkClick r:id="rId3"/>
              </a:rPr>
              <a:t>www.energy.gov/eere/bioenergy/integrated-biorefineries</a:t>
            </a:r>
          </a:p>
        </p:txBody>
      </p:sp>
      <p:sp>
        <p:nvSpPr>
          <p:cNvPr id="8" name="Content Placeholder 2"/>
          <p:cNvSpPr>
            <a:spLocks noGrp="1"/>
          </p:cNvSpPr>
          <p:nvPr/>
        </p:nvSpPr>
        <p:spPr bwMode="auto">
          <a:xfrm>
            <a:off x="140769" y="858192"/>
            <a:ext cx="2896957" cy="4495800"/>
          </a:xfrm>
          <a:prstGeom prst="rect">
            <a:avLst/>
          </a:prstGeom>
          <a:solidFill>
            <a:srgbClr val="92D050">
              <a:alpha val="63922"/>
            </a:srgbClr>
          </a:solidFill>
          <a:ln w="9525">
            <a:noFill/>
            <a:miter lim="800000"/>
            <a:headEnd/>
            <a:tailEnd/>
          </a:ln>
          <a:effectLst/>
        </p:spPr>
        <p:txBody>
          <a:bodyPr vert="horz" wrap="square" lIns="91440" tIns="91440" rIns="73152" bIns="0" numCol="1" anchor="t" anchorCtr="0" compatLnSpc="1">
            <a:prstTxWarp prst="textNoShape">
              <a:avLst/>
            </a:prstTxWarp>
            <a:noAutofit/>
          </a:bodyPr>
          <a:lstStyle>
            <a:defPPr>
              <a:defRPr lang="en-US"/>
            </a:defPPr>
            <a:lvl1pPr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1pPr>
            <a:lvl2pPr marL="4572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2pPr>
            <a:lvl3pPr marL="9144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3pPr>
            <a:lvl4pPr marL="13716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4pPr>
            <a:lvl5pPr marL="18288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5pPr>
            <a:lvl6pPr marL="22860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6pPr>
            <a:lvl7pPr marL="27432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7pPr>
            <a:lvl8pPr marL="32004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8pPr>
            <a:lvl9pPr marL="36576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9pPr>
          </a:lstStyle>
          <a:p>
            <a:pPr marL="285750" indent="-285750">
              <a:spcAft>
                <a:spcPts val="800"/>
              </a:spcAft>
              <a:buFont typeface="Arial" pitchFamily="34" charset="0"/>
              <a:buChar char="•"/>
            </a:pPr>
            <a:r>
              <a:rPr lang="en-US" dirty="0" smtClean="0">
                <a:solidFill>
                  <a:srgbClr val="000000"/>
                </a:solidFill>
                <a:latin typeface="Calibri"/>
              </a:rPr>
              <a:t>The Demonstration and Market Transformation program manages </a:t>
            </a:r>
            <a:br>
              <a:rPr lang="en-US" dirty="0" smtClean="0">
                <a:solidFill>
                  <a:srgbClr val="000000"/>
                </a:solidFill>
                <a:latin typeface="Calibri"/>
              </a:rPr>
            </a:br>
            <a:r>
              <a:rPr lang="en-US" dirty="0" smtClean="0">
                <a:solidFill>
                  <a:srgbClr val="000000"/>
                </a:solidFill>
                <a:latin typeface="Calibri"/>
              </a:rPr>
              <a:t>a </a:t>
            </a:r>
            <a:r>
              <a:rPr lang="en-US" dirty="0">
                <a:solidFill>
                  <a:srgbClr val="000000"/>
                </a:solidFill>
                <a:latin typeface="Calibri"/>
              </a:rPr>
              <a:t>diverse portfolio of </a:t>
            </a:r>
            <a:r>
              <a:rPr lang="en-US" dirty="0" smtClean="0">
                <a:solidFill>
                  <a:srgbClr val="000000"/>
                </a:solidFill>
                <a:latin typeface="Calibri"/>
              </a:rPr>
              <a:t>projects focused </a:t>
            </a:r>
            <a:r>
              <a:rPr lang="en-US" dirty="0">
                <a:solidFill>
                  <a:srgbClr val="000000"/>
                </a:solidFill>
                <a:latin typeface="Calibri"/>
              </a:rPr>
              <a:t>on the </a:t>
            </a:r>
            <a:r>
              <a:rPr lang="en-US" dirty="0" smtClean="0">
                <a:solidFill>
                  <a:srgbClr val="000000"/>
                </a:solidFill>
                <a:latin typeface="Calibri"/>
              </a:rPr>
              <a:t>scale-up </a:t>
            </a:r>
            <a:r>
              <a:rPr lang="en-US" dirty="0">
                <a:solidFill>
                  <a:srgbClr val="000000"/>
                </a:solidFill>
                <a:latin typeface="Calibri"/>
              </a:rPr>
              <a:t>of </a:t>
            </a:r>
            <a:r>
              <a:rPr lang="en-US" dirty="0" smtClean="0">
                <a:solidFill>
                  <a:srgbClr val="000000"/>
                </a:solidFill>
                <a:latin typeface="Calibri"/>
              </a:rPr>
              <a:t>biofuel </a:t>
            </a:r>
            <a:r>
              <a:rPr lang="en-US" dirty="0">
                <a:solidFill>
                  <a:srgbClr val="000000"/>
                </a:solidFill>
                <a:latin typeface="Calibri"/>
              </a:rPr>
              <a:t>production technologies from </a:t>
            </a:r>
            <a:r>
              <a:rPr lang="en-US" dirty="0" smtClean="0">
                <a:solidFill>
                  <a:srgbClr val="000000"/>
                </a:solidFill>
                <a:latin typeface="Calibri"/>
              </a:rPr>
              <a:t>pilot- </a:t>
            </a:r>
            <a:r>
              <a:rPr lang="en-US" dirty="0">
                <a:solidFill>
                  <a:srgbClr val="000000"/>
                </a:solidFill>
                <a:latin typeface="Calibri"/>
              </a:rPr>
              <a:t>to </a:t>
            </a:r>
            <a:r>
              <a:rPr lang="en-US" dirty="0" smtClean="0">
                <a:solidFill>
                  <a:srgbClr val="000000"/>
                </a:solidFill>
                <a:latin typeface="Calibri"/>
              </a:rPr>
              <a:t>demonstration- </a:t>
            </a:r>
            <a:r>
              <a:rPr lang="en-US" dirty="0">
                <a:solidFill>
                  <a:srgbClr val="000000"/>
                </a:solidFill>
                <a:latin typeface="Calibri"/>
              </a:rPr>
              <a:t>to </a:t>
            </a:r>
            <a:r>
              <a:rPr lang="en-US" dirty="0" smtClean="0">
                <a:solidFill>
                  <a:srgbClr val="000000"/>
                </a:solidFill>
                <a:latin typeface="Calibri"/>
              </a:rPr>
              <a:t>pioneer-scale</a:t>
            </a:r>
            <a:r>
              <a:rPr lang="en-US" dirty="0">
                <a:solidFill>
                  <a:srgbClr val="000000"/>
                </a:solidFill>
                <a:latin typeface="Calibri"/>
              </a:rPr>
              <a:t>. </a:t>
            </a:r>
            <a:endParaRPr lang="en-US" dirty="0" smtClean="0">
              <a:solidFill>
                <a:srgbClr val="000000"/>
              </a:solidFill>
              <a:latin typeface="Calibri"/>
            </a:endParaRPr>
          </a:p>
        </p:txBody>
      </p:sp>
      <p:sp>
        <p:nvSpPr>
          <p:cNvPr id="11" name="Title 1"/>
          <p:cNvSpPr txBox="1">
            <a:spLocks/>
          </p:cNvSpPr>
          <p:nvPr/>
        </p:nvSpPr>
        <p:spPr>
          <a:xfrm>
            <a:off x="55562" y="0"/>
            <a:ext cx="9088437" cy="685801"/>
          </a:xfrm>
          <a:prstGeom prst="rect">
            <a:avLst/>
          </a:prstGeom>
          <a:noFill/>
        </p:spPr>
        <p:txBody>
          <a:bodyPr vert="horz" lIns="91440" tIns="45720" rIns="91440" bIns="45720" rtlCol="0" anchor="ctr">
            <a:normAutofit/>
          </a:bodyPr>
          <a:lstStyle>
            <a:lvl1pPr defTabSz="457200">
              <a:spcBef>
                <a:spcPct val="0"/>
              </a:spcBef>
              <a:buNone/>
              <a:defRPr lang="en-US" sz="2800" b="1">
                <a:solidFill>
                  <a:srgbClr val="000000"/>
                </a:solidFill>
                <a:latin typeface="+mj-lt"/>
                <a:ea typeface="+mj-ea"/>
                <a:cs typeface="Arial"/>
              </a:defRPr>
            </a:lvl1pPr>
          </a:lstStyle>
          <a:p>
            <a:pPr marL="117475"/>
            <a:r>
              <a:rPr dirty="0"/>
              <a:t>Demonstration </a:t>
            </a:r>
            <a:r>
              <a:rPr dirty="0" smtClean="0"/>
              <a:t>Portfolio</a:t>
            </a:r>
          </a:p>
        </p:txBody>
      </p:sp>
      <p:pic>
        <p:nvPicPr>
          <p:cNvPr id="2051" name="Picture 3" descr="C:\Users\Andrew.Graves\AppData\Local\Microsoft\Windows\Temporary Internet Files\Content.Outlook\N3FK0Q3P\Legend (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6181" y="4179391"/>
            <a:ext cx="1790548" cy="123348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flipV="1">
            <a:off x="4990948" y="3525477"/>
            <a:ext cx="343052" cy="7182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267199" y="1443335"/>
            <a:ext cx="1229547" cy="369332"/>
          </a:xfrm>
          <a:prstGeom prst="rect">
            <a:avLst/>
          </a:prstGeom>
          <a:noFill/>
        </p:spPr>
        <p:txBody>
          <a:bodyPr wrap="square" rtlCol="0">
            <a:spAutoFit/>
          </a:bodyPr>
          <a:lstStyle/>
          <a:p>
            <a:r>
              <a:rPr lang="en-US" b="1" dirty="0">
                <a:solidFill>
                  <a:srgbClr val="5F9127"/>
                </a:solidFill>
              </a:rPr>
              <a:t>Solazyme</a:t>
            </a:r>
          </a:p>
        </p:txBody>
      </p:sp>
      <p:sp>
        <p:nvSpPr>
          <p:cNvPr id="23" name="TextBox 22"/>
          <p:cNvSpPr txBox="1"/>
          <p:nvPr/>
        </p:nvSpPr>
        <p:spPr>
          <a:xfrm>
            <a:off x="6659776" y="2852405"/>
            <a:ext cx="1158447" cy="369332"/>
          </a:xfrm>
          <a:prstGeom prst="rect">
            <a:avLst/>
          </a:prstGeom>
          <a:noFill/>
        </p:spPr>
        <p:txBody>
          <a:bodyPr wrap="square" rtlCol="0">
            <a:spAutoFit/>
          </a:bodyPr>
          <a:lstStyle/>
          <a:p>
            <a:r>
              <a:rPr lang="en-US" b="1" dirty="0">
                <a:solidFill>
                  <a:srgbClr val="5F9127"/>
                </a:solidFill>
              </a:rPr>
              <a:t>Algenol</a:t>
            </a:r>
          </a:p>
        </p:txBody>
      </p:sp>
      <p:cxnSp>
        <p:nvCxnSpPr>
          <p:cNvPr id="20" name="Straight Arrow Connector 19"/>
          <p:cNvCxnSpPr>
            <a:stCxn id="23" idx="2"/>
          </p:cNvCxnSpPr>
          <p:nvPr/>
        </p:nvCxnSpPr>
        <p:spPr>
          <a:xfrm>
            <a:off x="7239000" y="3221737"/>
            <a:ext cx="76200" cy="4981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22" idx="2"/>
          </p:cNvCxnSpPr>
          <p:nvPr/>
        </p:nvCxnSpPr>
        <p:spPr>
          <a:xfrm>
            <a:off x="4881973" y="1812667"/>
            <a:ext cx="1699449" cy="6720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6" name="Picture 2" descr="C:\Users\Andrew.Graves\AppData\Local\Microsoft\Windows\Temporary Internet Files\Content.Outlook\N3FK0Q3P\IBR Map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906150"/>
            <a:ext cx="5741256" cy="342307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1756" y="1677742"/>
            <a:ext cx="24765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1028" y="1962963"/>
            <a:ext cx="24765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0641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7"/>
          <p:cNvSpPr txBox="1">
            <a:spLocks noChangeArrowheads="1"/>
          </p:cNvSpPr>
          <p:nvPr/>
        </p:nvSpPr>
        <p:spPr bwMode="auto">
          <a:xfrm>
            <a:off x="5012719" y="4334470"/>
            <a:ext cx="4195936" cy="738664"/>
          </a:xfrm>
          <a:prstGeom prst="rect">
            <a:avLst/>
          </a:prstGeom>
          <a:noFill/>
          <a:ln w="9525">
            <a:noFill/>
            <a:miter lim="800000"/>
            <a:headEnd/>
            <a:tailEnd/>
          </a:ln>
        </p:spPr>
        <p:txBody>
          <a:bodyPr wrap="square">
            <a:spAutoFit/>
          </a:bodyPr>
          <a:lstStyle/>
          <a:p>
            <a:pPr defTabSz="457200" fontAlgn="base">
              <a:spcBef>
                <a:spcPct val="50000"/>
              </a:spcBef>
              <a:spcAft>
                <a:spcPct val="0"/>
              </a:spcAft>
            </a:pPr>
            <a:r>
              <a:rPr lang="en-US" sz="1400" b="1" dirty="0">
                <a:solidFill>
                  <a:srgbClr val="000000"/>
                </a:solidFill>
                <a:ea typeface="ＭＳ Ｐゴシック" pitchFamily="-106" charset="-128"/>
              </a:rPr>
              <a:t>For more information visit: </a:t>
            </a:r>
            <a:r>
              <a:rPr lang="en-US" sz="1400" b="1" u="sng" dirty="0">
                <a:solidFill>
                  <a:srgbClr val="000000"/>
                </a:solidFill>
                <a:ea typeface="ＭＳ Ｐゴシック" pitchFamily="-106" charset="-128"/>
                <a:hlinkClick r:id="rId3"/>
              </a:rPr>
              <a:t>www.energy.gov/eere/bioenergy/integrated-biorefineries</a:t>
            </a:r>
          </a:p>
        </p:txBody>
      </p:sp>
      <p:sp>
        <p:nvSpPr>
          <p:cNvPr id="8" name="Content Placeholder 2"/>
          <p:cNvSpPr>
            <a:spLocks noGrp="1"/>
          </p:cNvSpPr>
          <p:nvPr/>
        </p:nvSpPr>
        <p:spPr bwMode="auto">
          <a:xfrm>
            <a:off x="140769" y="858192"/>
            <a:ext cx="2896957" cy="4495800"/>
          </a:xfrm>
          <a:prstGeom prst="rect">
            <a:avLst/>
          </a:prstGeom>
          <a:solidFill>
            <a:srgbClr val="92D050">
              <a:alpha val="63922"/>
            </a:srgbClr>
          </a:solidFill>
          <a:ln w="9525">
            <a:noFill/>
            <a:miter lim="800000"/>
            <a:headEnd/>
            <a:tailEnd/>
          </a:ln>
          <a:effectLst/>
        </p:spPr>
        <p:txBody>
          <a:bodyPr vert="horz" wrap="square" lIns="91440" tIns="91440" rIns="73152" bIns="0" numCol="1" anchor="t" anchorCtr="0" compatLnSpc="1">
            <a:prstTxWarp prst="textNoShape">
              <a:avLst/>
            </a:prstTxWarp>
            <a:noAutofit/>
          </a:bodyPr>
          <a:lstStyle>
            <a:defPPr>
              <a:defRPr lang="en-US"/>
            </a:defPPr>
            <a:lvl1pPr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1pPr>
            <a:lvl2pPr marL="4572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2pPr>
            <a:lvl3pPr marL="9144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3pPr>
            <a:lvl4pPr marL="13716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4pPr>
            <a:lvl5pPr marL="18288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5pPr>
            <a:lvl6pPr marL="22860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6pPr>
            <a:lvl7pPr marL="27432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7pPr>
            <a:lvl8pPr marL="32004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8pPr>
            <a:lvl9pPr marL="36576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9pPr>
          </a:lstStyle>
          <a:p>
            <a:pPr marL="285750" indent="-285750">
              <a:spcAft>
                <a:spcPts val="800"/>
              </a:spcAft>
              <a:buFont typeface="Arial" pitchFamily="34" charset="0"/>
              <a:buChar char="•"/>
            </a:pPr>
            <a:r>
              <a:rPr lang="en-US" dirty="0" smtClean="0">
                <a:solidFill>
                  <a:srgbClr val="000000"/>
                </a:solidFill>
                <a:latin typeface="Calibri"/>
              </a:rPr>
              <a:t>Several of these have aviation fuel potential</a:t>
            </a:r>
          </a:p>
          <a:p>
            <a:pPr marL="742950" lvl="1" indent="-285750">
              <a:spcAft>
                <a:spcPts val="0"/>
              </a:spcAft>
              <a:buFont typeface="Arial" pitchFamily="34" charset="0"/>
              <a:buChar char="•"/>
            </a:pPr>
            <a:r>
              <a:rPr lang="en-US" dirty="0" err="1">
                <a:solidFill>
                  <a:srgbClr val="000000"/>
                </a:solidFill>
                <a:latin typeface="Calibri"/>
              </a:rPr>
              <a:t>Amyris</a:t>
            </a:r>
            <a:endParaRPr lang="en-US" dirty="0">
              <a:solidFill>
                <a:srgbClr val="000000"/>
              </a:solidFill>
              <a:latin typeface="Calibri"/>
            </a:endParaRPr>
          </a:p>
          <a:p>
            <a:pPr marL="742950" lvl="1" indent="-285750">
              <a:spcAft>
                <a:spcPts val="0"/>
              </a:spcAft>
              <a:buFont typeface="Arial" pitchFamily="34" charset="0"/>
              <a:buChar char="•"/>
            </a:pPr>
            <a:r>
              <a:rPr lang="en-US" dirty="0" err="1" smtClean="0">
                <a:solidFill>
                  <a:srgbClr val="000000"/>
                </a:solidFill>
                <a:latin typeface="Calibri"/>
              </a:rPr>
              <a:t>Solazyme</a:t>
            </a:r>
            <a:endParaRPr lang="en-US" dirty="0" smtClean="0">
              <a:solidFill>
                <a:srgbClr val="000000"/>
              </a:solidFill>
              <a:latin typeface="Calibri"/>
            </a:endParaRPr>
          </a:p>
          <a:p>
            <a:pPr marL="742950" lvl="1" indent="-285750">
              <a:spcAft>
                <a:spcPts val="0"/>
              </a:spcAft>
              <a:buFont typeface="Arial" pitchFamily="34" charset="0"/>
              <a:buChar char="•"/>
            </a:pPr>
            <a:r>
              <a:rPr lang="en-US" dirty="0">
                <a:solidFill>
                  <a:srgbClr val="000000"/>
                </a:solidFill>
                <a:latin typeface="Calibri"/>
              </a:rPr>
              <a:t>Sapphire</a:t>
            </a:r>
          </a:p>
          <a:p>
            <a:pPr marL="742950" lvl="1" indent="-285750">
              <a:spcAft>
                <a:spcPts val="0"/>
              </a:spcAft>
              <a:buFont typeface="Arial" pitchFamily="34" charset="0"/>
              <a:buChar char="•"/>
            </a:pPr>
            <a:r>
              <a:rPr lang="en-US" dirty="0" err="1" smtClean="0">
                <a:solidFill>
                  <a:srgbClr val="000000"/>
                </a:solidFill>
                <a:latin typeface="Calibri"/>
              </a:rPr>
              <a:t>Algenol</a:t>
            </a:r>
            <a:endParaRPr lang="en-US" dirty="0" smtClean="0">
              <a:solidFill>
                <a:srgbClr val="000000"/>
              </a:solidFill>
              <a:latin typeface="Calibri"/>
            </a:endParaRPr>
          </a:p>
          <a:p>
            <a:pPr marL="742950" lvl="1" indent="-285750">
              <a:spcAft>
                <a:spcPts val="0"/>
              </a:spcAft>
              <a:buFont typeface="Arial" pitchFamily="34" charset="0"/>
              <a:buChar char="•"/>
            </a:pPr>
            <a:r>
              <a:rPr lang="en-US" dirty="0" smtClean="0">
                <a:solidFill>
                  <a:srgbClr val="000000"/>
                </a:solidFill>
                <a:latin typeface="Calibri"/>
              </a:rPr>
              <a:t>Bioprocess Algae</a:t>
            </a:r>
          </a:p>
          <a:p>
            <a:pPr marL="742950" lvl="1" indent="-285750">
              <a:spcAft>
                <a:spcPts val="0"/>
              </a:spcAft>
              <a:buFont typeface="Arial" pitchFamily="34" charset="0"/>
              <a:buChar char="•"/>
            </a:pPr>
            <a:r>
              <a:rPr lang="en-US" dirty="0" err="1" smtClean="0">
                <a:solidFill>
                  <a:srgbClr val="000000"/>
                </a:solidFill>
                <a:latin typeface="Calibri"/>
              </a:rPr>
              <a:t>Mercurius</a:t>
            </a:r>
            <a:endParaRPr lang="en-US" dirty="0">
              <a:solidFill>
                <a:srgbClr val="000000"/>
              </a:solidFill>
              <a:latin typeface="Calibri"/>
            </a:endParaRPr>
          </a:p>
          <a:p>
            <a:pPr marL="742950" lvl="1" indent="-285750">
              <a:spcAft>
                <a:spcPts val="0"/>
              </a:spcAft>
              <a:buFont typeface="Arial" pitchFamily="34" charset="0"/>
              <a:buChar char="•"/>
            </a:pPr>
            <a:r>
              <a:rPr lang="en-US" dirty="0" err="1" smtClean="0">
                <a:solidFill>
                  <a:srgbClr val="000000"/>
                </a:solidFill>
                <a:latin typeface="Calibri"/>
              </a:rPr>
              <a:t>Rentech</a:t>
            </a:r>
            <a:endParaRPr lang="en-US" dirty="0">
              <a:solidFill>
                <a:srgbClr val="000000"/>
              </a:solidFill>
              <a:latin typeface="Calibri"/>
            </a:endParaRPr>
          </a:p>
          <a:p>
            <a:pPr marL="742950" lvl="1" indent="-285750">
              <a:spcAft>
                <a:spcPts val="0"/>
              </a:spcAft>
              <a:buFont typeface="Arial" pitchFamily="34" charset="0"/>
              <a:buChar char="•"/>
            </a:pPr>
            <a:r>
              <a:rPr lang="en-US" dirty="0" smtClean="0">
                <a:solidFill>
                  <a:srgbClr val="000000"/>
                </a:solidFill>
                <a:latin typeface="Calibri"/>
              </a:rPr>
              <a:t>Frontline</a:t>
            </a:r>
          </a:p>
          <a:p>
            <a:pPr marL="285750" indent="-285750">
              <a:spcAft>
                <a:spcPts val="800"/>
              </a:spcAft>
              <a:buFont typeface="Arial" pitchFamily="34" charset="0"/>
              <a:buChar char="•"/>
            </a:pPr>
            <a:r>
              <a:rPr lang="en-US" dirty="0" smtClean="0">
                <a:solidFill>
                  <a:srgbClr val="000000"/>
                </a:solidFill>
                <a:latin typeface="Calibri"/>
              </a:rPr>
              <a:t>Of course any of the ethanol plants as well via ATJ</a:t>
            </a:r>
          </a:p>
          <a:p>
            <a:pPr marL="742950" lvl="1" indent="-285750">
              <a:spcAft>
                <a:spcPts val="800"/>
              </a:spcAft>
              <a:buFont typeface="Arial" pitchFamily="34" charset="0"/>
              <a:buChar char="•"/>
            </a:pPr>
            <a:endParaRPr lang="en-US" dirty="0" smtClean="0">
              <a:solidFill>
                <a:srgbClr val="000000"/>
              </a:solidFill>
              <a:latin typeface="Calibri"/>
            </a:endParaRPr>
          </a:p>
        </p:txBody>
      </p:sp>
      <p:sp>
        <p:nvSpPr>
          <p:cNvPr id="11" name="Title 1"/>
          <p:cNvSpPr txBox="1">
            <a:spLocks/>
          </p:cNvSpPr>
          <p:nvPr/>
        </p:nvSpPr>
        <p:spPr>
          <a:xfrm>
            <a:off x="55562" y="0"/>
            <a:ext cx="9088437" cy="685801"/>
          </a:xfrm>
          <a:prstGeom prst="rect">
            <a:avLst/>
          </a:prstGeom>
          <a:noFill/>
        </p:spPr>
        <p:txBody>
          <a:bodyPr vert="horz" lIns="91440" tIns="45720" rIns="91440" bIns="45720" rtlCol="0" anchor="ctr">
            <a:normAutofit/>
          </a:bodyPr>
          <a:lstStyle>
            <a:lvl1pPr defTabSz="457200">
              <a:spcBef>
                <a:spcPct val="0"/>
              </a:spcBef>
              <a:buNone/>
              <a:defRPr lang="en-US" sz="2800" b="1">
                <a:solidFill>
                  <a:srgbClr val="000000"/>
                </a:solidFill>
                <a:latin typeface="+mj-lt"/>
                <a:ea typeface="+mj-ea"/>
                <a:cs typeface="Arial"/>
              </a:defRPr>
            </a:lvl1pPr>
          </a:lstStyle>
          <a:p>
            <a:pPr marL="117475"/>
            <a:r>
              <a:rPr dirty="0"/>
              <a:t>Demonstration </a:t>
            </a:r>
            <a:r>
              <a:rPr dirty="0" smtClean="0"/>
              <a:t>Portfolio </a:t>
            </a:r>
            <a:r>
              <a:rPr lang="en-US" dirty="0" smtClean="0"/>
              <a:t>–</a:t>
            </a:r>
            <a:r>
              <a:rPr dirty="0" smtClean="0"/>
              <a:t> Aviation Potential</a:t>
            </a:r>
          </a:p>
        </p:txBody>
      </p:sp>
      <p:pic>
        <p:nvPicPr>
          <p:cNvPr id="2051" name="Picture 3" descr="C:\Users\Andrew.Graves\AppData\Local\Microsoft\Windows\Temporary Internet Files\Content.Outlook\N3FK0Q3P\Legend (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6181" y="4179391"/>
            <a:ext cx="1790548" cy="123348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flipV="1">
            <a:off x="4990948" y="3525477"/>
            <a:ext cx="343052" cy="7182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267199" y="1443335"/>
            <a:ext cx="1229547" cy="369332"/>
          </a:xfrm>
          <a:prstGeom prst="rect">
            <a:avLst/>
          </a:prstGeom>
          <a:noFill/>
        </p:spPr>
        <p:txBody>
          <a:bodyPr wrap="square" rtlCol="0">
            <a:spAutoFit/>
          </a:bodyPr>
          <a:lstStyle/>
          <a:p>
            <a:r>
              <a:rPr lang="en-US" b="1" dirty="0">
                <a:solidFill>
                  <a:srgbClr val="5F9127"/>
                </a:solidFill>
              </a:rPr>
              <a:t>Solazyme</a:t>
            </a:r>
          </a:p>
        </p:txBody>
      </p:sp>
      <p:sp>
        <p:nvSpPr>
          <p:cNvPr id="23" name="TextBox 22"/>
          <p:cNvSpPr txBox="1"/>
          <p:nvPr/>
        </p:nvSpPr>
        <p:spPr>
          <a:xfrm>
            <a:off x="6659776" y="2852405"/>
            <a:ext cx="1158447" cy="369332"/>
          </a:xfrm>
          <a:prstGeom prst="rect">
            <a:avLst/>
          </a:prstGeom>
          <a:noFill/>
        </p:spPr>
        <p:txBody>
          <a:bodyPr wrap="square" rtlCol="0">
            <a:spAutoFit/>
          </a:bodyPr>
          <a:lstStyle/>
          <a:p>
            <a:r>
              <a:rPr lang="en-US" b="1" dirty="0">
                <a:solidFill>
                  <a:srgbClr val="5F9127"/>
                </a:solidFill>
              </a:rPr>
              <a:t>Algenol</a:t>
            </a:r>
          </a:p>
        </p:txBody>
      </p:sp>
      <p:cxnSp>
        <p:nvCxnSpPr>
          <p:cNvPr id="20" name="Straight Arrow Connector 19"/>
          <p:cNvCxnSpPr>
            <a:stCxn id="23" idx="2"/>
          </p:cNvCxnSpPr>
          <p:nvPr/>
        </p:nvCxnSpPr>
        <p:spPr>
          <a:xfrm>
            <a:off x="7239000" y="3221737"/>
            <a:ext cx="76200" cy="4981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22" idx="2"/>
          </p:cNvCxnSpPr>
          <p:nvPr/>
        </p:nvCxnSpPr>
        <p:spPr>
          <a:xfrm>
            <a:off x="4881973" y="1812667"/>
            <a:ext cx="1699449" cy="6720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6" name="Picture 2" descr="C:\Users\Andrew.Graves\AppData\Local\Microsoft\Windows\Temporary Internet Files\Content.Outlook\N3FK0Q3P\IBR Map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906150"/>
            <a:ext cx="5741256" cy="342307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781929" y="3192669"/>
            <a:ext cx="1365373" cy="369332"/>
          </a:xfrm>
          <a:prstGeom prst="rect">
            <a:avLst/>
          </a:prstGeom>
          <a:noFill/>
        </p:spPr>
        <p:txBody>
          <a:bodyPr wrap="square" rtlCol="0">
            <a:spAutoFit/>
          </a:bodyPr>
          <a:lstStyle/>
          <a:p>
            <a:r>
              <a:rPr lang="en-US" b="1" dirty="0">
                <a:solidFill>
                  <a:srgbClr val="5F9127"/>
                </a:solidFill>
              </a:rPr>
              <a:t>Sapphire</a:t>
            </a:r>
          </a:p>
        </p:txBody>
      </p:sp>
      <p:sp>
        <p:nvSpPr>
          <p:cNvPr id="19" name="TextBox 18"/>
          <p:cNvSpPr txBox="1"/>
          <p:nvPr/>
        </p:nvSpPr>
        <p:spPr>
          <a:xfrm>
            <a:off x="7002662" y="2295784"/>
            <a:ext cx="1320064" cy="369332"/>
          </a:xfrm>
          <a:prstGeom prst="rect">
            <a:avLst/>
          </a:prstGeom>
          <a:noFill/>
        </p:spPr>
        <p:txBody>
          <a:bodyPr wrap="square" rtlCol="0">
            <a:spAutoFit/>
          </a:bodyPr>
          <a:lstStyle/>
          <a:p>
            <a:r>
              <a:rPr lang="en-US" b="1" dirty="0">
                <a:solidFill>
                  <a:srgbClr val="5F9127"/>
                </a:solidFill>
              </a:rPr>
              <a:t>Solazyme</a:t>
            </a:r>
          </a:p>
        </p:txBody>
      </p:sp>
      <p:sp>
        <p:nvSpPr>
          <p:cNvPr id="21" name="TextBox 20"/>
          <p:cNvSpPr txBox="1"/>
          <p:nvPr/>
        </p:nvSpPr>
        <p:spPr>
          <a:xfrm>
            <a:off x="6442753" y="3570908"/>
            <a:ext cx="1158447" cy="369332"/>
          </a:xfrm>
          <a:prstGeom prst="rect">
            <a:avLst/>
          </a:prstGeom>
          <a:noFill/>
        </p:spPr>
        <p:txBody>
          <a:bodyPr wrap="square" rtlCol="0">
            <a:spAutoFit/>
          </a:bodyPr>
          <a:lstStyle/>
          <a:p>
            <a:r>
              <a:rPr lang="en-US" b="1" dirty="0">
                <a:solidFill>
                  <a:srgbClr val="5F9127"/>
                </a:solidFill>
              </a:rPr>
              <a:t>Algenol</a:t>
            </a:r>
          </a:p>
        </p:txBody>
      </p:sp>
      <p:cxnSp>
        <p:nvCxnSpPr>
          <p:cNvPr id="26" name="Straight Arrow Connector 25"/>
          <p:cNvCxnSpPr>
            <a:stCxn id="19" idx="1"/>
          </p:cNvCxnSpPr>
          <p:nvPr/>
        </p:nvCxnSpPr>
        <p:spPr>
          <a:xfrm flipH="1" flipV="1">
            <a:off x="6824558" y="2235661"/>
            <a:ext cx="178104" cy="2447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1756" y="1677742"/>
            <a:ext cx="24765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1028" y="1962963"/>
            <a:ext cx="24765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7" name="Straight Arrow Connector 26"/>
          <p:cNvCxnSpPr>
            <a:endCxn id="3074" idx="1"/>
          </p:cNvCxnSpPr>
          <p:nvPr/>
        </p:nvCxnSpPr>
        <p:spPr>
          <a:xfrm>
            <a:off x="5659420" y="1860969"/>
            <a:ext cx="272336" cy="25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571110" y="1590753"/>
            <a:ext cx="2204396" cy="369332"/>
          </a:xfrm>
          <a:prstGeom prst="rect">
            <a:avLst/>
          </a:prstGeom>
          <a:noFill/>
        </p:spPr>
        <p:txBody>
          <a:bodyPr wrap="square" rtlCol="0">
            <a:spAutoFit/>
          </a:bodyPr>
          <a:lstStyle/>
          <a:p>
            <a:r>
              <a:rPr lang="en-US" b="1" dirty="0" err="1" smtClean="0">
                <a:solidFill>
                  <a:srgbClr val="5F9127"/>
                </a:solidFill>
              </a:rPr>
              <a:t>BioProcess</a:t>
            </a:r>
            <a:r>
              <a:rPr lang="en-US" b="1" dirty="0" smtClean="0">
                <a:solidFill>
                  <a:srgbClr val="5F9127"/>
                </a:solidFill>
              </a:rPr>
              <a:t> Algae</a:t>
            </a:r>
            <a:endParaRPr lang="en-US" b="1" dirty="0">
              <a:solidFill>
                <a:srgbClr val="5F9127"/>
              </a:solidFill>
            </a:endParaRPr>
          </a:p>
        </p:txBody>
      </p:sp>
      <p:sp>
        <p:nvSpPr>
          <p:cNvPr id="31" name="TextBox 30"/>
          <p:cNvSpPr txBox="1"/>
          <p:nvPr/>
        </p:nvSpPr>
        <p:spPr>
          <a:xfrm>
            <a:off x="3644493" y="1978846"/>
            <a:ext cx="962927" cy="369332"/>
          </a:xfrm>
          <a:prstGeom prst="rect">
            <a:avLst/>
          </a:prstGeom>
          <a:noFill/>
        </p:spPr>
        <p:txBody>
          <a:bodyPr wrap="square" rtlCol="0">
            <a:spAutoFit/>
          </a:bodyPr>
          <a:lstStyle/>
          <a:p>
            <a:r>
              <a:rPr lang="en-US" b="1" dirty="0" err="1" smtClean="0">
                <a:solidFill>
                  <a:srgbClr val="5F9127"/>
                </a:solidFill>
              </a:rPr>
              <a:t>Amyris</a:t>
            </a:r>
            <a:endParaRPr lang="en-US" b="1" dirty="0">
              <a:solidFill>
                <a:srgbClr val="5F9127"/>
              </a:solidFill>
            </a:endParaRPr>
          </a:p>
        </p:txBody>
      </p:sp>
      <p:pic>
        <p:nvPicPr>
          <p:cNvPr id="3" name="Picture 2"/>
          <p:cNvPicPr>
            <a:picLocks noChangeAspect="1"/>
          </p:cNvPicPr>
          <p:nvPr/>
        </p:nvPicPr>
        <p:blipFill>
          <a:blip r:embed="rId7"/>
          <a:stretch>
            <a:fillRect/>
          </a:stretch>
        </p:blipFill>
        <p:spPr>
          <a:xfrm>
            <a:off x="3571110" y="5433923"/>
            <a:ext cx="1990367" cy="1114606"/>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9247" y="5433923"/>
            <a:ext cx="1725841" cy="1114606"/>
          </a:xfrm>
          <a:prstGeom prst="rect">
            <a:avLst/>
          </a:prstGeom>
        </p:spPr>
      </p:pic>
      <p:sp>
        <p:nvSpPr>
          <p:cNvPr id="32" name="TextBox 31"/>
          <p:cNvSpPr txBox="1"/>
          <p:nvPr/>
        </p:nvSpPr>
        <p:spPr>
          <a:xfrm>
            <a:off x="4365967" y="2244293"/>
            <a:ext cx="1170376" cy="369332"/>
          </a:xfrm>
          <a:prstGeom prst="rect">
            <a:avLst/>
          </a:prstGeom>
          <a:noFill/>
        </p:spPr>
        <p:txBody>
          <a:bodyPr wrap="square" rtlCol="0">
            <a:spAutoFit/>
          </a:bodyPr>
          <a:lstStyle/>
          <a:p>
            <a:r>
              <a:rPr lang="en-US" b="1" dirty="0" err="1" smtClean="0">
                <a:solidFill>
                  <a:srgbClr val="5F9127"/>
                </a:solidFill>
              </a:rPr>
              <a:t>Rentech</a:t>
            </a:r>
            <a:endParaRPr lang="en-US" b="1" dirty="0">
              <a:solidFill>
                <a:srgbClr val="5F9127"/>
              </a:solidFill>
            </a:endParaRPr>
          </a:p>
        </p:txBody>
      </p:sp>
    </p:spTree>
    <p:extLst>
      <p:ext uri="{BB962C8B-B14F-4D97-AF65-F5344CB8AC3E}">
        <p14:creationId xmlns:p14="http://schemas.microsoft.com/office/powerpoint/2010/main" val="2828207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EERE Collage Green-white interior_REV2012">
  <a:themeElements>
    <a:clrScheme name="EERE">
      <a:dk1>
        <a:srgbClr val="4C4C4C"/>
      </a:dk1>
      <a:lt1>
        <a:sysClr val="window" lastClr="FFFFFF"/>
      </a:lt1>
      <a:dk2>
        <a:srgbClr val="666666"/>
      </a:dk2>
      <a:lt2>
        <a:srgbClr val="EEECE1"/>
      </a:lt2>
      <a:accent1>
        <a:srgbClr val="99CC33"/>
      </a:accent1>
      <a:accent2>
        <a:srgbClr val="FFCC00"/>
      </a:accent2>
      <a:accent3>
        <a:srgbClr val="0099CC"/>
      </a:accent3>
      <a:accent4>
        <a:srgbClr val="006699"/>
      </a:accent4>
      <a:accent5>
        <a:srgbClr val="006633"/>
      </a:accent5>
      <a:accent6>
        <a:srgbClr val="FF9933"/>
      </a:accent6>
      <a:hlink>
        <a:srgbClr val="006699"/>
      </a:hlink>
      <a:folHlink>
        <a:srgbClr val="666666"/>
      </a:folHlink>
    </a:clrScheme>
    <a:fontScheme name="EER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Levine_june2013_v1potx">
  <a:themeElements>
    <a:clrScheme name="EEREColors">
      <a:dk1>
        <a:srgbClr val="4C4C4C"/>
      </a:dk1>
      <a:lt1>
        <a:sysClr val="window" lastClr="FFFFFF"/>
      </a:lt1>
      <a:dk2>
        <a:srgbClr val="666666"/>
      </a:dk2>
      <a:lt2>
        <a:srgbClr val="EEECE1"/>
      </a:lt2>
      <a:accent1>
        <a:srgbClr val="99CC33"/>
      </a:accent1>
      <a:accent2>
        <a:srgbClr val="FFCC00"/>
      </a:accent2>
      <a:accent3>
        <a:srgbClr val="0099CC"/>
      </a:accent3>
      <a:accent4>
        <a:srgbClr val="006699"/>
      </a:accent4>
      <a:accent5>
        <a:srgbClr val="006633"/>
      </a:accent5>
      <a:accent6>
        <a:srgbClr val="FF9933"/>
      </a:accent6>
      <a:hlink>
        <a:srgbClr val="006699"/>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4_Levine_june2013_v1potx">
  <a:themeElements>
    <a:clrScheme name="EEREColors">
      <a:dk1>
        <a:srgbClr val="4C4C4C"/>
      </a:dk1>
      <a:lt1>
        <a:sysClr val="window" lastClr="FFFFFF"/>
      </a:lt1>
      <a:dk2>
        <a:srgbClr val="666666"/>
      </a:dk2>
      <a:lt2>
        <a:srgbClr val="EEECE1"/>
      </a:lt2>
      <a:accent1>
        <a:srgbClr val="99CC33"/>
      </a:accent1>
      <a:accent2>
        <a:srgbClr val="FFCC00"/>
      </a:accent2>
      <a:accent3>
        <a:srgbClr val="0099CC"/>
      </a:accent3>
      <a:accent4>
        <a:srgbClr val="006699"/>
      </a:accent4>
      <a:accent5>
        <a:srgbClr val="006633"/>
      </a:accent5>
      <a:accent6>
        <a:srgbClr val="FF9933"/>
      </a:accent6>
      <a:hlink>
        <a:srgbClr val="006699"/>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9_PPT Template_EERE_Internal1_BETO">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13.xml><?xml version="1.0" encoding="utf-8"?>
<a:theme xmlns:a="http://schemas.openxmlformats.org/drawingml/2006/main" name="10_PPT Template_EERE_Internal1_BETO">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14.xml><?xml version="1.0" encoding="utf-8"?>
<a:theme xmlns:a="http://schemas.openxmlformats.org/drawingml/2006/main" name="11_PPT Template_EERE_Internal1_BETO">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15.xml><?xml version="1.0" encoding="utf-8"?>
<a:theme xmlns:a="http://schemas.openxmlformats.org/drawingml/2006/main" name="6_EERE Collage Green-white interior_REV2012">
  <a:themeElements>
    <a:clrScheme name="EERE">
      <a:dk1>
        <a:srgbClr val="4C4C4C"/>
      </a:dk1>
      <a:lt1>
        <a:sysClr val="window" lastClr="FFFFFF"/>
      </a:lt1>
      <a:dk2>
        <a:srgbClr val="666666"/>
      </a:dk2>
      <a:lt2>
        <a:srgbClr val="EEECE1"/>
      </a:lt2>
      <a:accent1>
        <a:srgbClr val="99CC33"/>
      </a:accent1>
      <a:accent2>
        <a:srgbClr val="FFCC00"/>
      </a:accent2>
      <a:accent3>
        <a:srgbClr val="0099CC"/>
      </a:accent3>
      <a:accent4>
        <a:srgbClr val="006699"/>
      </a:accent4>
      <a:accent5>
        <a:srgbClr val="006633"/>
      </a:accent5>
      <a:accent6>
        <a:srgbClr val="FF9933"/>
      </a:accent6>
      <a:hlink>
        <a:srgbClr val="006699"/>
      </a:hlink>
      <a:folHlink>
        <a:srgbClr val="666666"/>
      </a:folHlink>
    </a:clrScheme>
    <a:fontScheme name="EER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evine_june2013_v1potx">
  <a:themeElements>
    <a:clrScheme name="EEREColors">
      <a:dk1>
        <a:srgbClr val="4C4C4C"/>
      </a:dk1>
      <a:lt1>
        <a:sysClr val="window" lastClr="FFFFFF"/>
      </a:lt1>
      <a:dk2>
        <a:srgbClr val="666666"/>
      </a:dk2>
      <a:lt2>
        <a:srgbClr val="EEECE1"/>
      </a:lt2>
      <a:accent1>
        <a:srgbClr val="99CC33"/>
      </a:accent1>
      <a:accent2>
        <a:srgbClr val="FFCC00"/>
      </a:accent2>
      <a:accent3>
        <a:srgbClr val="0099CC"/>
      </a:accent3>
      <a:accent4>
        <a:srgbClr val="006699"/>
      </a:accent4>
      <a:accent5>
        <a:srgbClr val="006633"/>
      </a:accent5>
      <a:accent6>
        <a:srgbClr val="FF9933"/>
      </a:accent6>
      <a:hlink>
        <a:srgbClr val="006699"/>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Levine_june2013_v1potx">
  <a:themeElements>
    <a:clrScheme name="EEREColors">
      <a:dk1>
        <a:srgbClr val="4C4C4C"/>
      </a:dk1>
      <a:lt1>
        <a:sysClr val="window" lastClr="FFFFFF"/>
      </a:lt1>
      <a:dk2>
        <a:srgbClr val="666666"/>
      </a:dk2>
      <a:lt2>
        <a:srgbClr val="EEECE1"/>
      </a:lt2>
      <a:accent1>
        <a:srgbClr val="99CC33"/>
      </a:accent1>
      <a:accent2>
        <a:srgbClr val="FFCC00"/>
      </a:accent2>
      <a:accent3>
        <a:srgbClr val="0099CC"/>
      </a:accent3>
      <a:accent4>
        <a:srgbClr val="006699"/>
      </a:accent4>
      <a:accent5>
        <a:srgbClr val="006633"/>
      </a:accent5>
      <a:accent6>
        <a:srgbClr val="FF9933"/>
      </a:accent6>
      <a:hlink>
        <a:srgbClr val="006699"/>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EERE Collage Green-white interior_REV2012">
  <a:themeElements>
    <a:clrScheme name="EERE">
      <a:dk1>
        <a:srgbClr val="4C4C4C"/>
      </a:dk1>
      <a:lt1>
        <a:sysClr val="window" lastClr="FFFFFF"/>
      </a:lt1>
      <a:dk2>
        <a:srgbClr val="666666"/>
      </a:dk2>
      <a:lt2>
        <a:srgbClr val="EEECE1"/>
      </a:lt2>
      <a:accent1>
        <a:srgbClr val="99CC33"/>
      </a:accent1>
      <a:accent2>
        <a:srgbClr val="FFCC00"/>
      </a:accent2>
      <a:accent3>
        <a:srgbClr val="0099CC"/>
      </a:accent3>
      <a:accent4>
        <a:srgbClr val="006699"/>
      </a:accent4>
      <a:accent5>
        <a:srgbClr val="006633"/>
      </a:accent5>
      <a:accent6>
        <a:srgbClr val="FF9933"/>
      </a:accent6>
      <a:hlink>
        <a:srgbClr val="006699"/>
      </a:hlink>
      <a:folHlink>
        <a:srgbClr val="666666"/>
      </a:folHlink>
    </a:clrScheme>
    <a:fontScheme name="EER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EERE Collage Green-white interior_REV2012">
  <a:themeElements>
    <a:clrScheme name="EERE">
      <a:dk1>
        <a:srgbClr val="4C4C4C"/>
      </a:dk1>
      <a:lt1>
        <a:sysClr val="window" lastClr="FFFFFF"/>
      </a:lt1>
      <a:dk2>
        <a:srgbClr val="666666"/>
      </a:dk2>
      <a:lt2>
        <a:srgbClr val="EEECE1"/>
      </a:lt2>
      <a:accent1>
        <a:srgbClr val="99CC33"/>
      </a:accent1>
      <a:accent2>
        <a:srgbClr val="FFCC00"/>
      </a:accent2>
      <a:accent3>
        <a:srgbClr val="0099CC"/>
      </a:accent3>
      <a:accent4>
        <a:srgbClr val="006699"/>
      </a:accent4>
      <a:accent5>
        <a:srgbClr val="006633"/>
      </a:accent5>
      <a:accent6>
        <a:srgbClr val="FF9933"/>
      </a:accent6>
      <a:hlink>
        <a:srgbClr val="006699"/>
      </a:hlink>
      <a:folHlink>
        <a:srgbClr val="666666"/>
      </a:folHlink>
    </a:clrScheme>
    <a:fontScheme name="EER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EERE Collage Green-white interior_REV2012">
  <a:themeElements>
    <a:clrScheme name="EERE">
      <a:dk1>
        <a:srgbClr val="4C4C4C"/>
      </a:dk1>
      <a:lt1>
        <a:sysClr val="window" lastClr="FFFFFF"/>
      </a:lt1>
      <a:dk2>
        <a:srgbClr val="666666"/>
      </a:dk2>
      <a:lt2>
        <a:srgbClr val="EEECE1"/>
      </a:lt2>
      <a:accent1>
        <a:srgbClr val="99CC33"/>
      </a:accent1>
      <a:accent2>
        <a:srgbClr val="FFCC00"/>
      </a:accent2>
      <a:accent3>
        <a:srgbClr val="0099CC"/>
      </a:accent3>
      <a:accent4>
        <a:srgbClr val="006699"/>
      </a:accent4>
      <a:accent5>
        <a:srgbClr val="006633"/>
      </a:accent5>
      <a:accent6>
        <a:srgbClr val="FF9933"/>
      </a:accent6>
      <a:hlink>
        <a:srgbClr val="006699"/>
      </a:hlink>
      <a:folHlink>
        <a:srgbClr val="666666"/>
      </a:folHlink>
    </a:clrScheme>
    <a:fontScheme name="EER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EERE Collage Green-white interior_REV2012">
  <a:themeElements>
    <a:clrScheme name="EERE">
      <a:dk1>
        <a:srgbClr val="4C4C4C"/>
      </a:dk1>
      <a:lt1>
        <a:sysClr val="window" lastClr="FFFFFF"/>
      </a:lt1>
      <a:dk2>
        <a:srgbClr val="666666"/>
      </a:dk2>
      <a:lt2>
        <a:srgbClr val="EEECE1"/>
      </a:lt2>
      <a:accent1>
        <a:srgbClr val="99CC33"/>
      </a:accent1>
      <a:accent2>
        <a:srgbClr val="FFCC00"/>
      </a:accent2>
      <a:accent3>
        <a:srgbClr val="0099CC"/>
      </a:accent3>
      <a:accent4>
        <a:srgbClr val="006699"/>
      </a:accent4>
      <a:accent5>
        <a:srgbClr val="006633"/>
      </a:accent5>
      <a:accent6>
        <a:srgbClr val="FF9933"/>
      </a:accent6>
      <a:hlink>
        <a:srgbClr val="006699"/>
      </a:hlink>
      <a:folHlink>
        <a:srgbClr val="666666"/>
      </a:folHlink>
    </a:clrScheme>
    <a:fontScheme name="EER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EERE Collage Green-white interior_REV2012">
  <a:themeElements>
    <a:clrScheme name="EERE">
      <a:dk1>
        <a:srgbClr val="4C4C4C"/>
      </a:dk1>
      <a:lt1>
        <a:sysClr val="window" lastClr="FFFFFF"/>
      </a:lt1>
      <a:dk2>
        <a:srgbClr val="666666"/>
      </a:dk2>
      <a:lt2>
        <a:srgbClr val="EEECE1"/>
      </a:lt2>
      <a:accent1>
        <a:srgbClr val="99CC33"/>
      </a:accent1>
      <a:accent2>
        <a:srgbClr val="FFCC00"/>
      </a:accent2>
      <a:accent3>
        <a:srgbClr val="0099CC"/>
      </a:accent3>
      <a:accent4>
        <a:srgbClr val="006699"/>
      </a:accent4>
      <a:accent5>
        <a:srgbClr val="006633"/>
      </a:accent5>
      <a:accent6>
        <a:srgbClr val="FF9933"/>
      </a:accent6>
      <a:hlink>
        <a:srgbClr val="006699"/>
      </a:hlink>
      <a:folHlink>
        <a:srgbClr val="666666"/>
      </a:folHlink>
    </a:clrScheme>
    <a:fontScheme name="EER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Levine_june2013_v1potx">
  <a:themeElements>
    <a:clrScheme name="EEREColors">
      <a:dk1>
        <a:srgbClr val="4C4C4C"/>
      </a:dk1>
      <a:lt1>
        <a:sysClr val="window" lastClr="FFFFFF"/>
      </a:lt1>
      <a:dk2>
        <a:srgbClr val="666666"/>
      </a:dk2>
      <a:lt2>
        <a:srgbClr val="EEECE1"/>
      </a:lt2>
      <a:accent1>
        <a:srgbClr val="99CC33"/>
      </a:accent1>
      <a:accent2>
        <a:srgbClr val="FFCC00"/>
      </a:accent2>
      <a:accent3>
        <a:srgbClr val="0099CC"/>
      </a:accent3>
      <a:accent4>
        <a:srgbClr val="006699"/>
      </a:accent4>
      <a:accent5>
        <a:srgbClr val="006633"/>
      </a:accent5>
      <a:accent6>
        <a:srgbClr val="FF9933"/>
      </a:accent6>
      <a:hlink>
        <a:srgbClr val="006699"/>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6d9b406-8ab6-4e35-b189-c607f551e6ff"/>
  </documentManagement>
</p:properties>
</file>

<file path=customXml/item3.xml><?xml version="1.0" encoding="utf-8"?>
<?mso-contentType ?>
<spe:Receivers xmlns:spe="http://schemas.microsoft.com/sharepoint/events"/>
</file>

<file path=customXml/item4.xml><?xml version="1.0" encoding="utf-8"?>
<?mso-contentType ?>
<SharedContentType xmlns="Microsoft.SharePoint.Taxonomy.ContentTypeSync" SourceId="7bbd8d32-57eb-4c25-a7af-abe0816fa3e8" ContentTypeId="0x0101" PreviousValue="false"/>
</file>

<file path=customXml/item5.xml><?xml version="1.0" encoding="utf-8"?>
<ct:contentTypeSchema xmlns:ct="http://schemas.microsoft.com/office/2006/metadata/contentType" xmlns:ma="http://schemas.microsoft.com/office/2006/metadata/properties/metaAttributes" ct:_="" ma:_="" ma:contentTypeName="Document" ma:contentTypeID="0x010100F9AE84422D3C564F9D4B6173DFD66DEC" ma:contentTypeVersion="2" ma:contentTypeDescription="Create a new document." ma:contentTypeScope="" ma:versionID="05ca85fe07faebd51539c2de8faac755">
  <xsd:schema xmlns:xsd="http://www.w3.org/2001/XMLSchema" xmlns:xs="http://www.w3.org/2001/XMLSchema" xmlns:p="http://schemas.microsoft.com/office/2006/metadata/properties" xmlns:ns2="c6d9b406-8ab6-4e35-b189-c607f551e6ff" targetNamespace="http://schemas.microsoft.com/office/2006/metadata/properties" ma:root="true" ma:fieldsID="b493c7e109f47c0871807f6fab5fddab" ns2:_="">
    <xsd:import namespace="c6d9b406-8ab6-4e35-b189-c607f551e6ff"/>
    <xsd:element name="properties">
      <xsd:complexType>
        <xsd:sequence>
          <xsd:element name="documentManagement">
            <xsd:complexType>
              <xsd:all>
                <xsd:element ref="ns2:_dlc_DocId" minOccurs="0"/>
                <xsd:element ref="ns2:_dlc_DocIdUrl" minOccurs="0"/>
                <xsd:element ref="ns2:_dlc_DocIdPersistId"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d9b406-8ab6-4e35-b189-c607f551e6f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1" nillable="true" ma:displayName="Taxonomy Catch All Column" ma:hidden="true" ma:list="{1d55f818-a2ca-4dc7-a84a-9a4e61986744}" ma:internalName="TaxCatchAll" ma:showField="CatchAllData" ma:web="1d087245-c717-4f41-907c-087a28f9d90e">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1d55f818-a2ca-4dc7-a84a-9a4e61986744}" ma:internalName="TaxCatchAllLabel" ma:readOnly="true" ma:showField="CatchAllDataLabel" ma:web="1d087245-c717-4f41-907c-087a28f9d9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DA2054-092C-4067-B58B-5A7BAA28853D}">
  <ds:schemaRefs>
    <ds:schemaRef ds:uri="http://schemas.microsoft.com/sharepoint/v3/contenttype/forms"/>
  </ds:schemaRefs>
</ds:datastoreItem>
</file>

<file path=customXml/itemProps2.xml><?xml version="1.0" encoding="utf-8"?>
<ds:datastoreItem xmlns:ds="http://schemas.openxmlformats.org/officeDocument/2006/customXml" ds:itemID="{AA1180DB-5A42-4CF5-8A2E-ACE964A08068}">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c6d9b406-8ab6-4e35-b189-c607f551e6ff"/>
    <ds:schemaRef ds:uri="http://www.w3.org/XML/1998/namespace"/>
  </ds:schemaRefs>
</ds:datastoreItem>
</file>

<file path=customXml/itemProps3.xml><?xml version="1.0" encoding="utf-8"?>
<ds:datastoreItem xmlns:ds="http://schemas.openxmlformats.org/officeDocument/2006/customXml" ds:itemID="{8D74A250-261B-4CD1-AA1B-CE2DDDDA5310}">
  <ds:schemaRefs>
    <ds:schemaRef ds:uri="http://schemas.microsoft.com/sharepoint/events"/>
  </ds:schemaRefs>
</ds:datastoreItem>
</file>

<file path=customXml/itemProps4.xml><?xml version="1.0" encoding="utf-8"?>
<ds:datastoreItem xmlns:ds="http://schemas.openxmlformats.org/officeDocument/2006/customXml" ds:itemID="{1F10558D-2886-4CCE-B597-2CA296E2C23D}">
  <ds:schemaRefs>
    <ds:schemaRef ds:uri="Microsoft.SharePoint.Taxonomy.ContentTypeSync"/>
  </ds:schemaRefs>
</ds:datastoreItem>
</file>

<file path=customXml/itemProps5.xml><?xml version="1.0" encoding="utf-8"?>
<ds:datastoreItem xmlns:ds="http://schemas.openxmlformats.org/officeDocument/2006/customXml" ds:itemID="{CA006375-181F-4FFD-91F5-165A3F79D4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d9b406-8ab6-4e35-b189-c607f551e6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14128</TotalTime>
  <Words>1812</Words>
  <Application>Microsoft Macintosh PowerPoint</Application>
  <PresentationFormat>On-screen Show (4:3)</PresentationFormat>
  <Paragraphs>253</Paragraphs>
  <Slides>14</Slides>
  <Notes>12</Notes>
  <HiddenSlides>0</HiddenSlides>
  <MMClips>0</MMClips>
  <ScaleCrop>false</ScaleCrop>
  <HeadingPairs>
    <vt:vector size="4" baseType="variant">
      <vt:variant>
        <vt:lpstr>Theme</vt:lpstr>
      </vt:variant>
      <vt:variant>
        <vt:i4>15</vt:i4>
      </vt:variant>
      <vt:variant>
        <vt:lpstr>Slide Titles</vt:lpstr>
      </vt:variant>
      <vt:variant>
        <vt:i4>14</vt:i4>
      </vt:variant>
    </vt:vector>
  </HeadingPairs>
  <TitlesOfParts>
    <vt:vector size="29" baseType="lpstr">
      <vt:lpstr>EERE Collage Green-white interior_REV2012</vt:lpstr>
      <vt:lpstr>Levine_june2013_v1potx</vt:lpstr>
      <vt:lpstr>1_Levine_june2013_v1potx</vt:lpstr>
      <vt:lpstr>1_EERE Collage Green-white interior_REV2012</vt:lpstr>
      <vt:lpstr>2_EERE Collage Green-white interior_REV2012</vt:lpstr>
      <vt:lpstr>3_EERE Collage Green-white interior_REV2012</vt:lpstr>
      <vt:lpstr>4_EERE Collage Green-white interior_REV2012</vt:lpstr>
      <vt:lpstr>5_EERE Collage Green-white interior_REV2012</vt:lpstr>
      <vt:lpstr>2_Levine_june2013_v1potx</vt:lpstr>
      <vt:lpstr>3_Levine_june2013_v1potx</vt:lpstr>
      <vt:lpstr>4_Levine_june2013_v1potx</vt:lpstr>
      <vt:lpstr>9_PPT Template_EERE_Internal1_BETO</vt:lpstr>
      <vt:lpstr>10_PPT Template_EERE_Internal1_BETO</vt:lpstr>
      <vt:lpstr>11_PPT Template_EERE_Internal1_BETO</vt:lpstr>
      <vt:lpstr>6_EERE Collage Green-white interior_REV2012</vt:lpstr>
      <vt:lpstr>PowerPoint Presentation</vt:lpstr>
      <vt:lpstr>Bioenergy Technologies Office</vt:lpstr>
      <vt:lpstr>BETO’s Core Focus Areas </vt:lpstr>
      <vt:lpstr>Reducing Risk Along the Supply Chain</vt:lpstr>
      <vt:lpstr>Feedstock  Logistics Activities </vt:lpstr>
      <vt:lpstr>Commercially Available Technologies </vt:lpstr>
      <vt:lpstr>Lab &amp; Bench Scale R&amp;D – Aviation Highlights</vt:lpstr>
      <vt:lpstr>PowerPoint Presentation</vt:lpstr>
      <vt:lpstr>PowerPoint Presentation</vt:lpstr>
      <vt:lpstr>DPA Initiative Goals</vt:lpstr>
      <vt:lpstr>DPA Initiative – Accomplishments/Milestones</vt:lpstr>
      <vt:lpstr>Defense Production Act (DPA) Initiative </vt:lpstr>
      <vt:lpstr>DOE Joins Farm to Fly 2.0</vt:lpstr>
      <vt:lpstr>Questions?</vt:lpstr>
    </vt:vector>
  </TitlesOfParts>
  <Company>NREL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Green version of the EERE PowerPoint template, for use with PowerPoint 2007.</dc:subject>
  <dc:creator>NREL Staff</dc:creator>
  <cp:lastModifiedBy>Valerie Thomas</cp:lastModifiedBy>
  <cp:revision>1775</cp:revision>
  <cp:lastPrinted>2015-11-12T14:36:52Z</cp:lastPrinted>
  <dcterms:created xsi:type="dcterms:W3CDTF">2011-11-16T16:51:06Z</dcterms:created>
  <dcterms:modified xsi:type="dcterms:W3CDTF">2016-03-02T20:44:48Z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0x010100F9AE84422D3C564F9D4B6173DFD66DEC</vt:lpwstr>
  </property>
</Properties>
</file>