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1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28" y="-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03B03-95C1-4A6A-B19C-03AFF3F4C01A}" type="datetimeFigureOut">
              <a:rPr lang="en-US" smtClean="0"/>
              <a:t>1/3/16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1A0C5-FE3D-4022-A172-B5BF011E6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30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Much,</a:t>
            </a:r>
            <a:r>
              <a:rPr lang="en-US" baseline="0" dirty="0" smtClean="0"/>
              <a:t> if not all, of the additional acreage needed to supply such conversion facilities could come from </a:t>
            </a:r>
            <a:r>
              <a:rPr lang="en-US" dirty="0" smtClean="0"/>
              <a:t>lands that are currently planted to crops but considered to be non-prime agricultural lands.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C07F7D-6ACE-4E8B-8AB7-1F04E4BCF31E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526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By planting</a:t>
            </a:r>
            <a:r>
              <a:rPr lang="en-US" baseline="0" dirty="0" smtClean="0"/>
              <a:t> perennial grasses in riparian zones, there is also an additional potential advantage of preventing nitrogen runoff from agricultural lands into water ways.</a:t>
            </a:r>
            <a:endParaRPr 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C07F7D-6ACE-4E8B-8AB7-1F04E4BCF31E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2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1FC-E6CF-42F1-9E08-B2BCC2444F77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9BDD-1535-4F29-9D02-D26294E0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34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1FC-E6CF-42F1-9E08-B2BCC2444F77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9BDD-1535-4F29-9D02-D26294E0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22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1FC-E6CF-42F1-9E08-B2BCC2444F77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9BDD-1535-4F29-9D02-D26294E0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4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1FC-E6CF-42F1-9E08-B2BCC2444F77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9BDD-1535-4F29-9D02-D26294E0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08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1FC-E6CF-42F1-9E08-B2BCC2444F77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9BDD-1535-4F29-9D02-D26294E0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35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1FC-E6CF-42F1-9E08-B2BCC2444F77}" type="datetimeFigureOut">
              <a:rPr lang="en-US" smtClean="0"/>
              <a:t>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9BDD-1535-4F29-9D02-D26294E0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05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1FC-E6CF-42F1-9E08-B2BCC2444F77}" type="datetimeFigureOut">
              <a:rPr lang="en-US" smtClean="0"/>
              <a:t>1/3/16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9BDD-1535-4F29-9D02-D26294E0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59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1FC-E6CF-42F1-9E08-B2BCC2444F77}" type="datetimeFigureOut">
              <a:rPr lang="en-US" smtClean="0"/>
              <a:t>1/3/16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9BDD-1535-4F29-9D02-D26294E0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92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1FC-E6CF-42F1-9E08-B2BCC2444F77}" type="datetimeFigureOut">
              <a:rPr lang="en-US" smtClean="0"/>
              <a:t>1/3/16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9BDD-1535-4F29-9D02-D26294E0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00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1FC-E6CF-42F1-9E08-B2BCC2444F77}" type="datetimeFigureOut">
              <a:rPr lang="en-US" smtClean="0"/>
              <a:t>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9BDD-1535-4F29-9D02-D26294E0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00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1FC-E6CF-42F1-9E08-B2BCC2444F77}" type="datetimeFigureOut">
              <a:rPr lang="en-US" smtClean="0"/>
              <a:t>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9BDD-1535-4F29-9D02-D26294E0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5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9C1FC-E6CF-42F1-9E08-B2BCC2444F77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A9BDD-1535-4F29-9D02-D26294E0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5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G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.jpeg"/><Relationship Id="rId8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322" y="76779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Grass Feedstock Harvests From The Georgia Coastal Plain:  Nitrogen Removal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1322" y="4992299"/>
            <a:ext cx="9144000" cy="1655762"/>
          </a:xfrm>
        </p:spPr>
        <p:txBody>
          <a:bodyPr/>
          <a:lstStyle/>
          <a:p>
            <a:r>
              <a:rPr lang="en-US" b="1" dirty="0" smtClean="0"/>
              <a:t>Timothy Strickland, Alisa Coffin, Bill Anderson and Marshall Lamb</a:t>
            </a:r>
          </a:p>
          <a:p>
            <a:r>
              <a:rPr lang="en-US" b="1" dirty="0" smtClean="0"/>
              <a:t>USDA Agricultural Research Service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rgbClr val="251BF7"/>
                </a:solidFill>
              </a:rPr>
              <a:t>USDA-ARS, Southeast Watershed Research Laboratory, Tifton, GA</a:t>
            </a:r>
            <a:endParaRPr lang="en-US" dirty="0">
              <a:solidFill>
                <a:srgbClr val="251BF7"/>
              </a:solidFill>
            </a:endParaRPr>
          </a:p>
        </p:txBody>
      </p:sp>
      <p:pic>
        <p:nvPicPr>
          <p:cNvPr id="5" name="Picture 3" descr="C:\timstrickland\Tifton\LTAR\LTAR-Theme-Art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4562"/>
            <a:ext cx="914400" cy="763438"/>
          </a:xfrm>
          <a:prstGeom prst="rect">
            <a:avLst/>
          </a:prstGeom>
          <a:noFill/>
        </p:spPr>
      </p:pic>
      <p:pic>
        <p:nvPicPr>
          <p:cNvPr id="7170" name="Picture 2" descr="USD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617" y="6110437"/>
            <a:ext cx="1055383" cy="74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41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Shellman</a:t>
            </a:r>
            <a:r>
              <a:rPr lang="en-US" b="1" dirty="0" smtClean="0"/>
              <a:t>, GA </a:t>
            </a:r>
            <a:endParaRPr lang="en-US" b="1" dirty="0"/>
          </a:p>
        </p:txBody>
      </p:sp>
      <p:pic>
        <p:nvPicPr>
          <p:cNvPr id="19" name="Content Placeholder 18" descr="P101006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11014"/>
          <a:stretch>
            <a:fillRect/>
          </a:stretch>
        </p:blipFill>
        <p:spPr>
          <a:xfrm>
            <a:off x="1844326" y="1905000"/>
            <a:ext cx="4077974" cy="3429000"/>
          </a:xfrm>
        </p:spPr>
      </p:pic>
      <p:pic>
        <p:nvPicPr>
          <p:cNvPr id="6" name="Picture 575" descr="C:\Documents and Settings\BAnderson\My Documents\My Pictures\1-20-12\100OLYMP\Harvest of Shellman - Dec 11\P10101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1084" t="18505" r="13846" b="14720"/>
          <a:stretch>
            <a:fillRect/>
          </a:stretch>
        </p:blipFill>
        <p:spPr bwMode="auto">
          <a:xfrm>
            <a:off x="6019800" y="1905001"/>
            <a:ext cx="4266764" cy="3428999"/>
          </a:xfrm>
          <a:prstGeom prst="rect">
            <a:avLst/>
          </a:prstGeom>
          <a:noFill/>
        </p:spPr>
      </p:pic>
      <p:pic>
        <p:nvPicPr>
          <p:cNvPr id="7" name="Picture 3" descr="C:\timstrickland\Tifton\LTAR\LTAR-Theme-Art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4562"/>
            <a:ext cx="914400" cy="763438"/>
          </a:xfrm>
          <a:prstGeom prst="rect">
            <a:avLst/>
          </a:prstGeom>
          <a:noFill/>
        </p:spPr>
      </p:pic>
      <p:pic>
        <p:nvPicPr>
          <p:cNvPr id="8" name="Picture 2" descr="USDA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617" y="6110437"/>
            <a:ext cx="1055383" cy="74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rgbClr val="251BF7"/>
                </a:solidFill>
              </a:rPr>
              <a:t>USDA-ARS, Southeast Watershed Research Laboratory, Tifton, GA</a:t>
            </a:r>
            <a:endParaRPr lang="en-US" dirty="0">
              <a:solidFill>
                <a:srgbClr val="251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2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88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Nitrogen removal of biofeedstock species from experimental plots </a:t>
            </a:r>
            <a:r>
              <a:rPr lang="en-US" sz="3200" b="1" dirty="0" smtClean="0"/>
              <a:t>at Tifton and </a:t>
            </a:r>
            <a:r>
              <a:rPr lang="en-US" sz="3200" b="1" dirty="0" err="1" smtClean="0"/>
              <a:t>Shellman</a:t>
            </a:r>
            <a:r>
              <a:rPr lang="en-US" sz="3200" b="1" dirty="0" smtClean="0"/>
              <a:t> Georgia (kg ha</a:t>
            </a:r>
            <a:r>
              <a:rPr lang="en-US" sz="3200" b="1" baseline="30000" dirty="0" smtClean="0"/>
              <a:t>-1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6641466"/>
              </p:ext>
            </p:extLst>
          </p:nvPr>
        </p:nvGraphicFramePr>
        <p:xfrm>
          <a:off x="2800350" y="2938507"/>
          <a:ext cx="6591300" cy="264170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47825"/>
                <a:gridCol w="1647825"/>
                <a:gridCol w="1647825"/>
                <a:gridCol w="1647825"/>
              </a:tblGrid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Grass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Low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Medium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Giant </a:t>
                      </a:r>
                      <a:r>
                        <a:rPr lang="en-US" sz="1800" dirty="0" err="1" smtClean="0">
                          <a:effectLst/>
                          <a:latin typeface="Calibri" panose="020F0502020204030204" pitchFamily="34" charset="0"/>
                        </a:rPr>
                        <a:t>miscanthus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Switchgrass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Napier grass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171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Blade Sorghum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52 (Minimum)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86 (Median)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316 (Maximum)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Blade Sorghum DM Yield (Mg ha</a:t>
                      </a:r>
                      <a:r>
                        <a:rPr lang="en-US" sz="1800" baseline="300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-1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6 (Minimum)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16 (Median)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28 (Maximum)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51BF7"/>
                </a:solidFill>
              </a:rPr>
              <a:t>USDA-ARS, Southeast Watershed Research Laboratory, Tifton, GA</a:t>
            </a:r>
            <a:endParaRPr lang="en-US" dirty="0">
              <a:solidFill>
                <a:srgbClr val="251BF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3" descr="C:\timstrickland\Tifton\LTAR\LTAR-Theme-Art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4562"/>
            <a:ext cx="914400" cy="763438"/>
          </a:xfrm>
          <a:prstGeom prst="rect">
            <a:avLst/>
          </a:prstGeom>
          <a:noFill/>
        </p:spPr>
      </p:pic>
      <p:pic>
        <p:nvPicPr>
          <p:cNvPr id="8" name="Picture 2" descr="USDA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617" y="6110437"/>
            <a:ext cx="1055383" cy="74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85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731242" y="133814"/>
            <a:ext cx="3932237" cy="1211687"/>
          </a:xfrm>
        </p:spPr>
        <p:txBody>
          <a:bodyPr/>
          <a:lstStyle/>
          <a:p>
            <a:r>
              <a:rPr lang="en-US" dirty="0" smtClean="0"/>
              <a:t>Location, location, location…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7731241" y="1345501"/>
            <a:ext cx="3932237" cy="159842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Fig. 4 </a:t>
            </a:r>
            <a:r>
              <a:rPr lang="en-US" dirty="0"/>
              <a:t>Map showing examples of modeled biofuel zones: RB biofuel zones associated with riparian buffers (a and b); and CW biofuel zones associated with grassed waterways (c and d). Black lines overlain on NAIP 2013 imagery in c and d show RB and CW biofuel zone buffer respectively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51BF7"/>
                </a:solidFill>
              </a:rPr>
              <a:t>USDA-ARS, Southeast Watershed Research Laboratory, Tifton, GA</a:t>
            </a:r>
            <a:endParaRPr lang="en-US" dirty="0">
              <a:solidFill>
                <a:srgbClr val="251BF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  <p:pic>
        <p:nvPicPr>
          <p:cNvPr id="10" name="Picture Placeholder 9"/>
          <p:cNvPicPr>
            <a:picLocks noGrp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31" y="1345501"/>
            <a:ext cx="5939444" cy="458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C:\timstrickland\Tifton\LTAR\LTAR-Theme-Art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4562"/>
            <a:ext cx="914400" cy="763438"/>
          </a:xfrm>
          <a:prstGeom prst="rect">
            <a:avLst/>
          </a:prstGeom>
          <a:noFill/>
        </p:spPr>
      </p:pic>
      <p:pic>
        <p:nvPicPr>
          <p:cNvPr id="9" name="Picture 2" descr="USDA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617" y="6110437"/>
            <a:ext cx="1055383" cy="74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412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6174" y="1008933"/>
            <a:ext cx="6591300" cy="1325563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dirty="0" smtClean="0"/>
              <a:t>Nitrogen removal potential single species (Mg yr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600015" y="5153212"/>
            <a:ext cx="6591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a </a:t>
            </a:r>
            <a:r>
              <a:rPr lang="en-US" sz="1200" dirty="0">
                <a:latin typeface="Century Gothic" panose="020B0502020202020204" pitchFamily="34" charset="0"/>
                <a:ea typeface="Times New Roman" panose="02020603050405020304" pitchFamily="18" charset="0"/>
              </a:rPr>
              <a:t>Overlap area between zones (~800 ha) is removed from total area.</a:t>
            </a:r>
          </a:p>
          <a:p>
            <a:r>
              <a:rPr lang="en-US" sz="1200" baseline="30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b</a:t>
            </a:r>
            <a:r>
              <a:rPr lang="en-US" sz="1200" dirty="0">
                <a:latin typeface="Century Gothic" panose="020B0502020202020204" pitchFamily="34" charset="0"/>
                <a:ea typeface="Times New Roman" panose="02020603050405020304" pitchFamily="18" charset="0"/>
              </a:rPr>
              <a:t> Napier grass is not included in the yield values for CW biofuel zones because we considered it to be unsuitable for planting in these landscape locations.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148878"/>
              </p:ext>
            </p:extLst>
          </p:nvPr>
        </p:nvGraphicFramePr>
        <p:xfrm>
          <a:off x="5596174" y="2348332"/>
          <a:ext cx="6591300" cy="2739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5815"/>
                <a:gridCol w="1449835"/>
                <a:gridCol w="1647825"/>
                <a:gridCol w="1647825"/>
              </a:tblGrid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RB biofuel zones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CW biofuel zones 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(285,140 ha)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(36,520 ha)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(320.860 ha</a:t>
                      </a:r>
                      <a:r>
                        <a:rPr lang="en-US" sz="1200" baseline="30000">
                          <a:effectLst/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Low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 indent="284163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entury Gothic" panose="020B0502020202020204" pitchFamily="34" charset="0"/>
                        </a:rPr>
                        <a:t>Giant </a:t>
                      </a: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</a:rPr>
                        <a:t>miscanthus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6,270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800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7,060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 indent="279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</a:rPr>
                        <a:t>Switchgrass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4,560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580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</a:rPr>
                        <a:t>5,130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 indent="279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entury Gothic" panose="020B0502020202020204" pitchFamily="34" charset="0"/>
                        </a:rPr>
                        <a:t>Napier grass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11,410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r>
                        <a:rPr lang="en-US" sz="1200" baseline="30000">
                          <a:effectLst/>
                          <a:latin typeface="Century Gothic" panose="020B0502020202020204" pitchFamily="34" charset="0"/>
                        </a:rPr>
                        <a:t>b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</a:rPr>
                        <a:t>11,410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Medium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 indent="279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Giant miscanthus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7,700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990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8,660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 indent="279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Switchgrass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11,690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1,500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13,160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 indent="279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entury Gothic" panose="020B0502020202020204" pitchFamily="34" charset="0"/>
                        </a:rPr>
                        <a:t>Napier grass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28,510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r>
                        <a:rPr lang="en-US" sz="1200" baseline="30000">
                          <a:effectLst/>
                          <a:latin typeface="Century Gothic" panose="020B0502020202020204" pitchFamily="34" charset="0"/>
                        </a:rPr>
                        <a:t>b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28,510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High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 indent="279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Giant miscanthus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</a:rPr>
                        <a:t>8,840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1,130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9,950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 indent="279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Switchgrass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17,960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2,300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20,210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 indent="279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entury Gothic" panose="020B0502020202020204" pitchFamily="34" charset="0"/>
                        </a:rPr>
                        <a:t>Napier grass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</a:rPr>
                        <a:t>48,760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r>
                        <a:rPr lang="en-US" sz="1200" baseline="30000">
                          <a:effectLst/>
                          <a:latin typeface="Century Gothic" panose="020B0502020202020204" pitchFamily="34" charset="0"/>
                        </a:rPr>
                        <a:t>b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</a:rPr>
                        <a:t>48,760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rgbClr val="251BF7"/>
                </a:solidFill>
              </a:rPr>
              <a:t>USDA-ARS, Southeast Watershed Research Laboratory, Tifton, GA</a:t>
            </a:r>
            <a:endParaRPr lang="en-US" dirty="0">
              <a:solidFill>
                <a:srgbClr val="251BF7"/>
              </a:solidFill>
            </a:endParaRPr>
          </a:p>
        </p:txBody>
      </p:sp>
      <p:pic>
        <p:nvPicPr>
          <p:cNvPr id="11" name="Picture 3" descr="C:\timstrickland\Tifton\LTAR\LTAR-Theme-Art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4562"/>
            <a:ext cx="914400" cy="763438"/>
          </a:xfrm>
          <a:prstGeom prst="rect">
            <a:avLst/>
          </a:prstGeom>
          <a:noFill/>
        </p:spPr>
      </p:pic>
      <p:pic>
        <p:nvPicPr>
          <p:cNvPr id="12" name="Picture 2" descr="USDA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617" y="6110437"/>
            <a:ext cx="1055383" cy="74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019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3533149"/>
              </p:ext>
            </p:extLst>
          </p:nvPr>
        </p:nvGraphicFramePr>
        <p:xfrm>
          <a:off x="4527398" y="2249410"/>
          <a:ext cx="7136780" cy="299325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315635"/>
                <a:gridCol w="2315635"/>
                <a:gridCol w="835170"/>
                <a:gridCol w="835170"/>
                <a:gridCol w="835170"/>
              </a:tblGrid>
              <a:tr h="2494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Production strategy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Characteristic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Low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Medium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High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438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Maximize </a:t>
                      </a:r>
                      <a:r>
                        <a:rPr lang="en-US" sz="1400" b="1" dirty="0" smtClean="0">
                          <a:effectLst/>
                        </a:rPr>
                        <a:t>diversity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Biomass (Tg yr</a:t>
                      </a:r>
                      <a:r>
                        <a:rPr lang="en-US" sz="1400" baseline="30000">
                          <a:effectLst/>
                        </a:rPr>
                        <a:t>-1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2.22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4.48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6.75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94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 Removal (Mg yr</a:t>
                      </a:r>
                      <a:r>
                        <a:rPr lang="en-US" sz="1400" baseline="30000">
                          <a:effectLst/>
                        </a:rPr>
                        <a:t>-1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8,090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17,170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26,840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94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Fuel production (Ml</a:t>
                      </a:r>
                      <a:r>
                        <a:rPr lang="en-US" sz="1400" baseline="30000">
                          <a:effectLst/>
                        </a:rPr>
                        <a:t> </a:t>
                      </a:r>
                      <a:r>
                        <a:rPr lang="en-US" sz="1400">
                          <a:effectLst/>
                        </a:rPr>
                        <a:t>yr</a:t>
                      </a:r>
                      <a:r>
                        <a:rPr lang="en-US" sz="1400" baseline="30000">
                          <a:effectLst/>
                        </a:rPr>
                        <a:t>-1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778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1,569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2,364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9438"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9438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Maximize N </a:t>
                      </a:r>
                      <a:r>
                        <a:rPr lang="en-US" sz="1400" b="1" dirty="0" smtClean="0">
                          <a:effectLst/>
                        </a:rPr>
                        <a:t>removal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Biomass (Tg yr</a:t>
                      </a:r>
                      <a:r>
                        <a:rPr lang="en-US" sz="1400" baseline="30000">
                          <a:effectLst/>
                        </a:rPr>
                        <a:t>-1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2.30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5.57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9.42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94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 Removal (Mg yr</a:t>
                      </a:r>
                      <a:r>
                        <a:rPr lang="en-US" sz="1400" baseline="30000">
                          <a:effectLst/>
                        </a:rPr>
                        <a:t>-1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12,180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29,940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50,930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94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Fuel production (Ml</a:t>
                      </a:r>
                      <a:r>
                        <a:rPr lang="en-US" sz="1400" baseline="30000">
                          <a:effectLst/>
                        </a:rPr>
                        <a:t> </a:t>
                      </a:r>
                      <a:r>
                        <a:rPr lang="en-US" sz="1400">
                          <a:effectLst/>
                        </a:rPr>
                        <a:t>yr</a:t>
                      </a:r>
                      <a:r>
                        <a:rPr lang="en-US" sz="1400" baseline="30000">
                          <a:effectLst/>
                        </a:rPr>
                        <a:t>-1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805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1,950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3,296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9438"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9438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Maximize </a:t>
                      </a:r>
                      <a:r>
                        <a:rPr lang="en-US" sz="1400" b="1" dirty="0" smtClean="0">
                          <a:effectLst/>
                        </a:rPr>
                        <a:t>yield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Biomass (Tg yr</a:t>
                      </a:r>
                      <a:r>
                        <a:rPr lang="en-US" sz="1400" baseline="30000">
                          <a:effectLst/>
                        </a:rPr>
                        <a:t>-1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2.47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5.57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9.42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94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 Removal (Mg yr</a:t>
                      </a:r>
                      <a:r>
                        <a:rPr lang="en-US" sz="1400" baseline="30000">
                          <a:effectLst/>
                        </a:rPr>
                        <a:t>-1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7,060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29,940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50,930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94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Fuel production (Ml</a:t>
                      </a:r>
                      <a:r>
                        <a:rPr lang="en-US" sz="1400" baseline="30000">
                          <a:effectLst/>
                        </a:rPr>
                        <a:t> </a:t>
                      </a:r>
                      <a:r>
                        <a:rPr lang="en-US" sz="1400">
                          <a:effectLst/>
                        </a:rPr>
                        <a:t>yr</a:t>
                      </a:r>
                      <a:r>
                        <a:rPr lang="en-US" sz="1400" baseline="30000">
                          <a:effectLst/>
                        </a:rPr>
                        <a:t>-1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865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1,950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3,296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51BF7"/>
                </a:solidFill>
              </a:rPr>
              <a:t>USDA-ARS, Southeast Watershed Research Laboratory, Tifton, GA</a:t>
            </a:r>
            <a:endParaRPr lang="en-US" dirty="0">
              <a:solidFill>
                <a:srgbClr val="251BF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27398" y="5263885"/>
            <a:ext cx="6591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Maximize diversity: equal amounts of each biofeedstock in each biofuel zone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Maximize N removal: biofeedstock selected to maximize N removal</a:t>
            </a:r>
            <a:endParaRPr lang="en-US" sz="1400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en-US" sz="1200" dirty="0">
                <a:latin typeface="Century Gothic" panose="020B0502020202020204" pitchFamily="34" charset="0"/>
              </a:rPr>
              <a:t>Maximize yield: biofeedstock types to maximize DM yield</a:t>
            </a:r>
            <a:endParaRPr lang="en-US" sz="1400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27398" y="902628"/>
            <a:ext cx="7136780" cy="132556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Biomass, N removal and fuel</a:t>
            </a:r>
            <a:br>
              <a:rPr lang="en-US" dirty="0" smtClean="0"/>
            </a:br>
            <a:r>
              <a:rPr lang="en-US" dirty="0" smtClean="0"/>
              <a:t>multi-species strategies</a:t>
            </a:r>
            <a:endParaRPr lang="en-US" sz="1600" dirty="0"/>
          </a:p>
        </p:txBody>
      </p:sp>
      <p:pic>
        <p:nvPicPr>
          <p:cNvPr id="10" name="Picture 3" descr="C:\timstrickland\Tifton\LTAR\LTAR-Theme-Art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4562"/>
            <a:ext cx="914400" cy="763438"/>
          </a:xfrm>
          <a:prstGeom prst="rect">
            <a:avLst/>
          </a:prstGeom>
          <a:noFill/>
        </p:spPr>
      </p:pic>
      <p:pic>
        <p:nvPicPr>
          <p:cNvPr id="11" name="Picture 2" descr="USDA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617" y="6110437"/>
            <a:ext cx="1055383" cy="74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523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592" y="1579293"/>
            <a:ext cx="11962816" cy="4413078"/>
            <a:chOff x="83977" y="1969203"/>
            <a:chExt cx="11962816" cy="441307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72604" y="2274506"/>
              <a:ext cx="4974189" cy="3802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77" y="1969203"/>
              <a:ext cx="6795574" cy="4413078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6133167" y="66910"/>
            <a:ext cx="5564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Extrapolating Nitrogen Removal Potential</a:t>
            </a:r>
            <a:endParaRPr lang="en-US" sz="3600" b="1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rgbClr val="251BF7"/>
                </a:solidFill>
              </a:rPr>
              <a:t>USDA-ARS, Southeast Watershed Research Laboratory, Tifton, GA</a:t>
            </a:r>
            <a:endParaRPr lang="en-US" dirty="0">
              <a:solidFill>
                <a:srgbClr val="251BF7"/>
              </a:solidFill>
            </a:endParaRPr>
          </a:p>
        </p:txBody>
      </p:sp>
      <p:pic>
        <p:nvPicPr>
          <p:cNvPr id="7" name="Picture 3" descr="C:\timstrickland\Tifton\LTAR\LTAR-Theme-Art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4562"/>
            <a:ext cx="914400" cy="763438"/>
          </a:xfrm>
          <a:prstGeom prst="rect">
            <a:avLst/>
          </a:prstGeom>
          <a:noFill/>
        </p:spPr>
      </p:pic>
      <p:pic>
        <p:nvPicPr>
          <p:cNvPr id="8" name="Picture 2" descr="USDA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617" y="6110437"/>
            <a:ext cx="1055383" cy="74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734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46533"/>
              </p:ext>
            </p:extLst>
          </p:nvPr>
        </p:nvGraphicFramePr>
        <p:xfrm>
          <a:off x="0" y="617234"/>
          <a:ext cx="5195789" cy="5238751"/>
        </p:xfrm>
        <a:graphic>
          <a:graphicData uri="http://schemas.openxmlformats.org/drawingml/2006/table">
            <a:tbl>
              <a:tblPr/>
              <a:tblGrid>
                <a:gridCol w="3915941"/>
                <a:gridCol w="1279848"/>
              </a:tblGrid>
              <a:tr h="337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Avg. LREW NO3-N Flux (kg/ha/yr)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7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Avg. LREW NH4-N Flux (kg/ha/yr)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7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Avg. LREW TKN Flux (kg/ha/yr)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7872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78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EXTRAPOLATING LREW TO COASTAL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PLAIN: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7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Coastal Plain Ag Hectares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2,392,098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787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Est. CP Stream NO3-N Flux (kg/yr)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2,009,362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2544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Est. CP Stream NH4-N Flux (kg/yr)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765,471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7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CP Stream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Inorganic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 Flux (kg/yr)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2,774,834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7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Est. CP Stream TKN Flux (kg/yr)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13,347,907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7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Est. CP Stream Total N Flux (kg/yr)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15,357,269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787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Est. CP Stream Total N Flux (Mg/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yr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15,357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640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Coastal Plain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Biofuels “Maximize N Removal” Scenario (Mg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29,940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37519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Potential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Removal Factor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1.9X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65902" y="200722"/>
            <a:ext cx="5564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Extrapolating Nitrogen Removal Potential</a:t>
            </a:r>
            <a:endParaRPr lang="en-US" sz="3600" b="1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rgbClr val="251BF7"/>
                </a:solidFill>
              </a:rPr>
              <a:t>USDA-ARS, Southeast Watershed Research Laboratory, Tifton, GA</a:t>
            </a:r>
            <a:endParaRPr lang="en-US" dirty="0">
              <a:solidFill>
                <a:srgbClr val="251BF7"/>
              </a:solidFill>
            </a:endParaRPr>
          </a:p>
        </p:txBody>
      </p:sp>
      <p:pic>
        <p:nvPicPr>
          <p:cNvPr id="7" name="Picture 3" descr="C:\timstrickland\Tifton\LTAR\LTAR-Theme-Art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4562"/>
            <a:ext cx="914400" cy="763438"/>
          </a:xfrm>
          <a:prstGeom prst="rect">
            <a:avLst/>
          </a:prstGeom>
          <a:noFill/>
        </p:spPr>
      </p:pic>
      <p:pic>
        <p:nvPicPr>
          <p:cNvPr id="8" name="Picture 2" descr="USDA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617" y="6110437"/>
            <a:ext cx="1055383" cy="74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451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88" y="3964434"/>
            <a:ext cx="3843211" cy="28824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50573"/>
            <a:ext cx="3769112" cy="2826834"/>
          </a:xfrm>
          <a:prstGeom prst="rect">
            <a:avLst/>
          </a:prstGeom>
        </p:spPr>
      </p:pic>
      <p:pic>
        <p:nvPicPr>
          <p:cNvPr id="9" name="Picture 1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050" y="0"/>
            <a:ext cx="3917950" cy="344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77" y="2128758"/>
            <a:ext cx="4438890" cy="3346492"/>
          </a:xfrm>
          <a:prstGeom prst="rect">
            <a:avLst/>
          </a:prstGeom>
        </p:spPr>
      </p:pic>
      <p:pic>
        <p:nvPicPr>
          <p:cNvPr id="11" name="Picture 3" descr="C:\timstrickland\Tifton\LTAR\LTAR-Theme-Art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94562"/>
            <a:ext cx="914400" cy="763438"/>
          </a:xfrm>
          <a:prstGeom prst="rect">
            <a:avLst/>
          </a:prstGeom>
          <a:noFill/>
        </p:spPr>
      </p:pic>
      <p:pic>
        <p:nvPicPr>
          <p:cNvPr id="12" name="Picture 2" descr="USDA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617" y="6110437"/>
            <a:ext cx="1055383" cy="74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06"/>
            <a:ext cx="3769112" cy="28268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70195" y="256478"/>
            <a:ext cx="3880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Ongoing Work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41016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444" y="204260"/>
            <a:ext cx="2063468" cy="8234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Data Collection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24000" y="846666"/>
            <a:ext cx="3072436" cy="5350740"/>
            <a:chOff x="6087748" y="677826"/>
            <a:chExt cx="3072436" cy="5350740"/>
          </a:xfrm>
        </p:grpSpPr>
        <p:grpSp>
          <p:nvGrpSpPr>
            <p:cNvPr id="8" name="Group 7"/>
            <p:cNvGrpSpPr/>
            <p:nvPr/>
          </p:nvGrpSpPr>
          <p:grpSpPr>
            <a:xfrm>
              <a:off x="6618652" y="677826"/>
              <a:ext cx="1991661" cy="1628228"/>
              <a:chOff x="1259576" y="1263452"/>
              <a:chExt cx="6624848" cy="433109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59576" y="1263452"/>
                <a:ext cx="6624848" cy="4331095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3358195" y="4000542"/>
                <a:ext cx="404602" cy="433893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/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7748" y="2287048"/>
              <a:ext cx="3072436" cy="374151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7204609" y="1243820"/>
            <a:ext cx="3463391" cy="4953586"/>
            <a:chOff x="0" y="1243820"/>
            <a:chExt cx="3930062" cy="56141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43820"/>
              <a:ext cx="3930062" cy="303686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8502" y="4280688"/>
              <a:ext cx="1991560" cy="257731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" y="4280687"/>
              <a:ext cx="1991560" cy="2577313"/>
            </a:xfrm>
            <a:prstGeom prst="rect">
              <a:avLst/>
            </a:prstGeom>
          </p:spPr>
        </p:pic>
      </p:grp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4596436" y="0"/>
          <a:ext cx="2608172" cy="6870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086"/>
                <a:gridCol w="1304086"/>
              </a:tblGrid>
              <a:tr h="68327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Substrate,  Analysis, Strategy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Measurement</a:t>
                      </a:r>
                      <a:endParaRPr lang="en-US" sz="1200" dirty="0"/>
                    </a:p>
                  </a:txBody>
                  <a:tcPr anchor="ctr"/>
                </a:tc>
              </a:tr>
              <a:tr h="108185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Soil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Particle Size</a:t>
                      </a:r>
                    </a:p>
                    <a:p>
                      <a:r>
                        <a:rPr lang="en-US" sz="1200" dirty="0" smtClean="0"/>
                        <a:t>Total</a:t>
                      </a:r>
                      <a:r>
                        <a:rPr lang="en-US" sz="1200" baseline="0" dirty="0" smtClean="0"/>
                        <a:t> C&amp;N</a:t>
                      </a:r>
                    </a:p>
                    <a:p>
                      <a:r>
                        <a:rPr lang="en-US" sz="1200" baseline="0" dirty="0" smtClean="0"/>
                        <a:t>Labile C&amp;N</a:t>
                      </a:r>
                    </a:p>
                    <a:p>
                      <a:r>
                        <a:rPr lang="en-US" sz="1200" baseline="0" dirty="0" smtClean="0"/>
                        <a:t>Bulk Density</a:t>
                      </a:r>
                    </a:p>
                    <a:p>
                      <a:r>
                        <a:rPr lang="en-US" sz="1200" baseline="0" dirty="0" smtClean="0"/>
                        <a:t>Water Content</a:t>
                      </a:r>
                      <a:endParaRPr lang="en-US" sz="1200" dirty="0"/>
                    </a:p>
                  </a:txBody>
                  <a:tcPr/>
                </a:tc>
              </a:tr>
              <a:tr h="108185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Plant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Dry Matter</a:t>
                      </a:r>
                    </a:p>
                    <a:p>
                      <a:r>
                        <a:rPr lang="en-US" sz="1200" dirty="0" smtClean="0"/>
                        <a:t>Harvest Index</a:t>
                      </a:r>
                    </a:p>
                    <a:p>
                      <a:r>
                        <a:rPr lang="en-US" sz="1200" dirty="0" smtClean="0"/>
                        <a:t>C-Harvest</a:t>
                      </a:r>
                    </a:p>
                    <a:p>
                      <a:r>
                        <a:rPr lang="en-US" sz="1200" dirty="0" smtClean="0"/>
                        <a:t>N-Harvest</a:t>
                      </a:r>
                    </a:p>
                    <a:p>
                      <a:r>
                        <a:rPr lang="en-US" sz="1200" dirty="0" smtClean="0"/>
                        <a:t>Trace Elements</a:t>
                      </a:r>
                      <a:endParaRPr lang="en-US" sz="1200" dirty="0"/>
                    </a:p>
                  </a:txBody>
                  <a:tcPr/>
                </a:tc>
              </a:tr>
              <a:tr h="48398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Landscape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Elevation</a:t>
                      </a:r>
                    </a:p>
                    <a:p>
                      <a:r>
                        <a:rPr lang="en-US" sz="1200" dirty="0" smtClean="0"/>
                        <a:t>Gullies</a:t>
                      </a:r>
                    </a:p>
                    <a:p>
                      <a:r>
                        <a:rPr lang="en-US" sz="1200" dirty="0" smtClean="0"/>
                        <a:t>Veg.</a:t>
                      </a:r>
                      <a:r>
                        <a:rPr lang="en-US" sz="1200" baseline="0" dirty="0" smtClean="0"/>
                        <a:t> Cover</a:t>
                      </a:r>
                      <a:endParaRPr lang="en-US" sz="1200" dirty="0" smtClean="0"/>
                    </a:p>
                  </a:txBody>
                  <a:tcPr/>
                </a:tc>
              </a:tr>
              <a:tr h="63987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Processes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Denitrification</a:t>
                      </a:r>
                      <a:endParaRPr lang="en-US" sz="1200" dirty="0" smtClean="0"/>
                    </a:p>
                    <a:p>
                      <a:r>
                        <a:rPr lang="en-US" sz="1200" dirty="0" smtClean="0"/>
                        <a:t>WUE</a:t>
                      </a:r>
                    </a:p>
                    <a:p>
                      <a:r>
                        <a:rPr lang="en-US" sz="1200" dirty="0" smtClean="0"/>
                        <a:t>NUE</a:t>
                      </a:r>
                    </a:p>
                  </a:txBody>
                  <a:tcPr/>
                </a:tc>
              </a:tr>
              <a:tr h="128114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Monitoring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Phenology</a:t>
                      </a:r>
                    </a:p>
                    <a:p>
                      <a:r>
                        <a:rPr lang="en-US" sz="1200" dirty="0" smtClean="0"/>
                        <a:t>Energy Balance</a:t>
                      </a:r>
                    </a:p>
                    <a:p>
                      <a:r>
                        <a:rPr lang="en-US" sz="1200" dirty="0" smtClean="0"/>
                        <a:t>C Efflux</a:t>
                      </a:r>
                    </a:p>
                    <a:p>
                      <a:r>
                        <a:rPr lang="en-US" sz="1200" dirty="0" smtClean="0"/>
                        <a:t>Evaporation</a:t>
                      </a:r>
                    </a:p>
                    <a:p>
                      <a:r>
                        <a:rPr lang="en-US" sz="1200" dirty="0" smtClean="0"/>
                        <a:t>Soil Water</a:t>
                      </a:r>
                    </a:p>
                    <a:p>
                      <a:r>
                        <a:rPr lang="en-US" sz="1200" dirty="0" smtClean="0"/>
                        <a:t>Soil Temp.</a:t>
                      </a:r>
                    </a:p>
                    <a:p>
                      <a:r>
                        <a:rPr lang="en-US" sz="1200" dirty="0" smtClean="0"/>
                        <a:t>Stream</a:t>
                      </a:r>
                      <a:r>
                        <a:rPr lang="en-US" sz="1200" baseline="0" dirty="0" smtClean="0"/>
                        <a:t> Flow</a:t>
                      </a:r>
                    </a:p>
                    <a:p>
                      <a:r>
                        <a:rPr lang="en-US" sz="1200" baseline="0" dirty="0" smtClean="0"/>
                        <a:t>Stream Chem.</a:t>
                      </a:r>
                    </a:p>
                    <a:p>
                      <a:r>
                        <a:rPr lang="en-US" sz="1200" baseline="0" dirty="0" smtClean="0"/>
                        <a:t>Precipitation</a:t>
                      </a:r>
                      <a:endParaRPr lang="en-US" sz="1200" dirty="0"/>
                    </a:p>
                  </a:txBody>
                  <a:tcPr/>
                </a:tc>
              </a:tr>
              <a:tr h="9975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Management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Tillage</a:t>
                      </a:r>
                    </a:p>
                    <a:p>
                      <a:r>
                        <a:rPr lang="en-US" sz="1200" dirty="0" smtClean="0"/>
                        <a:t>Fertilization</a:t>
                      </a:r>
                    </a:p>
                    <a:p>
                      <a:r>
                        <a:rPr lang="en-US" sz="1200" dirty="0" smtClean="0"/>
                        <a:t>Cover</a:t>
                      </a:r>
                      <a:r>
                        <a:rPr lang="en-US" sz="1200" baseline="0" dirty="0" smtClean="0"/>
                        <a:t> Crops</a:t>
                      </a:r>
                    </a:p>
                    <a:p>
                      <a:r>
                        <a:rPr lang="en-US" sz="1200" baseline="0" dirty="0" smtClean="0"/>
                        <a:t>Irrigation</a:t>
                      </a:r>
                    </a:p>
                    <a:p>
                      <a:r>
                        <a:rPr lang="en-US" sz="1200" baseline="0" dirty="0" smtClean="0"/>
                        <a:t>Grazing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Picture 3" descr="C:\timstrickland\Tifton\LTAR\LTAR-Theme-Art 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94562"/>
            <a:ext cx="914400" cy="763438"/>
          </a:xfrm>
          <a:prstGeom prst="rect">
            <a:avLst/>
          </a:prstGeom>
          <a:noFill/>
        </p:spPr>
      </p:pic>
      <p:pic>
        <p:nvPicPr>
          <p:cNvPr id="18" name="Picture 2" descr="USDA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617" y="6110437"/>
            <a:ext cx="1055383" cy="74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025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825</Words>
  <Application>Microsoft Macintosh PowerPoint</Application>
  <PresentationFormat>Custom</PresentationFormat>
  <Paragraphs>212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Grass Feedstock Harvests From The Georgia Coastal Plain:  Nitrogen Removal</vt:lpstr>
      <vt:lpstr>Nitrogen removal of biofeedstock species from experimental plots at Tifton and Shellman Georgia (kg ha-1)</vt:lpstr>
      <vt:lpstr>Location, location, location…</vt:lpstr>
      <vt:lpstr>Nitrogen removal potential single species (Mg yr-1)</vt:lpstr>
      <vt:lpstr>PowerPoint Presentation</vt:lpstr>
      <vt:lpstr>PowerPoint Presentation</vt:lpstr>
      <vt:lpstr>PowerPoint Presentation</vt:lpstr>
      <vt:lpstr>PowerPoint Presentation</vt:lpstr>
      <vt:lpstr>Data Collection</vt:lpstr>
      <vt:lpstr>Shellman, GA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Strickland</dc:creator>
  <cp:lastModifiedBy>Valerie Thomas</cp:lastModifiedBy>
  <cp:revision>27</cp:revision>
  <dcterms:created xsi:type="dcterms:W3CDTF">2015-11-30T14:51:12Z</dcterms:created>
  <dcterms:modified xsi:type="dcterms:W3CDTF">2016-01-03T12:47:27Z</dcterms:modified>
</cp:coreProperties>
</file>