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379" r:id="rId2"/>
    <p:sldId id="493" r:id="rId3"/>
    <p:sldId id="492" r:id="rId4"/>
    <p:sldId id="496" r:id="rId5"/>
    <p:sldId id="497" r:id="rId6"/>
    <p:sldId id="366" r:id="rId7"/>
    <p:sldId id="456" r:id="rId8"/>
    <p:sldId id="367" r:id="rId9"/>
    <p:sldId id="498" r:id="rId10"/>
    <p:sldId id="417" r:id="rId11"/>
    <p:sldId id="502" r:id="rId12"/>
    <p:sldId id="413" r:id="rId13"/>
    <p:sldId id="374" r:id="rId14"/>
    <p:sldId id="375" r:id="rId15"/>
    <p:sldId id="495" r:id="rId16"/>
    <p:sldId id="500" r:id="rId17"/>
    <p:sldId id="501" r:id="rId18"/>
    <p:sldId id="450"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urav Kuma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92" autoAdjust="0"/>
    <p:restoredTop sz="94729" autoAdjust="0"/>
  </p:normalViewPr>
  <p:slideViewPr>
    <p:cSldViewPr>
      <p:cViewPr>
        <p:scale>
          <a:sx n="100" d="100"/>
          <a:sy n="100" d="100"/>
        </p:scale>
        <p:origin x="-88" y="-8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01BBA-0779-468C-B879-A55B47E24DE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111B6EE-7390-438A-B0BB-1D9DB30AC09A}">
      <dgm:prSet phldrT="[Text]"/>
      <dgm:spPr>
        <a:solidFill>
          <a:srgbClr val="C00000"/>
        </a:solidFill>
      </dgm:spPr>
      <dgm:t>
        <a:bodyPr/>
        <a:lstStyle/>
        <a:p>
          <a:r>
            <a:rPr lang="en-US" dirty="0" smtClean="0">
              <a:latin typeface="Times New Roman" panose="02020603050405020304" pitchFamily="18" charset="0"/>
              <a:cs typeface="Times New Roman" panose="02020603050405020304" pitchFamily="18" charset="0"/>
            </a:rPr>
            <a:t>Duckweed</a:t>
          </a:r>
          <a:endParaRPr lang="en-US" dirty="0">
            <a:latin typeface="Times New Roman" panose="02020603050405020304" pitchFamily="18" charset="0"/>
            <a:cs typeface="Times New Roman" panose="02020603050405020304" pitchFamily="18" charset="0"/>
          </a:endParaRPr>
        </a:p>
      </dgm:t>
    </dgm:pt>
    <dgm:pt modelId="{1B434628-BF6C-43CC-9CF6-D67D2FCD0AC0}" type="parTrans" cxnId="{A0FA24B9-A836-41EC-B906-5C778EE5EF34}">
      <dgm:prSet/>
      <dgm:spPr/>
      <dgm:t>
        <a:bodyPr/>
        <a:lstStyle/>
        <a:p>
          <a:endParaRPr lang="en-US">
            <a:latin typeface="Times New Roman" panose="02020603050405020304" pitchFamily="18" charset="0"/>
            <a:cs typeface="Times New Roman" panose="02020603050405020304" pitchFamily="18" charset="0"/>
          </a:endParaRPr>
        </a:p>
      </dgm:t>
    </dgm:pt>
    <dgm:pt modelId="{97C39820-08AC-4E51-89FA-54DEA6E9B976}" type="sibTrans" cxnId="{A0FA24B9-A836-41EC-B906-5C778EE5EF34}">
      <dgm:prSet/>
      <dgm:spPr/>
      <dgm:t>
        <a:bodyPr/>
        <a:lstStyle/>
        <a:p>
          <a:endParaRPr lang="en-US">
            <a:latin typeface="Times New Roman" panose="02020603050405020304" pitchFamily="18" charset="0"/>
            <a:cs typeface="Times New Roman" panose="02020603050405020304" pitchFamily="18" charset="0"/>
          </a:endParaRPr>
        </a:p>
      </dgm:t>
    </dgm:pt>
    <dgm:pt modelId="{4C879A7E-794E-4142-B4C8-8A47B249D85D}">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Organic Fertilizer</a:t>
          </a:r>
          <a:endParaRPr lang="en-US" dirty="0">
            <a:solidFill>
              <a:srgbClr val="920000"/>
            </a:solidFill>
            <a:latin typeface="Times New Roman" panose="02020603050405020304" pitchFamily="18" charset="0"/>
            <a:cs typeface="Times New Roman" panose="02020603050405020304" pitchFamily="18" charset="0"/>
          </a:endParaRPr>
        </a:p>
      </dgm:t>
    </dgm:pt>
    <dgm:pt modelId="{1BDBF008-68A6-41C0-AA57-79A75C6C88F2}" type="parTrans" cxnId="{C57A6DDB-F64F-4D2F-865E-74280B7BE5F8}">
      <dgm:prSet/>
      <dgm:spPr/>
      <dgm:t>
        <a:bodyPr/>
        <a:lstStyle/>
        <a:p>
          <a:endParaRPr lang="en-US">
            <a:latin typeface="Times New Roman" panose="02020603050405020304" pitchFamily="18" charset="0"/>
            <a:cs typeface="Times New Roman" panose="02020603050405020304" pitchFamily="18" charset="0"/>
          </a:endParaRPr>
        </a:p>
      </dgm:t>
    </dgm:pt>
    <dgm:pt modelId="{2D10AE58-F4A6-43B0-BF70-56FC12747E1F}" type="sibTrans" cxnId="{C57A6DDB-F64F-4D2F-865E-74280B7BE5F8}">
      <dgm:prSet/>
      <dgm:spPr>
        <a:solidFill>
          <a:srgbClr val="00B050"/>
        </a:solidFill>
      </dgm:spPr>
      <dgm:t>
        <a:bodyPr/>
        <a:lstStyle/>
        <a:p>
          <a:endParaRPr lang="en-US">
            <a:latin typeface="Times New Roman" panose="02020603050405020304" pitchFamily="18" charset="0"/>
            <a:cs typeface="Times New Roman" panose="02020603050405020304" pitchFamily="18" charset="0"/>
          </a:endParaRPr>
        </a:p>
      </dgm:t>
    </dgm:pt>
    <dgm:pt modelId="{E0135F69-6716-4162-A9AC-A73C2A81553C}">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Organic Protein</a:t>
          </a:r>
          <a:endParaRPr lang="en-US" dirty="0">
            <a:solidFill>
              <a:srgbClr val="920000"/>
            </a:solidFill>
            <a:latin typeface="Times New Roman" panose="02020603050405020304" pitchFamily="18" charset="0"/>
            <a:cs typeface="Times New Roman" panose="02020603050405020304" pitchFamily="18" charset="0"/>
          </a:endParaRPr>
        </a:p>
      </dgm:t>
    </dgm:pt>
    <dgm:pt modelId="{9413C3EE-E20D-407E-865A-D3B115B9D9DC}" type="parTrans" cxnId="{BFA83D58-D985-49ED-B8CF-1228AB60635F}">
      <dgm:prSet/>
      <dgm:spPr/>
      <dgm:t>
        <a:bodyPr/>
        <a:lstStyle/>
        <a:p>
          <a:endParaRPr lang="en-US">
            <a:latin typeface="Times New Roman" panose="02020603050405020304" pitchFamily="18" charset="0"/>
            <a:cs typeface="Times New Roman" panose="02020603050405020304" pitchFamily="18" charset="0"/>
          </a:endParaRPr>
        </a:p>
      </dgm:t>
    </dgm:pt>
    <dgm:pt modelId="{2BEF429B-6FF8-42EC-B7DA-5BF80DFE8DFC}" type="sibTrans" cxnId="{BFA83D58-D985-49ED-B8CF-1228AB60635F}">
      <dgm:prSet/>
      <dgm:spPr>
        <a:solidFill>
          <a:srgbClr val="00B050"/>
        </a:solidFill>
      </dgm:spPr>
      <dgm:t>
        <a:bodyPr/>
        <a:lstStyle/>
        <a:p>
          <a:endParaRPr lang="en-US">
            <a:latin typeface="Times New Roman" panose="02020603050405020304" pitchFamily="18" charset="0"/>
            <a:cs typeface="Times New Roman" panose="02020603050405020304" pitchFamily="18" charset="0"/>
          </a:endParaRPr>
        </a:p>
      </dgm:t>
    </dgm:pt>
    <dgm:pt modelId="{E8636B5F-26D7-402B-844D-792F913E9CCD}">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Waste Water Treatment</a:t>
          </a:r>
          <a:endParaRPr lang="en-US" dirty="0">
            <a:solidFill>
              <a:srgbClr val="920000"/>
            </a:solidFill>
            <a:latin typeface="Times New Roman" panose="02020603050405020304" pitchFamily="18" charset="0"/>
            <a:cs typeface="Times New Roman" panose="02020603050405020304" pitchFamily="18" charset="0"/>
          </a:endParaRPr>
        </a:p>
      </dgm:t>
    </dgm:pt>
    <dgm:pt modelId="{8E95B63F-2F92-49D6-B420-765408806B42}" type="parTrans" cxnId="{918632A4-28EC-45EF-BE56-7DBF93C2AB44}">
      <dgm:prSet/>
      <dgm:spPr/>
      <dgm:t>
        <a:bodyPr/>
        <a:lstStyle/>
        <a:p>
          <a:endParaRPr lang="en-US">
            <a:latin typeface="Times New Roman" panose="02020603050405020304" pitchFamily="18" charset="0"/>
            <a:cs typeface="Times New Roman" panose="02020603050405020304" pitchFamily="18" charset="0"/>
          </a:endParaRPr>
        </a:p>
      </dgm:t>
    </dgm:pt>
    <dgm:pt modelId="{F5709CF7-C613-4E90-A2C5-304104E5F790}" type="sibTrans" cxnId="{918632A4-28EC-45EF-BE56-7DBF93C2AB44}">
      <dgm:prSet/>
      <dgm:spPr>
        <a:solidFill>
          <a:srgbClr val="00B050"/>
        </a:solidFill>
      </dgm:spPr>
      <dgm:t>
        <a:bodyPr/>
        <a:lstStyle/>
        <a:p>
          <a:endParaRPr lang="en-US">
            <a:latin typeface="Times New Roman" panose="02020603050405020304" pitchFamily="18" charset="0"/>
            <a:cs typeface="Times New Roman" panose="02020603050405020304" pitchFamily="18" charset="0"/>
          </a:endParaRPr>
        </a:p>
      </dgm:t>
    </dgm:pt>
    <dgm:pt modelId="{37010ADF-2DDA-4DA3-8A00-9AF27D909251}">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Ethanol</a:t>
          </a:r>
          <a:endParaRPr lang="en-US" dirty="0">
            <a:solidFill>
              <a:srgbClr val="920000"/>
            </a:solidFill>
            <a:latin typeface="Times New Roman" panose="02020603050405020304" pitchFamily="18" charset="0"/>
            <a:cs typeface="Times New Roman" panose="02020603050405020304" pitchFamily="18" charset="0"/>
          </a:endParaRPr>
        </a:p>
      </dgm:t>
    </dgm:pt>
    <dgm:pt modelId="{67781A8B-A57E-4DC2-AD5F-24480504A12A}" type="parTrans" cxnId="{B76D02EC-6C5F-4BC6-9C44-3745BCE7AAB1}">
      <dgm:prSet/>
      <dgm:spPr/>
      <dgm:t>
        <a:bodyPr/>
        <a:lstStyle/>
        <a:p>
          <a:endParaRPr lang="en-US">
            <a:latin typeface="Times New Roman" panose="02020603050405020304" pitchFamily="18" charset="0"/>
            <a:cs typeface="Times New Roman" panose="02020603050405020304" pitchFamily="18" charset="0"/>
          </a:endParaRPr>
        </a:p>
      </dgm:t>
    </dgm:pt>
    <dgm:pt modelId="{294370E5-DD8B-458F-AA9F-FFB34C5A6A33}" type="sibTrans" cxnId="{B76D02EC-6C5F-4BC6-9C44-3745BCE7AAB1}">
      <dgm:prSet/>
      <dgm:spPr>
        <a:solidFill>
          <a:srgbClr val="00B050"/>
        </a:solidFill>
      </dgm:spPr>
      <dgm:t>
        <a:bodyPr/>
        <a:lstStyle/>
        <a:p>
          <a:endParaRPr lang="en-US">
            <a:latin typeface="Times New Roman" panose="02020603050405020304" pitchFamily="18" charset="0"/>
            <a:cs typeface="Times New Roman" panose="02020603050405020304" pitchFamily="18" charset="0"/>
          </a:endParaRPr>
        </a:p>
      </dgm:t>
    </dgm:pt>
    <dgm:pt modelId="{78C2B508-37BF-4D60-867E-891F42AC0853}">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Biomass Electricity</a:t>
          </a:r>
          <a:endParaRPr lang="en-US" dirty="0">
            <a:solidFill>
              <a:srgbClr val="920000"/>
            </a:solidFill>
            <a:latin typeface="Times New Roman" panose="02020603050405020304" pitchFamily="18" charset="0"/>
            <a:cs typeface="Times New Roman" panose="02020603050405020304" pitchFamily="18" charset="0"/>
          </a:endParaRPr>
        </a:p>
      </dgm:t>
    </dgm:pt>
    <dgm:pt modelId="{196C70B3-F973-4A6D-AA1E-5670E8C67C1A}" type="parTrans" cxnId="{12F13EF6-9AEB-4E45-A2A5-60348F4C082C}">
      <dgm:prSet/>
      <dgm:spPr/>
      <dgm:t>
        <a:bodyPr/>
        <a:lstStyle/>
        <a:p>
          <a:endParaRPr lang="en-US"/>
        </a:p>
      </dgm:t>
    </dgm:pt>
    <dgm:pt modelId="{00DA6AAA-9F1E-4C59-94C9-2BF94E502F09}" type="sibTrans" cxnId="{12F13EF6-9AEB-4E45-A2A5-60348F4C082C}">
      <dgm:prSet/>
      <dgm:spPr>
        <a:solidFill>
          <a:srgbClr val="00B050"/>
        </a:solidFill>
      </dgm:spPr>
      <dgm:t>
        <a:bodyPr/>
        <a:lstStyle/>
        <a:p>
          <a:endParaRPr lang="en-US"/>
        </a:p>
      </dgm:t>
    </dgm:pt>
    <dgm:pt modelId="{51A095B5-C4DD-4A09-BAC1-8396E1D85130}">
      <dgm:prSet phldrT="[Text]"/>
      <dgm:spPr>
        <a:solidFill>
          <a:srgbClr val="92D050"/>
        </a:solidFill>
      </dgm:spPr>
      <dgm:t>
        <a:bodyPr/>
        <a:lstStyle/>
        <a:p>
          <a:endParaRPr lang="en-US" dirty="0">
            <a:solidFill>
              <a:srgbClr val="920000"/>
            </a:solidFill>
            <a:latin typeface="Times New Roman" panose="02020603050405020304" pitchFamily="18" charset="0"/>
            <a:cs typeface="Times New Roman" panose="02020603050405020304" pitchFamily="18" charset="0"/>
          </a:endParaRPr>
        </a:p>
      </dgm:t>
    </dgm:pt>
    <dgm:pt modelId="{05E1813A-55E8-47DA-A46A-01F19EBD2489}" type="parTrans" cxnId="{5F00A565-C31C-4CB8-8CD5-8EBA041E02A3}">
      <dgm:prSet/>
      <dgm:spPr/>
      <dgm:t>
        <a:bodyPr/>
        <a:lstStyle/>
        <a:p>
          <a:endParaRPr lang="en-US"/>
        </a:p>
      </dgm:t>
    </dgm:pt>
    <dgm:pt modelId="{3CB3895A-F293-4E9C-A71F-A22FF7D581A7}" type="sibTrans" cxnId="{5F00A565-C31C-4CB8-8CD5-8EBA041E02A3}">
      <dgm:prSet/>
      <dgm:spPr/>
      <dgm:t>
        <a:bodyPr/>
        <a:lstStyle/>
        <a:p>
          <a:endParaRPr lang="en-US"/>
        </a:p>
      </dgm:t>
    </dgm:pt>
    <dgm:pt modelId="{356FB88A-7E47-4E3C-9325-85B8E49B7AB3}">
      <dgm:prSet phldrT="[Text]"/>
      <dgm:spPr>
        <a:solidFill>
          <a:srgbClr val="92D050"/>
        </a:solidFill>
      </dgm:spPr>
      <dgm:t>
        <a:bodyPr/>
        <a:lstStyle/>
        <a:p>
          <a:r>
            <a:rPr lang="en-US" dirty="0" smtClean="0">
              <a:solidFill>
                <a:srgbClr val="920000"/>
              </a:solidFill>
              <a:latin typeface="Times New Roman" panose="02020603050405020304" pitchFamily="18" charset="0"/>
              <a:cs typeface="Times New Roman" panose="02020603050405020304" pitchFamily="18" charset="0"/>
            </a:rPr>
            <a:t>Regional Growers</a:t>
          </a:r>
          <a:endParaRPr lang="en-US" dirty="0">
            <a:solidFill>
              <a:srgbClr val="920000"/>
            </a:solidFill>
            <a:latin typeface="Times New Roman" panose="02020603050405020304" pitchFamily="18" charset="0"/>
            <a:cs typeface="Times New Roman" panose="02020603050405020304" pitchFamily="18" charset="0"/>
          </a:endParaRPr>
        </a:p>
      </dgm:t>
    </dgm:pt>
    <dgm:pt modelId="{400EDD7E-AC6D-4C35-98A2-02D2FA58706E}" type="parTrans" cxnId="{A62B0423-B46D-4959-A4F0-771846DD6F12}">
      <dgm:prSet/>
      <dgm:spPr/>
      <dgm:t>
        <a:bodyPr/>
        <a:lstStyle/>
        <a:p>
          <a:endParaRPr lang="en-US"/>
        </a:p>
      </dgm:t>
    </dgm:pt>
    <dgm:pt modelId="{4D32E6AA-81A9-4B08-978A-A3B5857414AC}" type="sibTrans" cxnId="{A62B0423-B46D-4959-A4F0-771846DD6F12}">
      <dgm:prSet/>
      <dgm:spPr>
        <a:solidFill>
          <a:srgbClr val="00B050"/>
        </a:solidFill>
      </dgm:spPr>
      <dgm:t>
        <a:bodyPr/>
        <a:lstStyle/>
        <a:p>
          <a:endParaRPr lang="en-US"/>
        </a:p>
      </dgm:t>
    </dgm:pt>
    <dgm:pt modelId="{28B2E3EB-E390-4865-BD60-E3DFDD12D70A}" type="pres">
      <dgm:prSet presAssocID="{45101BBA-0779-468C-B879-A55B47E24DE0}" presName="Name0" presStyleCnt="0">
        <dgm:presLayoutVars>
          <dgm:chMax val="1"/>
          <dgm:dir/>
          <dgm:animLvl val="ctr"/>
          <dgm:resizeHandles val="exact"/>
        </dgm:presLayoutVars>
      </dgm:prSet>
      <dgm:spPr/>
      <dgm:t>
        <a:bodyPr/>
        <a:lstStyle/>
        <a:p>
          <a:endParaRPr lang="en-US"/>
        </a:p>
      </dgm:t>
    </dgm:pt>
    <dgm:pt modelId="{5CE3BE7A-FE95-40DB-8FAE-700BF193A3CA}" type="pres">
      <dgm:prSet presAssocID="{4111B6EE-7390-438A-B0BB-1D9DB30AC09A}" presName="centerShape" presStyleLbl="node0" presStyleIdx="0" presStyleCnt="1"/>
      <dgm:spPr/>
      <dgm:t>
        <a:bodyPr/>
        <a:lstStyle/>
        <a:p>
          <a:endParaRPr lang="en-US"/>
        </a:p>
      </dgm:t>
    </dgm:pt>
    <dgm:pt modelId="{152170D8-E9E3-4109-A570-F788D057533F}" type="pres">
      <dgm:prSet presAssocID="{4C879A7E-794E-4142-B4C8-8A47B249D85D}" presName="node" presStyleLbl="node1" presStyleIdx="0" presStyleCnt="6" custScaleX="106975">
        <dgm:presLayoutVars>
          <dgm:bulletEnabled val="1"/>
        </dgm:presLayoutVars>
      </dgm:prSet>
      <dgm:spPr/>
      <dgm:t>
        <a:bodyPr/>
        <a:lstStyle/>
        <a:p>
          <a:endParaRPr lang="en-US"/>
        </a:p>
      </dgm:t>
    </dgm:pt>
    <dgm:pt modelId="{612238FE-F163-48CD-882F-357CD82F9AA3}" type="pres">
      <dgm:prSet presAssocID="{4C879A7E-794E-4142-B4C8-8A47B249D85D}" presName="dummy" presStyleCnt="0"/>
      <dgm:spPr/>
    </dgm:pt>
    <dgm:pt modelId="{CBD302E3-861A-4937-ABEA-52D64963F2DF}" type="pres">
      <dgm:prSet presAssocID="{2D10AE58-F4A6-43B0-BF70-56FC12747E1F}" presName="sibTrans" presStyleLbl="sibTrans2D1" presStyleIdx="0" presStyleCnt="6"/>
      <dgm:spPr/>
      <dgm:t>
        <a:bodyPr/>
        <a:lstStyle/>
        <a:p>
          <a:endParaRPr lang="en-US"/>
        </a:p>
      </dgm:t>
    </dgm:pt>
    <dgm:pt modelId="{DFB9D99E-FFA0-456E-A7E2-554BE0284048}" type="pres">
      <dgm:prSet presAssocID="{E0135F69-6716-4162-A9AC-A73C2A81553C}" presName="node" presStyleLbl="node1" presStyleIdx="1" presStyleCnt="6" custScaleX="103994">
        <dgm:presLayoutVars>
          <dgm:bulletEnabled val="1"/>
        </dgm:presLayoutVars>
      </dgm:prSet>
      <dgm:spPr/>
      <dgm:t>
        <a:bodyPr/>
        <a:lstStyle/>
        <a:p>
          <a:endParaRPr lang="en-US"/>
        </a:p>
      </dgm:t>
    </dgm:pt>
    <dgm:pt modelId="{58FC7830-D4CF-47F4-80C7-E2737B60B8D6}" type="pres">
      <dgm:prSet presAssocID="{E0135F69-6716-4162-A9AC-A73C2A81553C}" presName="dummy" presStyleCnt="0"/>
      <dgm:spPr/>
    </dgm:pt>
    <dgm:pt modelId="{0B0C5967-9DBF-4CBA-8D7D-AC2B01086581}" type="pres">
      <dgm:prSet presAssocID="{2BEF429B-6FF8-42EC-B7DA-5BF80DFE8DFC}" presName="sibTrans" presStyleLbl="sibTrans2D1" presStyleIdx="1" presStyleCnt="6"/>
      <dgm:spPr/>
      <dgm:t>
        <a:bodyPr/>
        <a:lstStyle/>
        <a:p>
          <a:endParaRPr lang="en-US"/>
        </a:p>
      </dgm:t>
    </dgm:pt>
    <dgm:pt modelId="{4FFA1F7B-0120-49E7-A583-303151BB276D}" type="pres">
      <dgm:prSet presAssocID="{E8636B5F-26D7-402B-844D-792F913E9CCD}" presName="node" presStyleLbl="node1" presStyleIdx="2" presStyleCnt="6" custScaleX="103994">
        <dgm:presLayoutVars>
          <dgm:bulletEnabled val="1"/>
        </dgm:presLayoutVars>
      </dgm:prSet>
      <dgm:spPr/>
      <dgm:t>
        <a:bodyPr/>
        <a:lstStyle/>
        <a:p>
          <a:endParaRPr lang="en-US"/>
        </a:p>
      </dgm:t>
    </dgm:pt>
    <dgm:pt modelId="{1CEA7F88-2EF3-4F79-BC4F-2F2F280564A4}" type="pres">
      <dgm:prSet presAssocID="{E8636B5F-26D7-402B-844D-792F913E9CCD}" presName="dummy" presStyleCnt="0"/>
      <dgm:spPr/>
    </dgm:pt>
    <dgm:pt modelId="{AA99D0EC-AAC9-44F0-94BA-6AE8A9174F6E}" type="pres">
      <dgm:prSet presAssocID="{F5709CF7-C613-4E90-A2C5-304104E5F790}" presName="sibTrans" presStyleLbl="sibTrans2D1" presStyleIdx="2" presStyleCnt="6"/>
      <dgm:spPr/>
      <dgm:t>
        <a:bodyPr/>
        <a:lstStyle/>
        <a:p>
          <a:endParaRPr lang="en-US"/>
        </a:p>
      </dgm:t>
    </dgm:pt>
    <dgm:pt modelId="{9CF7D59D-F505-409D-B3DE-E5F4342877B2}" type="pres">
      <dgm:prSet presAssocID="{37010ADF-2DDA-4DA3-8A00-9AF27D909251}" presName="node" presStyleLbl="node1" presStyleIdx="3" presStyleCnt="6" custScaleX="108155">
        <dgm:presLayoutVars>
          <dgm:bulletEnabled val="1"/>
        </dgm:presLayoutVars>
      </dgm:prSet>
      <dgm:spPr/>
      <dgm:t>
        <a:bodyPr/>
        <a:lstStyle/>
        <a:p>
          <a:endParaRPr lang="en-US"/>
        </a:p>
      </dgm:t>
    </dgm:pt>
    <dgm:pt modelId="{07275C12-0C04-4F3A-84F0-71C1ADD1CD37}" type="pres">
      <dgm:prSet presAssocID="{37010ADF-2DDA-4DA3-8A00-9AF27D909251}" presName="dummy" presStyleCnt="0"/>
      <dgm:spPr/>
    </dgm:pt>
    <dgm:pt modelId="{F669A815-1E5B-4329-B184-B208B25FF294}" type="pres">
      <dgm:prSet presAssocID="{294370E5-DD8B-458F-AA9F-FFB34C5A6A33}" presName="sibTrans" presStyleLbl="sibTrans2D1" presStyleIdx="3" presStyleCnt="6"/>
      <dgm:spPr/>
      <dgm:t>
        <a:bodyPr/>
        <a:lstStyle/>
        <a:p>
          <a:endParaRPr lang="en-US"/>
        </a:p>
      </dgm:t>
    </dgm:pt>
    <dgm:pt modelId="{E1BC099A-4A3F-40FF-8C94-C80B2AF78899}" type="pres">
      <dgm:prSet presAssocID="{78C2B508-37BF-4D60-867E-891F42AC0853}" presName="node" presStyleLbl="node1" presStyleIdx="4" presStyleCnt="6" custScaleX="105629" custScaleY="96517">
        <dgm:presLayoutVars>
          <dgm:bulletEnabled val="1"/>
        </dgm:presLayoutVars>
      </dgm:prSet>
      <dgm:spPr/>
      <dgm:t>
        <a:bodyPr/>
        <a:lstStyle/>
        <a:p>
          <a:endParaRPr lang="en-US"/>
        </a:p>
      </dgm:t>
    </dgm:pt>
    <dgm:pt modelId="{52BC4957-B655-4DDC-B4E1-823FDBCA97B2}" type="pres">
      <dgm:prSet presAssocID="{78C2B508-37BF-4D60-867E-891F42AC0853}" presName="dummy" presStyleCnt="0"/>
      <dgm:spPr/>
    </dgm:pt>
    <dgm:pt modelId="{9914E154-301D-49F4-A40F-C78AB5F98AF3}" type="pres">
      <dgm:prSet presAssocID="{00DA6AAA-9F1E-4C59-94C9-2BF94E502F09}" presName="sibTrans" presStyleLbl="sibTrans2D1" presStyleIdx="4" presStyleCnt="6"/>
      <dgm:spPr/>
      <dgm:t>
        <a:bodyPr/>
        <a:lstStyle/>
        <a:p>
          <a:endParaRPr lang="en-US"/>
        </a:p>
      </dgm:t>
    </dgm:pt>
    <dgm:pt modelId="{1C964E17-7C5F-4F2E-9126-CCABBAC3D763}" type="pres">
      <dgm:prSet presAssocID="{356FB88A-7E47-4E3C-9325-85B8E49B7AB3}" presName="node" presStyleLbl="node1" presStyleIdx="5" presStyleCnt="6">
        <dgm:presLayoutVars>
          <dgm:bulletEnabled val="1"/>
        </dgm:presLayoutVars>
      </dgm:prSet>
      <dgm:spPr/>
      <dgm:t>
        <a:bodyPr/>
        <a:lstStyle/>
        <a:p>
          <a:endParaRPr lang="en-US"/>
        </a:p>
      </dgm:t>
    </dgm:pt>
    <dgm:pt modelId="{C541D10B-100C-4BC5-8433-0241521D0360}" type="pres">
      <dgm:prSet presAssocID="{356FB88A-7E47-4E3C-9325-85B8E49B7AB3}" presName="dummy" presStyleCnt="0"/>
      <dgm:spPr/>
    </dgm:pt>
    <dgm:pt modelId="{13DFED77-BE8E-4EB0-A140-DFEF63E01240}" type="pres">
      <dgm:prSet presAssocID="{4D32E6AA-81A9-4B08-978A-A3B5857414AC}" presName="sibTrans" presStyleLbl="sibTrans2D1" presStyleIdx="5" presStyleCnt="6"/>
      <dgm:spPr/>
      <dgm:t>
        <a:bodyPr/>
        <a:lstStyle/>
        <a:p>
          <a:endParaRPr lang="en-US"/>
        </a:p>
      </dgm:t>
    </dgm:pt>
  </dgm:ptLst>
  <dgm:cxnLst>
    <dgm:cxn modelId="{72A5D413-DBA8-49CD-B567-43C3E156F26A}" type="presOf" srcId="{F5709CF7-C613-4E90-A2C5-304104E5F790}" destId="{AA99D0EC-AAC9-44F0-94BA-6AE8A9174F6E}" srcOrd="0" destOrd="0" presId="urn:microsoft.com/office/officeart/2005/8/layout/radial6"/>
    <dgm:cxn modelId="{3462ED70-5B61-41B5-A8F6-B76E5232EBEE}" type="presOf" srcId="{E8636B5F-26D7-402B-844D-792F913E9CCD}" destId="{4FFA1F7B-0120-49E7-A583-303151BB276D}" srcOrd="0" destOrd="0" presId="urn:microsoft.com/office/officeart/2005/8/layout/radial6"/>
    <dgm:cxn modelId="{A0FA24B9-A836-41EC-B906-5C778EE5EF34}" srcId="{45101BBA-0779-468C-B879-A55B47E24DE0}" destId="{4111B6EE-7390-438A-B0BB-1D9DB30AC09A}" srcOrd="0" destOrd="0" parTransId="{1B434628-BF6C-43CC-9CF6-D67D2FCD0AC0}" sibTransId="{97C39820-08AC-4E51-89FA-54DEA6E9B976}"/>
    <dgm:cxn modelId="{12F13EF6-9AEB-4E45-A2A5-60348F4C082C}" srcId="{4111B6EE-7390-438A-B0BB-1D9DB30AC09A}" destId="{78C2B508-37BF-4D60-867E-891F42AC0853}" srcOrd="4" destOrd="0" parTransId="{196C70B3-F973-4A6D-AA1E-5670E8C67C1A}" sibTransId="{00DA6AAA-9F1E-4C59-94C9-2BF94E502F09}"/>
    <dgm:cxn modelId="{5F00A565-C31C-4CB8-8CD5-8EBA041E02A3}" srcId="{45101BBA-0779-468C-B879-A55B47E24DE0}" destId="{51A095B5-C4DD-4A09-BAC1-8396E1D85130}" srcOrd="1" destOrd="0" parTransId="{05E1813A-55E8-47DA-A46A-01F19EBD2489}" sibTransId="{3CB3895A-F293-4E9C-A71F-A22FF7D581A7}"/>
    <dgm:cxn modelId="{B76D02EC-6C5F-4BC6-9C44-3745BCE7AAB1}" srcId="{4111B6EE-7390-438A-B0BB-1D9DB30AC09A}" destId="{37010ADF-2DDA-4DA3-8A00-9AF27D909251}" srcOrd="3" destOrd="0" parTransId="{67781A8B-A57E-4DC2-AD5F-24480504A12A}" sibTransId="{294370E5-DD8B-458F-AA9F-FFB34C5A6A33}"/>
    <dgm:cxn modelId="{C22168D9-1CCD-49BA-A797-C2E8FC0439DD}" type="presOf" srcId="{4111B6EE-7390-438A-B0BB-1D9DB30AC09A}" destId="{5CE3BE7A-FE95-40DB-8FAE-700BF193A3CA}" srcOrd="0" destOrd="0" presId="urn:microsoft.com/office/officeart/2005/8/layout/radial6"/>
    <dgm:cxn modelId="{DFD195E1-5297-45EE-A3CE-D54FCF8E9456}" type="presOf" srcId="{4C879A7E-794E-4142-B4C8-8A47B249D85D}" destId="{152170D8-E9E3-4109-A570-F788D057533F}" srcOrd="0" destOrd="0" presId="urn:microsoft.com/office/officeart/2005/8/layout/radial6"/>
    <dgm:cxn modelId="{384A6C03-97A8-4A87-817A-0AA55E6AB185}" type="presOf" srcId="{45101BBA-0779-468C-B879-A55B47E24DE0}" destId="{28B2E3EB-E390-4865-BD60-E3DFDD12D70A}" srcOrd="0" destOrd="0" presId="urn:microsoft.com/office/officeart/2005/8/layout/radial6"/>
    <dgm:cxn modelId="{E74A7059-D263-4C0F-90A7-03BC077BBAD3}" type="presOf" srcId="{E0135F69-6716-4162-A9AC-A73C2A81553C}" destId="{DFB9D99E-FFA0-456E-A7E2-554BE0284048}" srcOrd="0" destOrd="0" presId="urn:microsoft.com/office/officeart/2005/8/layout/radial6"/>
    <dgm:cxn modelId="{C34A2366-975D-4122-AFA0-F28AEB136B58}" type="presOf" srcId="{4D32E6AA-81A9-4B08-978A-A3B5857414AC}" destId="{13DFED77-BE8E-4EB0-A140-DFEF63E01240}" srcOrd="0" destOrd="0" presId="urn:microsoft.com/office/officeart/2005/8/layout/radial6"/>
    <dgm:cxn modelId="{BE716AFB-A2C1-42E4-9AE0-9113036024FF}" type="presOf" srcId="{78C2B508-37BF-4D60-867E-891F42AC0853}" destId="{E1BC099A-4A3F-40FF-8C94-C80B2AF78899}" srcOrd="0" destOrd="0" presId="urn:microsoft.com/office/officeart/2005/8/layout/radial6"/>
    <dgm:cxn modelId="{4B00D52B-CDD1-4598-A676-45D233756B2D}" type="presOf" srcId="{2D10AE58-F4A6-43B0-BF70-56FC12747E1F}" destId="{CBD302E3-861A-4937-ABEA-52D64963F2DF}" srcOrd="0" destOrd="0" presId="urn:microsoft.com/office/officeart/2005/8/layout/radial6"/>
    <dgm:cxn modelId="{A62B0423-B46D-4959-A4F0-771846DD6F12}" srcId="{4111B6EE-7390-438A-B0BB-1D9DB30AC09A}" destId="{356FB88A-7E47-4E3C-9325-85B8E49B7AB3}" srcOrd="5" destOrd="0" parTransId="{400EDD7E-AC6D-4C35-98A2-02D2FA58706E}" sibTransId="{4D32E6AA-81A9-4B08-978A-A3B5857414AC}"/>
    <dgm:cxn modelId="{3DB35143-54FB-4766-953D-F519C22C42B0}" type="presOf" srcId="{294370E5-DD8B-458F-AA9F-FFB34C5A6A33}" destId="{F669A815-1E5B-4329-B184-B208B25FF294}" srcOrd="0" destOrd="0" presId="urn:microsoft.com/office/officeart/2005/8/layout/radial6"/>
    <dgm:cxn modelId="{C57A6DDB-F64F-4D2F-865E-74280B7BE5F8}" srcId="{4111B6EE-7390-438A-B0BB-1D9DB30AC09A}" destId="{4C879A7E-794E-4142-B4C8-8A47B249D85D}" srcOrd="0" destOrd="0" parTransId="{1BDBF008-68A6-41C0-AA57-79A75C6C88F2}" sibTransId="{2D10AE58-F4A6-43B0-BF70-56FC12747E1F}"/>
    <dgm:cxn modelId="{879AA4BA-12CF-47AD-B499-CF8BC4433A29}" type="presOf" srcId="{37010ADF-2DDA-4DA3-8A00-9AF27D909251}" destId="{9CF7D59D-F505-409D-B3DE-E5F4342877B2}" srcOrd="0" destOrd="0" presId="urn:microsoft.com/office/officeart/2005/8/layout/radial6"/>
    <dgm:cxn modelId="{BFA83D58-D985-49ED-B8CF-1228AB60635F}" srcId="{4111B6EE-7390-438A-B0BB-1D9DB30AC09A}" destId="{E0135F69-6716-4162-A9AC-A73C2A81553C}" srcOrd="1" destOrd="0" parTransId="{9413C3EE-E20D-407E-865A-D3B115B9D9DC}" sibTransId="{2BEF429B-6FF8-42EC-B7DA-5BF80DFE8DFC}"/>
    <dgm:cxn modelId="{918632A4-28EC-45EF-BE56-7DBF93C2AB44}" srcId="{4111B6EE-7390-438A-B0BB-1D9DB30AC09A}" destId="{E8636B5F-26D7-402B-844D-792F913E9CCD}" srcOrd="2" destOrd="0" parTransId="{8E95B63F-2F92-49D6-B420-765408806B42}" sibTransId="{F5709CF7-C613-4E90-A2C5-304104E5F790}"/>
    <dgm:cxn modelId="{74A57825-8644-4405-BFD4-50895323441D}" type="presOf" srcId="{356FB88A-7E47-4E3C-9325-85B8E49B7AB3}" destId="{1C964E17-7C5F-4F2E-9126-CCABBAC3D763}" srcOrd="0" destOrd="0" presId="urn:microsoft.com/office/officeart/2005/8/layout/radial6"/>
    <dgm:cxn modelId="{9B1CD15D-AF01-4A1F-A6F9-31D37F470303}" type="presOf" srcId="{00DA6AAA-9F1E-4C59-94C9-2BF94E502F09}" destId="{9914E154-301D-49F4-A40F-C78AB5F98AF3}" srcOrd="0" destOrd="0" presId="urn:microsoft.com/office/officeart/2005/8/layout/radial6"/>
    <dgm:cxn modelId="{9B6266A2-7A03-470E-87FE-BE45BE830117}" type="presOf" srcId="{2BEF429B-6FF8-42EC-B7DA-5BF80DFE8DFC}" destId="{0B0C5967-9DBF-4CBA-8D7D-AC2B01086581}" srcOrd="0" destOrd="0" presId="urn:microsoft.com/office/officeart/2005/8/layout/radial6"/>
    <dgm:cxn modelId="{12A21897-E05D-4418-8CCF-76D75D5323AF}" type="presParOf" srcId="{28B2E3EB-E390-4865-BD60-E3DFDD12D70A}" destId="{5CE3BE7A-FE95-40DB-8FAE-700BF193A3CA}" srcOrd="0" destOrd="0" presId="urn:microsoft.com/office/officeart/2005/8/layout/radial6"/>
    <dgm:cxn modelId="{78D221D3-C2B4-40F6-8C58-9629A621A955}" type="presParOf" srcId="{28B2E3EB-E390-4865-BD60-E3DFDD12D70A}" destId="{152170D8-E9E3-4109-A570-F788D057533F}" srcOrd="1" destOrd="0" presId="urn:microsoft.com/office/officeart/2005/8/layout/radial6"/>
    <dgm:cxn modelId="{CC3F22B9-CAE1-4435-B167-69CAE997746C}" type="presParOf" srcId="{28B2E3EB-E390-4865-BD60-E3DFDD12D70A}" destId="{612238FE-F163-48CD-882F-357CD82F9AA3}" srcOrd="2" destOrd="0" presId="urn:microsoft.com/office/officeart/2005/8/layout/radial6"/>
    <dgm:cxn modelId="{41C23D33-CCCF-422E-A8F5-AAABD82315AF}" type="presParOf" srcId="{28B2E3EB-E390-4865-BD60-E3DFDD12D70A}" destId="{CBD302E3-861A-4937-ABEA-52D64963F2DF}" srcOrd="3" destOrd="0" presId="urn:microsoft.com/office/officeart/2005/8/layout/radial6"/>
    <dgm:cxn modelId="{8AB29968-FDAA-43A6-842C-D1E9598F84D5}" type="presParOf" srcId="{28B2E3EB-E390-4865-BD60-E3DFDD12D70A}" destId="{DFB9D99E-FFA0-456E-A7E2-554BE0284048}" srcOrd="4" destOrd="0" presId="urn:microsoft.com/office/officeart/2005/8/layout/radial6"/>
    <dgm:cxn modelId="{29329791-3588-45A0-996C-56C32054656B}" type="presParOf" srcId="{28B2E3EB-E390-4865-BD60-E3DFDD12D70A}" destId="{58FC7830-D4CF-47F4-80C7-E2737B60B8D6}" srcOrd="5" destOrd="0" presId="urn:microsoft.com/office/officeart/2005/8/layout/radial6"/>
    <dgm:cxn modelId="{0D98E08A-55E5-4019-83DB-C15342CE7689}" type="presParOf" srcId="{28B2E3EB-E390-4865-BD60-E3DFDD12D70A}" destId="{0B0C5967-9DBF-4CBA-8D7D-AC2B01086581}" srcOrd="6" destOrd="0" presId="urn:microsoft.com/office/officeart/2005/8/layout/radial6"/>
    <dgm:cxn modelId="{BC017C88-C9A0-4723-93EF-E009BE80EBB4}" type="presParOf" srcId="{28B2E3EB-E390-4865-BD60-E3DFDD12D70A}" destId="{4FFA1F7B-0120-49E7-A583-303151BB276D}" srcOrd="7" destOrd="0" presId="urn:microsoft.com/office/officeart/2005/8/layout/radial6"/>
    <dgm:cxn modelId="{71C7E727-135E-48B9-BCF4-03E8CCDB5002}" type="presParOf" srcId="{28B2E3EB-E390-4865-BD60-E3DFDD12D70A}" destId="{1CEA7F88-2EF3-4F79-BC4F-2F2F280564A4}" srcOrd="8" destOrd="0" presId="urn:microsoft.com/office/officeart/2005/8/layout/radial6"/>
    <dgm:cxn modelId="{295E3DAB-52A6-41F7-AF9D-1FD35EFD873F}" type="presParOf" srcId="{28B2E3EB-E390-4865-BD60-E3DFDD12D70A}" destId="{AA99D0EC-AAC9-44F0-94BA-6AE8A9174F6E}" srcOrd="9" destOrd="0" presId="urn:microsoft.com/office/officeart/2005/8/layout/radial6"/>
    <dgm:cxn modelId="{5B4398A0-6F58-447B-828A-07320E9B9655}" type="presParOf" srcId="{28B2E3EB-E390-4865-BD60-E3DFDD12D70A}" destId="{9CF7D59D-F505-409D-B3DE-E5F4342877B2}" srcOrd="10" destOrd="0" presId="urn:microsoft.com/office/officeart/2005/8/layout/radial6"/>
    <dgm:cxn modelId="{24DC3D48-BB5D-4076-9E53-6828A702690D}" type="presParOf" srcId="{28B2E3EB-E390-4865-BD60-E3DFDD12D70A}" destId="{07275C12-0C04-4F3A-84F0-71C1ADD1CD37}" srcOrd="11" destOrd="0" presId="urn:microsoft.com/office/officeart/2005/8/layout/radial6"/>
    <dgm:cxn modelId="{1B55484A-61F2-434D-947C-25152050321D}" type="presParOf" srcId="{28B2E3EB-E390-4865-BD60-E3DFDD12D70A}" destId="{F669A815-1E5B-4329-B184-B208B25FF294}" srcOrd="12" destOrd="0" presId="urn:microsoft.com/office/officeart/2005/8/layout/radial6"/>
    <dgm:cxn modelId="{F3F80FE4-F6F7-4ED1-942E-C7D61F9CE2B3}" type="presParOf" srcId="{28B2E3EB-E390-4865-BD60-E3DFDD12D70A}" destId="{E1BC099A-4A3F-40FF-8C94-C80B2AF78899}" srcOrd="13" destOrd="0" presId="urn:microsoft.com/office/officeart/2005/8/layout/radial6"/>
    <dgm:cxn modelId="{12F2B01C-6999-4600-905D-9F221AF1D627}" type="presParOf" srcId="{28B2E3EB-E390-4865-BD60-E3DFDD12D70A}" destId="{52BC4957-B655-4DDC-B4E1-823FDBCA97B2}" srcOrd="14" destOrd="0" presId="urn:microsoft.com/office/officeart/2005/8/layout/radial6"/>
    <dgm:cxn modelId="{E7404297-0E6F-4C54-9E05-4DA0B9477E0F}" type="presParOf" srcId="{28B2E3EB-E390-4865-BD60-E3DFDD12D70A}" destId="{9914E154-301D-49F4-A40F-C78AB5F98AF3}" srcOrd="15" destOrd="0" presId="urn:microsoft.com/office/officeart/2005/8/layout/radial6"/>
    <dgm:cxn modelId="{F9C8043C-3F13-484C-9DC9-D127E672D294}" type="presParOf" srcId="{28B2E3EB-E390-4865-BD60-E3DFDD12D70A}" destId="{1C964E17-7C5F-4F2E-9126-CCABBAC3D763}" srcOrd="16" destOrd="0" presId="urn:microsoft.com/office/officeart/2005/8/layout/radial6"/>
    <dgm:cxn modelId="{2332F5DF-CC8E-428B-93FA-69CA2C28DC36}" type="presParOf" srcId="{28B2E3EB-E390-4865-BD60-E3DFDD12D70A}" destId="{C541D10B-100C-4BC5-8433-0241521D0360}" srcOrd="17" destOrd="0" presId="urn:microsoft.com/office/officeart/2005/8/layout/radial6"/>
    <dgm:cxn modelId="{5C6A123A-EC9B-4EAB-BCF2-359DB763E004}" type="presParOf" srcId="{28B2E3EB-E390-4865-BD60-E3DFDD12D70A}" destId="{13DFED77-BE8E-4EB0-A140-DFEF63E01240}" srcOrd="18" destOrd="0" presId="urn:microsoft.com/office/officeart/2005/8/layout/radial6"/>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FED77-BE8E-4EB0-A140-DFEF63E01240}">
      <dsp:nvSpPr>
        <dsp:cNvPr id="0" name=""/>
        <dsp:cNvSpPr/>
      </dsp:nvSpPr>
      <dsp:spPr>
        <a:xfrm>
          <a:off x="2138625" y="533730"/>
          <a:ext cx="3656938" cy="3656938"/>
        </a:xfrm>
        <a:prstGeom prst="blockArc">
          <a:avLst>
            <a:gd name="adj1" fmla="val 12600000"/>
            <a:gd name="adj2" fmla="val 162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9914E154-301D-49F4-A40F-C78AB5F98AF3}">
      <dsp:nvSpPr>
        <dsp:cNvPr id="0" name=""/>
        <dsp:cNvSpPr/>
      </dsp:nvSpPr>
      <dsp:spPr>
        <a:xfrm>
          <a:off x="2138625" y="533730"/>
          <a:ext cx="3656938" cy="3656938"/>
        </a:xfrm>
        <a:prstGeom prst="blockArc">
          <a:avLst>
            <a:gd name="adj1" fmla="val 9000000"/>
            <a:gd name="adj2" fmla="val 126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F669A815-1E5B-4329-B184-B208B25FF294}">
      <dsp:nvSpPr>
        <dsp:cNvPr id="0" name=""/>
        <dsp:cNvSpPr/>
      </dsp:nvSpPr>
      <dsp:spPr>
        <a:xfrm>
          <a:off x="2138625" y="533730"/>
          <a:ext cx="3656938" cy="3656938"/>
        </a:xfrm>
        <a:prstGeom prst="blockArc">
          <a:avLst>
            <a:gd name="adj1" fmla="val 5400000"/>
            <a:gd name="adj2" fmla="val 90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AA99D0EC-AAC9-44F0-94BA-6AE8A9174F6E}">
      <dsp:nvSpPr>
        <dsp:cNvPr id="0" name=""/>
        <dsp:cNvSpPr/>
      </dsp:nvSpPr>
      <dsp:spPr>
        <a:xfrm>
          <a:off x="2138625" y="533730"/>
          <a:ext cx="3656938" cy="3656938"/>
        </a:xfrm>
        <a:prstGeom prst="blockArc">
          <a:avLst>
            <a:gd name="adj1" fmla="val 1800000"/>
            <a:gd name="adj2" fmla="val 54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0B0C5967-9DBF-4CBA-8D7D-AC2B01086581}">
      <dsp:nvSpPr>
        <dsp:cNvPr id="0" name=""/>
        <dsp:cNvSpPr/>
      </dsp:nvSpPr>
      <dsp:spPr>
        <a:xfrm>
          <a:off x="2138625" y="533730"/>
          <a:ext cx="3656938" cy="3656938"/>
        </a:xfrm>
        <a:prstGeom prst="blockArc">
          <a:avLst>
            <a:gd name="adj1" fmla="val 19800000"/>
            <a:gd name="adj2" fmla="val 18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CBD302E3-861A-4937-ABEA-52D64963F2DF}">
      <dsp:nvSpPr>
        <dsp:cNvPr id="0" name=""/>
        <dsp:cNvSpPr/>
      </dsp:nvSpPr>
      <dsp:spPr>
        <a:xfrm>
          <a:off x="2138625" y="533730"/>
          <a:ext cx="3656938" cy="3656938"/>
        </a:xfrm>
        <a:prstGeom prst="blockArc">
          <a:avLst>
            <a:gd name="adj1" fmla="val 16200000"/>
            <a:gd name="adj2" fmla="val 19800000"/>
            <a:gd name="adj3" fmla="val 4522"/>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5CE3BE7A-FE95-40DB-8FAE-700BF193A3CA}">
      <dsp:nvSpPr>
        <dsp:cNvPr id="0" name=""/>
        <dsp:cNvSpPr/>
      </dsp:nvSpPr>
      <dsp:spPr>
        <a:xfrm>
          <a:off x="3146753" y="1541859"/>
          <a:ext cx="1640681" cy="164068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Duckweed</a:t>
          </a:r>
          <a:endParaRPr lang="en-US" sz="2000" kern="1200" dirty="0">
            <a:latin typeface="Times New Roman" panose="02020603050405020304" pitchFamily="18" charset="0"/>
            <a:cs typeface="Times New Roman" panose="02020603050405020304" pitchFamily="18" charset="0"/>
          </a:endParaRPr>
        </a:p>
      </dsp:txBody>
      <dsp:txXfrm>
        <a:off x="3387025" y="1782131"/>
        <a:ext cx="1160137" cy="1160137"/>
      </dsp:txXfrm>
    </dsp:sp>
    <dsp:sp modelId="{152170D8-E9E3-4109-A570-F788D057533F}">
      <dsp:nvSpPr>
        <dsp:cNvPr id="0" name=""/>
        <dsp:cNvSpPr/>
      </dsp:nvSpPr>
      <dsp:spPr>
        <a:xfrm>
          <a:off x="3352802" y="837"/>
          <a:ext cx="1228583" cy="11484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Organic Fertilizer</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3532724" y="169027"/>
        <a:ext cx="868739" cy="812096"/>
      </dsp:txXfrm>
    </dsp:sp>
    <dsp:sp modelId="{DFB9D99E-FFA0-456E-A7E2-554BE0284048}">
      <dsp:nvSpPr>
        <dsp:cNvPr id="0" name=""/>
        <dsp:cNvSpPr/>
      </dsp:nvSpPr>
      <dsp:spPr>
        <a:xfrm>
          <a:off x="4917615" y="894399"/>
          <a:ext cx="1194347" cy="11484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Organic Protein</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5092523" y="1062589"/>
        <a:ext cx="844531" cy="812096"/>
      </dsp:txXfrm>
    </dsp:sp>
    <dsp:sp modelId="{4FFA1F7B-0120-49E7-A583-303151BB276D}">
      <dsp:nvSpPr>
        <dsp:cNvPr id="0" name=""/>
        <dsp:cNvSpPr/>
      </dsp:nvSpPr>
      <dsp:spPr>
        <a:xfrm>
          <a:off x="4917615" y="2681523"/>
          <a:ext cx="1194347" cy="11484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Waste Water Treatment</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5092523" y="2849713"/>
        <a:ext cx="844531" cy="812096"/>
      </dsp:txXfrm>
    </dsp:sp>
    <dsp:sp modelId="{9CF7D59D-F505-409D-B3DE-E5F4342877B2}">
      <dsp:nvSpPr>
        <dsp:cNvPr id="0" name=""/>
        <dsp:cNvSpPr/>
      </dsp:nvSpPr>
      <dsp:spPr>
        <a:xfrm>
          <a:off x="3346026" y="3575085"/>
          <a:ext cx="1242135" cy="11484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Ethanol</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3527932" y="3743275"/>
        <a:ext cx="878323" cy="812096"/>
      </dsp:txXfrm>
    </dsp:sp>
    <dsp:sp modelId="{E1BC099A-4A3F-40FF-8C94-C80B2AF78899}">
      <dsp:nvSpPr>
        <dsp:cNvPr id="0" name=""/>
        <dsp:cNvSpPr/>
      </dsp:nvSpPr>
      <dsp:spPr>
        <a:xfrm>
          <a:off x="1812837" y="2701524"/>
          <a:ext cx="1213124" cy="110847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Biomass Electricity</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1990495" y="2863856"/>
        <a:ext cx="857808" cy="783811"/>
      </dsp:txXfrm>
    </dsp:sp>
    <dsp:sp modelId="{1C964E17-7C5F-4F2E-9126-CCABBAC3D763}">
      <dsp:nvSpPr>
        <dsp:cNvPr id="0" name=""/>
        <dsp:cNvSpPr/>
      </dsp:nvSpPr>
      <dsp:spPr>
        <a:xfrm>
          <a:off x="1845161" y="894399"/>
          <a:ext cx="1148476" cy="114847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920000"/>
              </a:solidFill>
              <a:latin typeface="Times New Roman" panose="02020603050405020304" pitchFamily="18" charset="0"/>
              <a:cs typeface="Times New Roman" panose="02020603050405020304" pitchFamily="18" charset="0"/>
            </a:rPr>
            <a:t>Regional Growers</a:t>
          </a:r>
          <a:endParaRPr lang="en-US" sz="1500" kern="1200" dirty="0">
            <a:solidFill>
              <a:srgbClr val="920000"/>
            </a:solidFill>
            <a:latin typeface="Times New Roman" panose="02020603050405020304" pitchFamily="18" charset="0"/>
            <a:cs typeface="Times New Roman" panose="02020603050405020304" pitchFamily="18" charset="0"/>
          </a:endParaRPr>
        </a:p>
      </dsp:txBody>
      <dsp:txXfrm>
        <a:off x="2013351" y="1062589"/>
        <a:ext cx="812096" cy="8120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179CB613-C116-46E6-A36A-75DA18578D49}" type="datetimeFigureOut">
              <a:rPr lang="en-US" smtClean="0"/>
              <a:t>1/3/16</a:t>
            </a:fld>
            <a:endParaRPr lang="en-US"/>
          </a:p>
        </p:txBody>
      </p:sp>
      <p:sp>
        <p:nvSpPr>
          <p:cNvPr id="4" name="Footer Placeholder 3"/>
          <p:cNvSpPr>
            <a:spLocks noGrp="1"/>
          </p:cNvSpPr>
          <p:nvPr>
            <p:ph type="ftr" sz="quarter" idx="2"/>
          </p:nvPr>
        </p:nvSpPr>
        <p:spPr>
          <a:xfrm>
            <a:off x="1"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52B46D79-795B-4F2A-B611-9DA4269B6A9A}" type="slidenum">
              <a:rPr lang="en-US" smtClean="0"/>
              <a:t>‹#›</a:t>
            </a:fld>
            <a:endParaRPr lang="en-US"/>
          </a:p>
        </p:txBody>
      </p:sp>
    </p:spTree>
    <p:extLst>
      <p:ext uri="{BB962C8B-B14F-4D97-AF65-F5344CB8AC3E}">
        <p14:creationId xmlns:p14="http://schemas.microsoft.com/office/powerpoint/2010/main" val="60565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C7ECF694-0C2B-4337-9ADD-5920193499AA}" type="datetimeFigureOut">
              <a:rPr lang="en-US" smtClean="0"/>
              <a:t>1/3/16</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694EC8C3-FD40-458B-9691-908F22913660}" type="slidenum">
              <a:rPr lang="en-US" smtClean="0"/>
              <a:t>‹#›</a:t>
            </a:fld>
            <a:endParaRPr lang="en-US"/>
          </a:p>
        </p:txBody>
      </p:sp>
    </p:spTree>
    <p:extLst>
      <p:ext uri="{BB962C8B-B14F-4D97-AF65-F5344CB8AC3E}">
        <p14:creationId xmlns:p14="http://schemas.microsoft.com/office/powerpoint/2010/main" val="148875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EC8C3-FD40-458B-9691-908F22913660}" type="slidenum">
              <a:rPr lang="en-US" smtClean="0"/>
              <a:t>18</a:t>
            </a:fld>
            <a:endParaRPr lang="en-US"/>
          </a:p>
        </p:txBody>
      </p:sp>
    </p:spTree>
    <p:extLst>
      <p:ext uri="{BB962C8B-B14F-4D97-AF65-F5344CB8AC3E}">
        <p14:creationId xmlns:p14="http://schemas.microsoft.com/office/powerpoint/2010/main" val="206312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51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0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7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1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9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67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88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1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38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01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5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https://encrypted-tbn0.gstatic.com/images?q=tbn:ANd9GcRuxxVHIptvE7k9qbU2LDFW_u6lhn3izimieIhxhd2zAxSOY35kgg" TargetMode="External"/><Relationship Id="rId4" Type="http://schemas.openxmlformats.org/officeDocument/2006/relationships/image" Target="../media/image4.jpeg"/><Relationship Id="rId5" Type="http://schemas.openxmlformats.org/officeDocument/2006/relationships/image" Target="https://encrypted-tbn0.gstatic.com/images?q=tbn:ANd9GcSCLyy3fYQCe8QiUbbx45VPp6yyvOQZVSXcoWPnNi596P4q2Fz_" TargetMode="External"/><Relationship Id="rId6" Type="http://schemas.openxmlformats.org/officeDocument/2006/relationships/image" Target="../media/image5.jpeg"/><Relationship Id="rId7" Type="http://schemas.openxmlformats.org/officeDocument/2006/relationships/image" Target="https://encrypted-tbn0.gstatic.com/images?q=tbn:ANd9GcTWS3BNU3LLDEjiQjujKhM_X-4qW_8GIDgvE5ySHrbklDadQrbc" TargetMode="Externa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ictus.com/viz/photos/nature/frog-duckw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 y="12700"/>
            <a:ext cx="9315782"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14181"/>
            <a:ext cx="9017000" cy="800219"/>
          </a:xfrm>
          <a:prstGeom prst="rect">
            <a:avLst/>
          </a:prstGeom>
          <a:noFill/>
        </p:spPr>
        <p:txBody>
          <a:bodyPr wrap="square" rtlCol="0">
            <a:spAutoFit/>
          </a:bodyPr>
          <a:lstStyle/>
          <a:p>
            <a:r>
              <a:rPr lang="en-US" sz="4600" dirty="0" smtClean="0">
                <a:solidFill>
                  <a:srgbClr val="92D050"/>
                </a:solidFill>
                <a:latin typeface="Times New Roman" panose="02020603050405020304" pitchFamily="18" charset="0"/>
                <a:cs typeface="Times New Roman" panose="02020603050405020304" pitchFamily="18" charset="0"/>
              </a:rPr>
              <a:t>DUCKWEED PROJECT</a:t>
            </a:r>
            <a:endParaRPr lang="en-US" sz="4600" dirty="0">
              <a:solidFill>
                <a:srgbClr val="92D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838200"/>
            <a:ext cx="7010400" cy="800219"/>
          </a:xfrm>
          <a:prstGeom prst="rect">
            <a:avLst/>
          </a:prstGeom>
          <a:noFill/>
        </p:spPr>
        <p:txBody>
          <a:bodyPr wrap="square" rtlCol="0">
            <a:spAutoFit/>
          </a:bodyPr>
          <a:lstStyle/>
          <a:p>
            <a:pPr algn="r"/>
            <a:r>
              <a:rPr lang="en-US" sz="2800" b="1" i="1" dirty="0" smtClean="0">
                <a:solidFill>
                  <a:srgbClr val="FFFF00"/>
                </a:solidFill>
                <a:latin typeface="Times New Roman" panose="02020603050405020304" pitchFamily="18" charset="0"/>
                <a:ea typeface="Times New Roman"/>
                <a:cs typeface="Times New Roman" panose="02020603050405020304" pitchFamily="18" charset="0"/>
              </a:rPr>
              <a:t>A Nutritious Solution For Humanity </a:t>
            </a:r>
            <a:endParaRPr lang="en-US" sz="2800" b="1" i="1" dirty="0">
              <a:solidFill>
                <a:srgbClr val="FFFF00"/>
              </a:solidFill>
              <a:latin typeface="Times New Roman" panose="02020603050405020304" pitchFamily="18" charset="0"/>
              <a:ea typeface="Times New Roman"/>
              <a:cs typeface="Times New Roman" panose="02020603050405020304" pitchFamily="18" charset="0"/>
            </a:endParaRPr>
          </a:p>
          <a:p>
            <a:endParaRPr lang="en-US" dirty="0">
              <a:solidFill>
                <a:srgbClr val="92D050"/>
              </a:solidFill>
              <a:latin typeface="Mistral" panose="03090702030407020403" pitchFamily="66" charset="0"/>
            </a:endParaRPr>
          </a:p>
        </p:txBody>
      </p:sp>
    </p:spTree>
    <p:extLst>
      <p:ext uri="{BB962C8B-B14F-4D97-AF65-F5344CB8AC3E}">
        <p14:creationId xmlns:p14="http://schemas.microsoft.com/office/powerpoint/2010/main" val="1147498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75" y="228600"/>
            <a:ext cx="8458200" cy="830997"/>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DUCKWEED PROJECT </a:t>
            </a:r>
          </a:p>
          <a:p>
            <a:pPr algn="ctr"/>
            <a:endParaRPr lang="en-US" sz="1600" b="1" dirty="0" smtClean="0">
              <a:solidFill>
                <a:prstClr val="black"/>
              </a:solidFill>
              <a:latin typeface="Times New Roman" panose="02020603050405020304" pitchFamily="18" charset="0"/>
              <a:cs typeface="Times New Roman" panose="02020603050405020304" pitchFamily="18" charset="0"/>
            </a:endParaRPr>
          </a:p>
          <a:p>
            <a:pPr algn="ctr"/>
            <a:r>
              <a:rPr lang="en-US" sz="1600" b="1" dirty="0" smtClean="0">
                <a:solidFill>
                  <a:prstClr val="black"/>
                </a:solidFill>
                <a:latin typeface="Times New Roman" panose="02020603050405020304" pitchFamily="18" charset="0"/>
                <a:cs typeface="Times New Roman" panose="02020603050405020304" pitchFamily="18" charset="0"/>
              </a:rPr>
              <a:t>Pilot Plant  </a:t>
            </a:r>
          </a:p>
        </p:txBody>
      </p:sp>
      <p:cxnSp>
        <p:nvCxnSpPr>
          <p:cNvPr id="3" name="Straight Connector 2"/>
          <p:cNvCxnSpPr/>
          <p:nvPr/>
        </p:nvCxnSpPr>
        <p:spPr>
          <a:xfrm>
            <a:off x="304800" y="644098"/>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33375" y="1078647"/>
            <a:ext cx="8610600" cy="3293209"/>
          </a:xfrm>
          <a:prstGeom prst="rect">
            <a:avLst/>
          </a:prstGeom>
          <a:noFill/>
        </p:spPr>
        <p:txBody>
          <a:bodyPr wrap="square" rtlCol="0">
            <a:spAutoFit/>
          </a:bodyPr>
          <a:lstStyle/>
          <a:p>
            <a:pPr marL="285750" indent="-285750" algn="just" hangingPunct="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This </a:t>
            </a:r>
            <a:r>
              <a:rPr lang="en-US" sz="1600" dirty="0">
                <a:solidFill>
                  <a:prstClr val="black"/>
                </a:solidFill>
                <a:latin typeface="Times New Roman" panose="02020603050405020304" pitchFamily="18" charset="0"/>
                <a:cs typeface="Times New Roman" panose="02020603050405020304" pitchFamily="18" charset="0"/>
              </a:rPr>
              <a:t>phase of the project is located in Gueydan, </a:t>
            </a:r>
            <a:r>
              <a:rPr lang="en-US" sz="1600" dirty="0" smtClean="0">
                <a:solidFill>
                  <a:prstClr val="black"/>
                </a:solidFill>
                <a:latin typeface="Times New Roman" panose="02020603050405020304" pitchFamily="18" charset="0"/>
                <a:cs typeface="Times New Roman" panose="02020603050405020304" pitchFamily="18" charset="0"/>
              </a:rPr>
              <a:t>Louisiana on 2.5 acres.</a:t>
            </a:r>
            <a:r>
              <a:rPr lang="en-US" sz="1600" b="1" dirty="0" smtClean="0">
                <a:solidFill>
                  <a:prstClr val="black"/>
                </a:solidFill>
                <a:latin typeface="Times New Roman" panose="02020603050405020304" pitchFamily="18" charset="0"/>
                <a:cs typeface="Times New Roman" panose="02020603050405020304" pitchFamily="18" charset="0"/>
              </a:rPr>
              <a:t> </a:t>
            </a:r>
          </a:p>
          <a:p>
            <a:pPr algn="just" hangingPunct="0"/>
            <a:r>
              <a:rPr lang="en-US" sz="1600" dirty="0" smtClean="0">
                <a:solidFill>
                  <a:prstClr val="black"/>
                </a:solidFill>
                <a:latin typeface="Times New Roman" panose="02020603050405020304" pitchFamily="18" charset="0"/>
                <a:cs typeface="Times New Roman" panose="02020603050405020304" pitchFamily="18" charset="0"/>
              </a:rPr>
              <a:t> </a:t>
            </a:r>
          </a:p>
          <a:p>
            <a:pPr marL="285750" indent="-285750" algn="just" hangingPunct="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This </a:t>
            </a:r>
            <a:r>
              <a:rPr lang="en-US" sz="1600" dirty="0" smtClean="0">
                <a:solidFill>
                  <a:prstClr val="black"/>
                </a:solidFill>
                <a:latin typeface="Times New Roman" panose="02020603050405020304" pitchFamily="18" charset="0"/>
                <a:cs typeface="Times New Roman" panose="02020603050405020304" pitchFamily="18" charset="0"/>
              </a:rPr>
              <a:t>facility demonstrates </a:t>
            </a:r>
            <a:r>
              <a:rPr lang="en-US" sz="1600" dirty="0">
                <a:solidFill>
                  <a:prstClr val="black"/>
                </a:solidFill>
                <a:latin typeface="Times New Roman" panose="02020603050405020304" pitchFamily="18" charset="0"/>
                <a:cs typeface="Times New Roman" panose="02020603050405020304" pitchFamily="18" charset="0"/>
              </a:rPr>
              <a:t>the fully integrated processes of the </a:t>
            </a:r>
            <a:r>
              <a:rPr lang="en-US" sz="1600" dirty="0" smtClean="0">
                <a:solidFill>
                  <a:prstClr val="black"/>
                </a:solidFill>
                <a:latin typeface="Times New Roman" panose="02020603050405020304" pitchFamily="18" charset="0"/>
                <a:cs typeface="Times New Roman" panose="02020603050405020304" pitchFamily="18" charset="0"/>
              </a:rPr>
              <a:t>Duckweed processing system.  Additionally, the facility enables </a:t>
            </a:r>
            <a:r>
              <a:rPr lang="en-US" sz="1600" dirty="0">
                <a:solidFill>
                  <a:prstClr val="black"/>
                </a:solidFill>
                <a:latin typeface="Times New Roman" panose="02020603050405020304" pitchFamily="18" charset="0"/>
                <a:cs typeface="Times New Roman" panose="02020603050405020304" pitchFamily="18" charset="0"/>
              </a:rPr>
              <a:t>the full evaluation and development of the process as well as the start-up, shut down and normal operating procedures. </a:t>
            </a:r>
          </a:p>
          <a:p>
            <a:pPr algn="just" hangingPunct="0"/>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algn="just" hangingPunct="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The </a:t>
            </a:r>
            <a:r>
              <a:rPr lang="en-US" sz="1600" dirty="0" smtClean="0">
                <a:solidFill>
                  <a:prstClr val="black"/>
                </a:solidFill>
                <a:latin typeface="Times New Roman" panose="02020603050405020304" pitchFamily="18" charset="0"/>
                <a:cs typeface="Times New Roman" panose="02020603050405020304" pitchFamily="18" charset="0"/>
              </a:rPr>
              <a:t>facility provides </a:t>
            </a:r>
            <a:r>
              <a:rPr lang="en-US" sz="1600" dirty="0">
                <a:solidFill>
                  <a:prstClr val="black"/>
                </a:solidFill>
                <a:latin typeface="Times New Roman" panose="02020603050405020304" pitchFamily="18" charset="0"/>
                <a:cs typeface="Times New Roman" panose="02020603050405020304" pitchFamily="18" charset="0"/>
              </a:rPr>
              <a:t>valuable operability data that will feed into </a:t>
            </a:r>
            <a:r>
              <a:rPr lang="en-US" sz="1600" dirty="0" smtClean="0">
                <a:solidFill>
                  <a:prstClr val="black"/>
                </a:solidFill>
                <a:latin typeface="Times New Roman" panose="02020603050405020304" pitchFamily="18" charset="0"/>
                <a:cs typeface="Times New Roman" panose="02020603050405020304" pitchFamily="18" charset="0"/>
              </a:rPr>
              <a:t>the larger </a:t>
            </a:r>
            <a:r>
              <a:rPr lang="en-US" sz="1600" dirty="0">
                <a:solidFill>
                  <a:prstClr val="black"/>
                </a:solidFill>
                <a:latin typeface="Times New Roman" panose="02020603050405020304" pitchFamily="18" charset="0"/>
                <a:cs typeface="Times New Roman" panose="02020603050405020304" pitchFamily="18" charset="0"/>
              </a:rPr>
              <a:t>full-scale commercial </a:t>
            </a:r>
            <a:r>
              <a:rPr lang="en-US" sz="1600" dirty="0" smtClean="0">
                <a:solidFill>
                  <a:prstClr val="black"/>
                </a:solidFill>
                <a:latin typeface="Times New Roman" panose="02020603050405020304" pitchFamily="18" charset="0"/>
                <a:cs typeface="Times New Roman" panose="02020603050405020304" pitchFamily="18" charset="0"/>
              </a:rPr>
              <a:t>plant. </a:t>
            </a:r>
            <a:r>
              <a:rPr lang="en-US" sz="1600" dirty="0">
                <a:solidFill>
                  <a:prstClr val="black"/>
                </a:solidFill>
                <a:latin typeface="Times New Roman" panose="02020603050405020304" pitchFamily="18" charset="0"/>
                <a:cs typeface="Times New Roman" panose="02020603050405020304" pitchFamily="18" charset="0"/>
              </a:rPr>
              <a:t>In addition to the future use of the </a:t>
            </a:r>
            <a:r>
              <a:rPr lang="en-US" sz="1600" dirty="0" smtClean="0">
                <a:solidFill>
                  <a:prstClr val="black"/>
                </a:solidFill>
                <a:latin typeface="Times New Roman" panose="02020603050405020304" pitchFamily="18" charset="0"/>
                <a:cs typeface="Times New Roman" panose="02020603050405020304" pitchFamily="18" charset="0"/>
              </a:rPr>
              <a:t>pilot </a:t>
            </a:r>
            <a:r>
              <a:rPr lang="en-US" sz="1600" dirty="0">
                <a:solidFill>
                  <a:prstClr val="black"/>
                </a:solidFill>
                <a:latin typeface="Times New Roman" panose="02020603050405020304" pitchFamily="18" charset="0"/>
                <a:cs typeface="Times New Roman" panose="02020603050405020304" pitchFamily="18" charset="0"/>
              </a:rPr>
              <a:t>p</a:t>
            </a:r>
            <a:r>
              <a:rPr lang="en-US" sz="1600" dirty="0" smtClean="0">
                <a:solidFill>
                  <a:prstClr val="black"/>
                </a:solidFill>
                <a:latin typeface="Times New Roman" panose="02020603050405020304" pitchFamily="18" charset="0"/>
                <a:cs typeface="Times New Roman" panose="02020603050405020304" pitchFamily="18" charset="0"/>
              </a:rPr>
              <a:t>lant </a:t>
            </a:r>
            <a:r>
              <a:rPr lang="en-US" sz="1600" dirty="0">
                <a:solidFill>
                  <a:prstClr val="black"/>
                </a:solidFill>
                <a:latin typeface="Times New Roman" panose="02020603050405020304" pitchFamily="18" charset="0"/>
                <a:cs typeface="Times New Roman" panose="02020603050405020304" pitchFamily="18" charset="0"/>
              </a:rPr>
              <a:t>as a training facility for customer operative training, it will also serve as a tour facility</a:t>
            </a:r>
            <a:r>
              <a:rPr lang="en-US" sz="1600" dirty="0" smtClean="0">
                <a:solidFill>
                  <a:prstClr val="black"/>
                </a:solidFill>
                <a:latin typeface="Times New Roman" panose="02020603050405020304" pitchFamily="18" charset="0"/>
                <a:cs typeface="Times New Roman" panose="02020603050405020304" pitchFamily="18" charset="0"/>
              </a:rPr>
              <a:t>.</a:t>
            </a:r>
            <a:endParaRPr lang="en-US" sz="1600" dirty="0">
              <a:solidFill>
                <a:prstClr val="black"/>
              </a:solidFill>
              <a:latin typeface="Times New Roman" panose="02020603050405020304" pitchFamily="18" charset="0"/>
              <a:cs typeface="Times New Roman" panose="02020603050405020304" pitchFamily="18" charset="0"/>
            </a:endParaRPr>
          </a:p>
          <a:p>
            <a:pPr algn="just"/>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A third party engineering firm will </a:t>
            </a:r>
            <a:r>
              <a:rPr lang="en-US" sz="1600" dirty="0">
                <a:solidFill>
                  <a:prstClr val="black"/>
                </a:solidFill>
                <a:latin typeface="Times New Roman" panose="02020603050405020304" pitchFamily="18" charset="0"/>
                <a:cs typeface="Times New Roman" panose="02020603050405020304" pitchFamily="18" charset="0"/>
              </a:rPr>
              <a:t>perform </a:t>
            </a:r>
            <a:r>
              <a:rPr lang="en-US" sz="1600" dirty="0" smtClean="0">
                <a:solidFill>
                  <a:prstClr val="black"/>
                </a:solidFill>
                <a:latin typeface="Times New Roman" panose="02020603050405020304" pitchFamily="18" charset="0"/>
                <a:cs typeface="Times New Roman" panose="02020603050405020304" pitchFamily="18" charset="0"/>
              </a:rPr>
              <a:t>the scalability study </a:t>
            </a:r>
            <a:r>
              <a:rPr lang="en-US" sz="1600" dirty="0">
                <a:solidFill>
                  <a:prstClr val="black"/>
                </a:solidFill>
                <a:latin typeface="Times New Roman" panose="02020603050405020304" pitchFamily="18" charset="0"/>
                <a:cs typeface="Times New Roman" panose="02020603050405020304" pitchFamily="18" charset="0"/>
              </a:rPr>
              <a:t>to </a:t>
            </a:r>
            <a:r>
              <a:rPr lang="en-US" sz="1600" dirty="0" smtClean="0">
                <a:solidFill>
                  <a:prstClr val="black"/>
                </a:solidFill>
                <a:latin typeface="Times New Roman" panose="02020603050405020304" pitchFamily="18" charset="0"/>
                <a:cs typeface="Times New Roman" panose="02020603050405020304" pitchFamily="18" charset="0"/>
              </a:rPr>
              <a:t>scale </a:t>
            </a:r>
            <a:r>
              <a:rPr lang="en-US" sz="1600" dirty="0">
                <a:solidFill>
                  <a:prstClr val="black"/>
                </a:solidFill>
                <a:latin typeface="Times New Roman" panose="02020603050405020304" pitchFamily="18" charset="0"/>
                <a:cs typeface="Times New Roman" panose="02020603050405020304" pitchFamily="18" charset="0"/>
              </a:rPr>
              <a:t>the </a:t>
            </a:r>
            <a:r>
              <a:rPr lang="en-US" sz="1600" dirty="0" smtClean="0">
                <a:solidFill>
                  <a:prstClr val="black"/>
                </a:solidFill>
                <a:latin typeface="Times New Roman" panose="02020603050405020304" pitchFamily="18" charset="0"/>
                <a:cs typeface="Times New Roman" panose="02020603050405020304" pitchFamily="18" charset="0"/>
              </a:rPr>
              <a:t>pilot </a:t>
            </a:r>
            <a:r>
              <a:rPr lang="en-US" sz="1600" dirty="0">
                <a:solidFill>
                  <a:prstClr val="black"/>
                </a:solidFill>
                <a:latin typeface="Times New Roman" panose="02020603050405020304" pitchFamily="18" charset="0"/>
                <a:cs typeface="Times New Roman" panose="02020603050405020304" pitchFamily="18" charset="0"/>
              </a:rPr>
              <a:t>p</a:t>
            </a:r>
            <a:r>
              <a:rPr lang="en-US" sz="1600" dirty="0" smtClean="0">
                <a:solidFill>
                  <a:prstClr val="black"/>
                </a:solidFill>
                <a:latin typeface="Times New Roman" panose="02020603050405020304" pitchFamily="18" charset="0"/>
                <a:cs typeface="Times New Roman" panose="02020603050405020304" pitchFamily="18" charset="0"/>
              </a:rPr>
              <a:t>lant.  </a:t>
            </a:r>
          </a:p>
          <a:p>
            <a:pPr marL="285750" indent="-285750" algn="just">
              <a:buFont typeface="Arial" panose="020B0604020202020204" pitchFamily="34" charset="0"/>
              <a:buChar char="•"/>
            </a:pPr>
            <a:endParaRPr lang="en-US" sz="1600" dirty="0">
              <a:solidFill>
                <a:prstClr val="black"/>
              </a:solidFill>
              <a:latin typeface="Times New Roman" panose="02020603050405020304" pitchFamily="18" charset="0"/>
              <a:cs typeface="Times New Roman" panose="02020603050405020304" pitchFamily="18" charset="0"/>
            </a:endParaRPr>
          </a:p>
          <a:p>
            <a:pPr hangingPunct="0"/>
            <a:endParaRPr 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83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4353" y="685800"/>
            <a:ext cx="1905000" cy="4708981"/>
          </a:xfrm>
          <a:prstGeom prst="rect">
            <a:avLst/>
          </a:prstGeom>
          <a:noFill/>
        </p:spPr>
        <p:txBody>
          <a:bodyPr wrap="square" rtlCol="0">
            <a:spAutoFit/>
          </a:bodyPr>
          <a:lstStyle/>
          <a:p>
            <a:r>
              <a:rPr lang="en-US" u="sng" dirty="0" smtClean="0">
                <a:latin typeface="Times New Roman" panose="02020603050405020304" pitchFamily="18" charset="0"/>
                <a:cs typeface="Times New Roman" panose="02020603050405020304" pitchFamily="18" charset="0"/>
              </a:rPr>
              <a:t>Key</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Grinder</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Cooker</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Fermenter</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Distillers</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Molecular Sieves</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Centrifuge</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Rotary Drum Dryer</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Evaporating System</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Ethanol Storage</a:t>
            </a:r>
          </a:p>
          <a:p>
            <a:pPr marL="228600" indent="-228600">
              <a:buFont typeface="+mj-lt"/>
              <a:buAutoNum type="arabicPeriod"/>
            </a:pPr>
            <a:r>
              <a:rPr lang="en-US" dirty="0" smtClean="0">
                <a:latin typeface="Times New Roman" panose="02020603050405020304" pitchFamily="18" charset="0"/>
                <a:cs typeface="Times New Roman" panose="02020603050405020304" pitchFamily="18" charset="0"/>
              </a:rPr>
              <a:t>Repaired Process Building (Lab)</a:t>
            </a:r>
          </a:p>
          <a:p>
            <a:pPr marL="228600" indent="-228600">
              <a:buFont typeface="+mj-lt"/>
              <a:buAutoNum type="arabicPeriod"/>
            </a:pPr>
            <a:endParaRPr lang="en-US" sz="1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76200"/>
            <a:ext cx="7645853"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ETHANOL PRODUCTION FROM DUCKWEED</a:t>
            </a:r>
            <a:endParaRPr lang="en-US"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07" y="975298"/>
            <a:ext cx="6886575" cy="412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sugar to ethanol fermentation with yeast equ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76" y="5257800"/>
            <a:ext cx="29337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304800" y="644098"/>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16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298" y="4991500"/>
            <a:ext cx="2342702"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Duckweed Day #1</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3074" name="Picture 2" descr="C:\Users\Soteria Marketing\Desktop\Imagine To Do Corp Projects\Duckweed Master File\Duckweed Proof of Concept Pics\Pics for Ambassador\003 -Lagoon#2 Adding  Proprietary So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8" y="8906"/>
            <a:ext cx="56007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GK\Our Farmed Nutrient Rich Duckw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300" y="3124200"/>
            <a:ext cx="5600700" cy="3733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2987" y="1066800"/>
            <a:ext cx="2971800" cy="830997"/>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Primary Lagoon Duckweed Growing Area</a:t>
            </a:r>
          </a:p>
          <a:p>
            <a:r>
              <a:rPr lang="en-US" sz="1600" dirty="0" smtClean="0">
                <a:solidFill>
                  <a:prstClr val="black"/>
                </a:solidFill>
                <a:latin typeface="Times New Roman" panose="02020603050405020304" pitchFamily="18" charset="0"/>
                <a:cs typeface="Times New Roman" panose="02020603050405020304" pitchFamily="18" charset="0"/>
              </a:rPr>
              <a:t>Day #1</a:t>
            </a:r>
            <a:endParaRPr 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576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1160" y="1143000"/>
            <a:ext cx="2987040" cy="584775"/>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Nutrient Rich Duckweed</a:t>
            </a:r>
          </a:p>
          <a:p>
            <a:r>
              <a:rPr lang="en-US" sz="1600" dirty="0" smtClean="0">
                <a:solidFill>
                  <a:prstClr val="black"/>
                </a:solidFill>
                <a:latin typeface="Times New Roman" panose="02020603050405020304" pitchFamily="18" charset="0"/>
                <a:cs typeface="Times New Roman" panose="02020603050405020304" pitchFamily="18" charset="0"/>
              </a:rPr>
              <a:t>Day #2 (Left)</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8" name="Picture 2" descr="C:\Users\Soteria Marketing\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1200" y="5105400"/>
            <a:ext cx="2971800" cy="584775"/>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Nutrient Rich Duckweed</a:t>
            </a:r>
          </a:p>
          <a:p>
            <a:r>
              <a:rPr lang="en-US" sz="1600" dirty="0" smtClean="0">
                <a:solidFill>
                  <a:prstClr val="black"/>
                </a:solidFill>
                <a:latin typeface="Times New Roman" panose="02020603050405020304" pitchFamily="18" charset="0"/>
                <a:cs typeface="Times New Roman" panose="02020603050405020304" pitchFamily="18" charset="0"/>
              </a:rPr>
              <a:t>Day #3 (Right)</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7" name="Picture 2" descr="C:\Users\Soteria Marketing\Desktop\IMG_06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740"/>
          <a:stretch/>
        </p:blipFill>
        <p:spPr bwMode="auto">
          <a:xfrm>
            <a:off x="4495800" y="2995646"/>
            <a:ext cx="4648200" cy="386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68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9700" y="1154668"/>
            <a:ext cx="4038600"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Duckweed Growing Area Lagoon #2 </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9349" y="4740322"/>
            <a:ext cx="3581400" cy="584775"/>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Lagoon #2 Duckweed growth multiplied by adding sustainable organic fertilizers</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4" name="Picture 2" descr="F:\GK\imagejpeg_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97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GK\IMG_03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91465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230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2892" y="1166336"/>
            <a:ext cx="4038600" cy="830997"/>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Pilot Plant</a:t>
            </a:r>
          </a:p>
          <a:p>
            <a:r>
              <a:rPr lang="en-US" sz="1600" dirty="0" smtClean="0">
                <a:solidFill>
                  <a:prstClr val="black"/>
                </a:solidFill>
                <a:latin typeface="Times New Roman" panose="02020603050405020304" pitchFamily="18" charset="0"/>
                <a:cs typeface="Times New Roman" panose="02020603050405020304" pitchFamily="18" charset="0"/>
              </a:rPr>
              <a:t>(New Construction)</a:t>
            </a:r>
            <a:endParaRPr lang="en-US" sz="1600" dirty="0">
              <a:solidFill>
                <a:prstClr val="black"/>
              </a:solidFill>
              <a:latin typeface="Times New Roman" panose="02020603050405020304" pitchFamily="18" charset="0"/>
              <a:cs typeface="Times New Roman" panose="02020603050405020304" pitchFamily="18" charset="0"/>
            </a:endParaRPr>
          </a:p>
          <a:p>
            <a:r>
              <a:rPr lang="en-US" sz="1600" dirty="0" smtClean="0">
                <a:solidFill>
                  <a:prstClr val="black"/>
                </a:solidFill>
                <a:latin typeface="Times New Roman" panose="02020603050405020304" pitchFamily="18" charset="0"/>
                <a:cs typeface="Times New Roman" panose="02020603050405020304" pitchFamily="18" charset="0"/>
              </a:rPr>
              <a:t> </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3" name="Picture 2" descr="C:\Users\Gaurav Kumar\Desktop\Andrew Young Foundation\Projects\Darryl\Duckweed\Freddie\Site photos\20150630_1417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22" t="16317" r="123" b="19772"/>
          <a:stretch/>
        </p:blipFill>
        <p:spPr bwMode="auto">
          <a:xfrm>
            <a:off x="-1" y="9524"/>
            <a:ext cx="5302893"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urav Kumar\Desktop\Andrew Young Foundation\Projects\Darryl\Duckweed\Freddie\Site photos\process 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200" y="2819400"/>
            <a:ext cx="5384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20" y="4650343"/>
            <a:ext cx="2438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Pilot Plant process line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475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839200" cy="338554"/>
          </a:xfrm>
          <a:prstGeom prst="rect">
            <a:avLst/>
          </a:prstGeom>
          <a:noFill/>
        </p:spPr>
        <p:txBody>
          <a:bodyPr wrap="square" rtlCol="0">
            <a:spAutoFit/>
          </a:bodyPr>
          <a:lstStyle/>
          <a:p>
            <a:pPr algn="ctr">
              <a:tabLst>
                <a:tab pos="6457950" algn="l"/>
              </a:tabLst>
            </a:pPr>
            <a:r>
              <a:rPr lang="en-US" sz="1600" b="1" dirty="0" smtClean="0">
                <a:latin typeface="Times New Roman" panose="02020603050405020304" pitchFamily="18" charset="0"/>
                <a:cs typeface="Times New Roman" panose="02020603050405020304" pitchFamily="18" charset="0"/>
              </a:rPr>
              <a:t>LAB TEST REPORT OF  DUCKWEED PROTEIN CONCENTRATE</a:t>
            </a:r>
            <a:endParaRPr lang="en-US"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19800" y="1133475"/>
            <a:ext cx="2743200" cy="1754326"/>
          </a:xfrm>
          <a:prstGeom prst="rect">
            <a:avLst/>
          </a:prstGeom>
          <a:noFill/>
          <a:ln w="19050">
            <a:noFill/>
          </a:ln>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Note:</a:t>
            </a:r>
            <a:r>
              <a:rPr lang="en-US" sz="1200" dirty="0" smtClean="0">
                <a:latin typeface="Times New Roman" panose="02020603050405020304" pitchFamily="18" charset="0"/>
                <a:cs typeface="Times New Roman" panose="02020603050405020304" pitchFamily="18" charset="0"/>
              </a:rPr>
              <a:t>  The results of this Feed Analysis Report reflects early stage testing, which is equal to or greater than comparable organic protein concentrates on the market.  We are hopeful this processing method will ultimately produce  results of 50% - 61% protein concentrate which will be one of the highest quality proteins in the industry.</a:t>
            </a:r>
            <a:endParaRPr lang="en-US" sz="12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04800" y="5334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92881" y="704850"/>
            <a:ext cx="5543550" cy="5762625"/>
            <a:chOff x="2743200" y="790575"/>
            <a:chExt cx="5543550" cy="5762625"/>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90575"/>
              <a:ext cx="55435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050" t="2060" r="39884" b="95974"/>
            <a:stretch/>
          </p:blipFill>
          <p:spPr bwMode="auto">
            <a:xfrm>
              <a:off x="4608576" y="915398"/>
              <a:ext cx="890649" cy="11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5659" t="2073" r="39884" b="95974"/>
            <a:stretch/>
          </p:blipFill>
          <p:spPr bwMode="auto">
            <a:xfrm>
              <a:off x="5448300" y="915398"/>
              <a:ext cx="519112" cy="15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5589" t="2060" r="39884" b="95974"/>
            <a:stretch/>
          </p:blipFill>
          <p:spPr bwMode="auto">
            <a:xfrm>
              <a:off x="4572000" y="1219200"/>
              <a:ext cx="762000" cy="17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5589" t="2060" r="39884" b="95974"/>
            <a:stretch/>
          </p:blipFill>
          <p:spPr bwMode="auto">
            <a:xfrm>
              <a:off x="6248400" y="914400"/>
              <a:ext cx="762000" cy="17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5400" y="3031392"/>
            <a:ext cx="4038600" cy="381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9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75" y="228600"/>
            <a:ext cx="8458200" cy="830997"/>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DUCKWEED PROJECT </a:t>
            </a:r>
          </a:p>
          <a:p>
            <a:pPr algn="ctr"/>
            <a:endParaRPr lang="en-US" sz="1600" b="1" dirty="0" smtClean="0">
              <a:solidFill>
                <a:prstClr val="black"/>
              </a:solidFill>
              <a:latin typeface="Times New Roman" panose="02020603050405020304" pitchFamily="18" charset="0"/>
              <a:cs typeface="Times New Roman" panose="02020603050405020304" pitchFamily="18" charset="0"/>
            </a:endParaRPr>
          </a:p>
          <a:p>
            <a:pPr algn="ctr"/>
            <a:r>
              <a:rPr lang="en-US" sz="1600" b="1" dirty="0" smtClean="0">
                <a:solidFill>
                  <a:prstClr val="black"/>
                </a:solidFill>
                <a:latin typeface="Times New Roman" panose="02020603050405020304" pitchFamily="18" charset="0"/>
                <a:cs typeface="Times New Roman" panose="02020603050405020304" pitchFamily="18" charset="0"/>
              </a:rPr>
              <a:t>ETHANOL</a:t>
            </a:r>
          </a:p>
        </p:txBody>
      </p:sp>
      <p:cxnSp>
        <p:nvCxnSpPr>
          <p:cNvPr id="3" name="Straight Connector 2"/>
          <p:cNvCxnSpPr/>
          <p:nvPr/>
        </p:nvCxnSpPr>
        <p:spPr>
          <a:xfrm>
            <a:off x="304800" y="644098"/>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300" y="1219200"/>
            <a:ext cx="8296275" cy="618630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Quality of ethanol depends on the speed of fermentation process.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Slow fermentation leads to formation of vinegar and reduces the proof of ethanol.</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We have produced fuel grade ethanol from duckweed with two distillation columns.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With the difference in boiling points of ethanol (176°F) and water (212°F), the azeotrope mixture is 190 proof containing 95% ethanol and 5% water.</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We would like to produce the anhydrous ethanol by adding the second membrane and a vacuum pipe that could extract out the water molecules.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There is a possibility of producing regent ethanol from duckweed by adding a third distillation column, but we haven’t tried that yet. </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 system gives 10 gallons of ethanol per pound of dry protein powder.</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684" y="91238"/>
            <a:ext cx="6727370" cy="461665"/>
          </a:xfrm>
          <a:prstGeom prst="rect">
            <a:avLst/>
          </a:prstGeom>
          <a:noFill/>
        </p:spPr>
        <p:txBody>
          <a:bodyPr wrap="square" rtlCol="0">
            <a:spAutoFit/>
          </a:bodyPr>
          <a:lstStyle/>
          <a:p>
            <a:pPr algn="ctr"/>
            <a:r>
              <a:rPr lang="en-US" sz="2400" b="1" dirty="0" smtClean="0">
                <a:solidFill>
                  <a:prstClr val="black"/>
                </a:solidFill>
                <a:latin typeface="Times New Roman" panose="02020603050405020304" pitchFamily="18" charset="0"/>
                <a:cs typeface="Times New Roman" panose="02020603050405020304" pitchFamily="18" charset="0"/>
              </a:rPr>
              <a:t>Freddie Hebert - Bio</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488281"/>
            <a:ext cx="8534400" cy="646331"/>
          </a:xfrm>
          <a:prstGeom prst="rect">
            <a:avLst/>
          </a:prstGeom>
          <a:noFill/>
        </p:spPr>
        <p:txBody>
          <a:bodyPr wrap="square" rtlCol="0">
            <a:spAutoFit/>
          </a:bodyPr>
          <a:lstStyle/>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724694" y="381000"/>
            <a:ext cx="6146530" cy="3570208"/>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Freddie Hebert, an inventor and a thinker, is the lead technical force behind the Duckweed project who has been a </a:t>
            </a:r>
            <a:r>
              <a:rPr lang="en-US" dirty="0">
                <a:latin typeface="Times New Roman" panose="02020603050405020304" pitchFamily="18" charset="0"/>
                <a:cs typeface="Times New Roman" panose="02020603050405020304" pitchFamily="18" charset="0"/>
              </a:rPr>
              <a:t>licensed Ethanol producer since </a:t>
            </a:r>
            <a:r>
              <a:rPr lang="en-US" dirty="0" smtClean="0">
                <a:latin typeface="Times New Roman" panose="02020603050405020304" pitchFamily="18" charset="0"/>
                <a:cs typeface="Times New Roman" panose="02020603050405020304" pitchFamily="18" charset="0"/>
              </a:rPr>
              <a:t>1979. He </a:t>
            </a:r>
            <a:r>
              <a:rPr lang="en-US" dirty="0">
                <a:latin typeface="Times New Roman" panose="02020603050405020304" pitchFamily="18" charset="0"/>
                <a:cs typeface="Times New Roman" panose="02020603050405020304" pitchFamily="18" charset="0"/>
              </a:rPr>
              <a:t>learned to make ethanol </a:t>
            </a:r>
            <a:r>
              <a:rPr lang="en-US" dirty="0" smtClean="0">
                <a:latin typeface="Times New Roman" panose="02020603050405020304" pitchFamily="18" charset="0"/>
                <a:cs typeface="Times New Roman" panose="02020603050405020304" pitchFamily="18" charset="0"/>
              </a:rPr>
              <a:t>at an </a:t>
            </a:r>
            <a:r>
              <a:rPr lang="en-US" dirty="0">
                <a:latin typeface="Times New Roman" panose="02020603050405020304" pitchFamily="18" charset="0"/>
                <a:cs typeface="Times New Roman" panose="02020603050405020304" pitchFamily="18" charset="0"/>
              </a:rPr>
              <a:t>early age </a:t>
            </a:r>
            <a:r>
              <a:rPr lang="en-US" dirty="0" smtClean="0">
                <a:latin typeface="Times New Roman" panose="02020603050405020304" pitchFamily="18" charset="0"/>
                <a:cs typeface="Times New Roman" panose="02020603050405020304" pitchFamily="18" charset="0"/>
              </a:rPr>
              <a:t>by working with his </a:t>
            </a:r>
            <a:r>
              <a:rPr lang="en-US" dirty="0">
                <a:latin typeface="Times New Roman" panose="02020603050405020304" pitchFamily="18" charset="0"/>
                <a:cs typeface="Times New Roman" panose="02020603050405020304" pitchFamily="18" charset="0"/>
              </a:rPr>
              <a:t>grandfather in West </a:t>
            </a:r>
            <a:r>
              <a:rPr lang="en-US" dirty="0" smtClean="0">
                <a:latin typeface="Times New Roman" panose="02020603050405020304" pitchFamily="18" charset="0"/>
                <a:cs typeface="Times New Roman" panose="02020603050405020304" pitchFamily="18" charset="0"/>
              </a:rPr>
              <a:t>Virginia.  Freddie learned to </a:t>
            </a:r>
            <a:r>
              <a:rPr lang="en-US" dirty="0">
                <a:latin typeface="Times New Roman" panose="02020603050405020304" pitchFamily="18" charset="0"/>
                <a:cs typeface="Times New Roman" panose="02020603050405020304" pitchFamily="18" charset="0"/>
              </a:rPr>
              <a:t>build refineries </a:t>
            </a:r>
            <a:r>
              <a:rPr lang="en-US" dirty="0" smtClean="0">
                <a:latin typeface="Times New Roman" panose="02020603050405020304" pitchFamily="18" charset="0"/>
                <a:cs typeface="Times New Roman" panose="02020603050405020304" pitchFamily="18" charset="0"/>
              </a:rPr>
              <a:t>working with his father, a superintendent who built </a:t>
            </a:r>
            <a:r>
              <a:rPr lang="en-US" dirty="0">
                <a:latin typeface="Times New Roman" panose="02020603050405020304" pitchFamily="18" charset="0"/>
                <a:cs typeface="Times New Roman" panose="02020603050405020304" pitchFamily="18" charset="0"/>
              </a:rPr>
              <a:t>refineries in Lake </a:t>
            </a:r>
            <a:r>
              <a:rPr lang="en-US" dirty="0" smtClean="0">
                <a:latin typeface="Times New Roman" panose="02020603050405020304" pitchFamily="18" charset="0"/>
                <a:cs typeface="Times New Roman" panose="02020603050405020304" pitchFamily="18" charset="0"/>
              </a:rPr>
              <a:t>Charles, </a:t>
            </a:r>
            <a:r>
              <a:rPr lang="en-US" dirty="0">
                <a:latin typeface="Times New Roman" panose="02020603050405020304" pitchFamily="18" charset="0"/>
                <a:cs typeface="Times New Roman" panose="02020603050405020304" pitchFamily="18" charset="0"/>
              </a:rPr>
              <a:t>Louisiana.  </a:t>
            </a:r>
            <a:endParaRPr lang="en-US" dirty="0" smtClean="0">
              <a:latin typeface="Times New Roman" panose="02020603050405020304" pitchFamily="18" charset="0"/>
              <a:cs typeface="Times New Roman" panose="02020603050405020304" pitchFamily="18" charset="0"/>
            </a:endParaRPr>
          </a:p>
          <a:p>
            <a:pPr algn="just"/>
            <a:endParaRPr lang="en-US" sz="1000"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Freddie is </a:t>
            </a:r>
            <a:r>
              <a:rPr lang="en-US" dirty="0" smtClean="0">
                <a:latin typeface="Times New Roman" panose="02020603050405020304" pitchFamily="18" charset="0"/>
                <a:cs typeface="Times New Roman" panose="02020603050405020304" pitchFamily="18" charset="0"/>
              </a:rPr>
              <a:t>a gifted technician </a:t>
            </a:r>
            <a:r>
              <a:rPr lang="en-US" dirty="0">
                <a:latin typeface="Times New Roman" panose="02020603050405020304" pitchFamily="18" charset="0"/>
                <a:cs typeface="Times New Roman" panose="02020603050405020304" pitchFamily="18" charset="0"/>
              </a:rPr>
              <a:t>and tradesman. He has </a:t>
            </a:r>
            <a:r>
              <a:rPr lang="en-US" dirty="0" smtClean="0">
                <a:latin typeface="Times New Roman" panose="02020603050405020304" pitchFamily="18" charset="0"/>
                <a:cs typeface="Times New Roman" panose="02020603050405020304" pitchFamily="18" charset="0"/>
              </a:rPr>
              <a:t>experience in </a:t>
            </a:r>
            <a:r>
              <a:rPr lang="en-US" dirty="0">
                <a:latin typeface="Times New Roman" panose="02020603050405020304" pitchFamily="18" charset="0"/>
                <a:cs typeface="Times New Roman" panose="02020603050405020304" pitchFamily="18" charset="0"/>
              </a:rPr>
              <a:t>building homes, </a:t>
            </a:r>
            <a:r>
              <a:rPr lang="en-US" dirty="0" smtClean="0">
                <a:latin typeface="Times New Roman" panose="02020603050405020304" pitchFamily="18" charset="0"/>
                <a:cs typeface="Times New Roman" panose="02020603050405020304" pitchFamily="18" charset="0"/>
              </a:rPr>
              <a:t>farming, and general </a:t>
            </a:r>
            <a:r>
              <a:rPr lang="en-US" dirty="0">
                <a:latin typeface="Times New Roman" panose="02020603050405020304" pitchFamily="18" charset="0"/>
                <a:cs typeface="Times New Roman" panose="02020603050405020304" pitchFamily="18" charset="0"/>
              </a:rPr>
              <a:t>repair and </a:t>
            </a:r>
            <a:r>
              <a:rPr lang="en-US" dirty="0" smtClean="0">
                <a:latin typeface="Times New Roman" panose="02020603050405020304" pitchFamily="18" charset="0"/>
                <a:cs typeface="Times New Roman" panose="02020603050405020304" pitchFamily="18" charset="0"/>
              </a:rPr>
              <a:t>building maintenance.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7813" y="3276600"/>
            <a:ext cx="8817592" cy="332398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In </a:t>
            </a:r>
            <a:r>
              <a:rPr lang="en-US" dirty="0" smtClean="0">
                <a:latin typeface="Times New Roman" panose="02020603050405020304" pitchFamily="18" charset="0"/>
                <a:cs typeface="Times New Roman" panose="02020603050405020304" pitchFamily="18" charset="0"/>
              </a:rPr>
              <a:t>1979, when </a:t>
            </a:r>
            <a:r>
              <a:rPr lang="en-US" dirty="0">
                <a:latin typeface="Times New Roman" panose="02020603050405020304" pitchFamily="18" charset="0"/>
                <a:cs typeface="Times New Roman" panose="02020603050405020304" pitchFamily="18" charset="0"/>
              </a:rPr>
              <a:t>Jimmy Carter was in </a:t>
            </a:r>
            <a:r>
              <a:rPr lang="en-US" dirty="0" smtClean="0">
                <a:latin typeface="Times New Roman" panose="02020603050405020304" pitchFamily="18" charset="0"/>
                <a:cs typeface="Times New Roman" panose="02020603050405020304" pitchFamily="18" charset="0"/>
              </a:rPr>
              <a:t>the office, </a:t>
            </a:r>
            <a:r>
              <a:rPr lang="en-US" dirty="0">
                <a:latin typeface="Times New Roman" panose="02020603050405020304" pitchFamily="18" charset="0"/>
                <a:cs typeface="Times New Roman" panose="02020603050405020304" pitchFamily="18" charset="0"/>
              </a:rPr>
              <a:t>he sent farmers a book called </a:t>
            </a:r>
            <a:r>
              <a:rPr lang="en-US" i="1" dirty="0">
                <a:latin typeface="Times New Roman" panose="02020603050405020304" pitchFamily="18" charset="0"/>
                <a:cs typeface="Times New Roman" panose="02020603050405020304" pitchFamily="18" charset="0"/>
              </a:rPr>
              <a:t>Fuel From Farms</a:t>
            </a:r>
            <a:r>
              <a:rPr lang="en-US" dirty="0">
                <a:latin typeface="Times New Roman" panose="02020603050405020304" pitchFamily="18" charset="0"/>
                <a:cs typeface="Times New Roman" panose="02020603050405020304" pitchFamily="18" charset="0"/>
              </a:rPr>
              <a:t> . This </a:t>
            </a:r>
            <a:r>
              <a:rPr lang="en-US" dirty="0" smtClean="0">
                <a:latin typeface="Times New Roman" panose="02020603050405020304" pitchFamily="18" charset="0"/>
                <a:cs typeface="Times New Roman" panose="02020603050405020304" pitchFamily="18" charset="0"/>
              </a:rPr>
              <a:t>book, </a:t>
            </a:r>
            <a:r>
              <a:rPr lang="en-US" dirty="0">
                <a:latin typeface="Times New Roman" panose="02020603050405020304" pitchFamily="18" charset="0"/>
                <a:cs typeface="Times New Roman" panose="02020603050405020304" pitchFamily="18" charset="0"/>
              </a:rPr>
              <a:t>coupled with the gas </a:t>
            </a:r>
            <a:r>
              <a:rPr lang="en-US" dirty="0" smtClean="0">
                <a:latin typeface="Times New Roman" panose="02020603050405020304" pitchFamily="18" charset="0"/>
                <a:cs typeface="Times New Roman" panose="02020603050405020304" pitchFamily="18" charset="0"/>
              </a:rPr>
              <a:t>spike, </a:t>
            </a:r>
            <a:r>
              <a:rPr lang="en-US" dirty="0">
                <a:latin typeface="Times New Roman" panose="02020603050405020304" pitchFamily="18" charset="0"/>
                <a:cs typeface="Times New Roman" panose="02020603050405020304" pitchFamily="18" charset="0"/>
              </a:rPr>
              <a:t>and his family experience working with ethanol inspired Freddie to enroll in an Ethanol production </a:t>
            </a:r>
            <a:r>
              <a:rPr lang="en-US" dirty="0" smtClean="0">
                <a:latin typeface="Times New Roman" panose="02020603050405020304" pitchFamily="18" charset="0"/>
                <a:cs typeface="Times New Roman" panose="02020603050405020304" pitchFamily="18" charset="0"/>
              </a:rPr>
              <a:t>course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Colby, </a:t>
            </a:r>
            <a:r>
              <a:rPr lang="en-US" dirty="0">
                <a:latin typeface="Times New Roman" panose="02020603050405020304" pitchFamily="18" charset="0"/>
                <a:cs typeface="Times New Roman" panose="02020603050405020304" pitchFamily="18" charset="0"/>
              </a:rPr>
              <a:t>Kansas. Freddie has been </a:t>
            </a:r>
            <a:r>
              <a:rPr lang="en-US" dirty="0" smtClean="0">
                <a:latin typeface="Times New Roman" panose="02020603050405020304" pitchFamily="18" charset="0"/>
                <a:cs typeface="Times New Roman" panose="02020603050405020304" pitchFamily="18" charset="0"/>
              </a:rPr>
              <a:t>producing </a:t>
            </a:r>
            <a:r>
              <a:rPr lang="en-US" dirty="0">
                <a:latin typeface="Times New Roman" panose="02020603050405020304" pitchFamily="18" charset="0"/>
                <a:cs typeface="Times New Roman" panose="02020603050405020304" pitchFamily="18" charset="0"/>
              </a:rPr>
              <a:t>Ethanol out of </a:t>
            </a:r>
            <a:r>
              <a:rPr lang="en-US" dirty="0" smtClean="0">
                <a:latin typeface="Times New Roman" panose="02020603050405020304" pitchFamily="18" charset="0"/>
                <a:cs typeface="Times New Roman" panose="02020603050405020304" pitchFamily="18" charset="0"/>
              </a:rPr>
              <a:t>a number of Louisiana Feedstock for the </a:t>
            </a:r>
            <a:r>
              <a:rPr lang="en-US" dirty="0">
                <a:latin typeface="Times New Roman" panose="02020603050405020304" pitchFamily="18" charset="0"/>
                <a:cs typeface="Times New Roman" panose="02020603050405020304" pitchFamily="18" charset="0"/>
              </a:rPr>
              <a:t>last 35 years</a:t>
            </a:r>
            <a:r>
              <a:rPr lang="en-US" dirty="0" smtClean="0">
                <a:latin typeface="Times New Roman" panose="02020603050405020304" pitchFamily="18" charset="0"/>
                <a:cs typeface="Times New Roman" panose="02020603050405020304" pitchFamily="18" charset="0"/>
              </a:rPr>
              <a:t>.  He won the</a:t>
            </a: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National Energy </a:t>
            </a:r>
            <a:r>
              <a:rPr lang="en-US" dirty="0" smtClean="0">
                <a:solidFill>
                  <a:prstClr val="black"/>
                </a:solidFill>
                <a:latin typeface="Times New Roman" panose="02020603050405020304" pitchFamily="18" charset="0"/>
                <a:cs typeface="Times New Roman" panose="02020603050405020304" pitchFamily="18" charset="0"/>
              </a:rPr>
              <a:t>Award in 1992 for a </a:t>
            </a:r>
            <a:r>
              <a:rPr lang="en-US" dirty="0">
                <a:solidFill>
                  <a:prstClr val="black"/>
                </a:solidFill>
                <a:latin typeface="Times New Roman" panose="02020603050405020304" pitchFamily="18" charset="0"/>
                <a:cs typeface="Times New Roman" panose="02020603050405020304" pitchFamily="18" charset="0"/>
              </a:rPr>
              <a:t>f</a:t>
            </a:r>
            <a:r>
              <a:rPr lang="en-US" dirty="0" smtClean="0">
                <a:solidFill>
                  <a:prstClr val="black"/>
                </a:solidFill>
                <a:latin typeface="Times New Roman" panose="02020603050405020304" pitchFamily="18" charset="0"/>
                <a:cs typeface="Times New Roman" panose="02020603050405020304" pitchFamily="18" charset="0"/>
              </a:rPr>
              <a:t>arm </a:t>
            </a:r>
            <a:r>
              <a:rPr lang="en-US" dirty="0">
                <a:solidFill>
                  <a:prstClr val="black"/>
                </a:solidFill>
                <a:latin typeface="Times New Roman" panose="02020603050405020304" pitchFamily="18" charset="0"/>
                <a:cs typeface="Times New Roman" panose="02020603050405020304" pitchFamily="18" charset="0"/>
              </a:rPr>
              <a:t>e</a:t>
            </a:r>
            <a:r>
              <a:rPr lang="en-US" dirty="0" smtClean="0">
                <a:solidFill>
                  <a:prstClr val="black"/>
                </a:solidFill>
                <a:latin typeface="Times New Roman" panose="02020603050405020304" pitchFamily="18" charset="0"/>
                <a:cs typeface="Times New Roman" panose="02020603050405020304" pitchFamily="18" charset="0"/>
              </a:rPr>
              <a:t>nergy demonstration Project where he produced electricity using Methane.</a:t>
            </a:r>
            <a:endParaRPr lang="en-US" dirty="0">
              <a:solidFill>
                <a:prstClr val="black"/>
              </a:solidFill>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Freddie has been a </a:t>
            </a:r>
            <a:r>
              <a:rPr lang="en-US" dirty="0" smtClean="0">
                <a:latin typeface="Times New Roman" panose="02020603050405020304" pitchFamily="18" charset="0"/>
                <a:cs typeface="Times New Roman" panose="02020603050405020304" pitchFamily="18" charset="0"/>
              </a:rPr>
              <a:t>leading </a:t>
            </a:r>
            <a:r>
              <a:rPr lang="en-US" dirty="0">
                <a:latin typeface="Times New Roman" panose="02020603050405020304" pitchFamily="18" charset="0"/>
                <a:cs typeface="Times New Roman" panose="02020603050405020304" pitchFamily="18" charset="0"/>
              </a:rPr>
              <a:t>duckweed expert and helped support the expansion of research </a:t>
            </a:r>
            <a:r>
              <a:rPr lang="en-US" dirty="0" smtClean="0">
                <a:latin typeface="Times New Roman" panose="02020603050405020304" pitchFamily="18" charset="0"/>
                <a:cs typeface="Times New Roman" panose="02020603050405020304" pitchFamily="18" charset="0"/>
              </a:rPr>
              <a:t>with this cash crop for over </a:t>
            </a:r>
            <a:r>
              <a:rPr lang="en-US" dirty="0">
                <a:latin typeface="Times New Roman" panose="02020603050405020304" pitchFamily="18" charset="0"/>
                <a:cs typeface="Times New Roman" panose="02020603050405020304" pitchFamily="18" charset="0"/>
              </a:rPr>
              <a:t>20 years</a:t>
            </a:r>
            <a:r>
              <a:rPr lang="en-US" dirty="0" smtClean="0">
                <a:latin typeface="Times New Roman" panose="02020603050405020304" pitchFamily="18" charset="0"/>
                <a:cs typeface="Times New Roman" panose="02020603050405020304" pitchFamily="18" charset="0"/>
              </a:rPr>
              <a:t>.  Freddie’s ground-breaking research for creating a proprietary rapid affordable growth process for producing duckweed is poised to change the future for farmers in the US, and help eradicate hunger around the globe.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1026" name="Picture 2" descr="http://louisianabiofuels.files.wordpress.com/2011/09/freddie-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4" y="759646"/>
            <a:ext cx="245161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379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611" y="1295400"/>
            <a:ext cx="8535389" cy="5016758"/>
          </a:xfrm>
          <a:prstGeom prst="rect">
            <a:avLst/>
          </a:prstGeom>
          <a:noFill/>
        </p:spPr>
        <p:txBody>
          <a:bodyPr wrap="square" rtlCol="0">
            <a:spAutoFit/>
          </a:bodyPr>
          <a:lstStyle/>
          <a:p>
            <a:pPr algn="just"/>
            <a:r>
              <a:rPr lang="en-US" b="1" dirty="0" smtClean="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I first ran into Duckweed in 1992 in Africa working with Law Engineering</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While </a:t>
            </a:r>
            <a:r>
              <a:rPr lang="en-US" sz="1600" dirty="0">
                <a:latin typeface="Times New Roman" panose="02020603050405020304" pitchFamily="18" charset="0"/>
                <a:cs typeface="Times New Roman" panose="02020603050405020304" pitchFamily="18" charset="0"/>
              </a:rPr>
              <a:t>working on a dam located in </a:t>
            </a:r>
            <a:r>
              <a:rPr lang="en-US" sz="1600" dirty="0" smtClean="0">
                <a:latin typeface="Times New Roman" panose="02020603050405020304" pitchFamily="18" charset="0"/>
                <a:cs typeface="Times New Roman" panose="02020603050405020304" pitchFamily="18" charset="0"/>
              </a:rPr>
              <a:t>Uganda I was asked to climb down almost  		5 stories into the dam to investigate a couple of tiny, green slime like plants 			that were clogging and stopping the turbines from generating power.  I said to 			the engineers that were with me, “Something that grows this fast, God has to    		have a purpose for it.”  </a:t>
            </a:r>
          </a:p>
          <a:p>
            <a:pPr algn="just"/>
            <a:endParaRPr lang="en-US" sz="10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It would be 20+ years later that Duckweed would reintroduce itself to me in Louisiana. Freddie Hebert expressed his desire to help alleviate starvation, produce a sustainable energy source, produce ethanol, and assist in cleaning contaminated water ways by utilizing organic protein and ethanol extracted from a fast-growing tiny aquatic plant called Duckweed.  I laughed and said, “Coincidences are Gods Way of Remaining Anonymous”.  </a:t>
            </a:r>
          </a:p>
          <a:p>
            <a:pPr algn="just"/>
            <a:endParaRPr lang="en-US" sz="10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Freddie is the inventor of a proprietary system used to accelerate the growth of Duckweed and process it to get the high quality protein and a high grade ethanol without using any inorganic ingredients.  He said he wanted to help the world </a:t>
            </a:r>
            <a:r>
              <a:rPr lang="en-US" sz="1600" dirty="0">
                <a:latin typeface="Times New Roman" panose="02020603050405020304" pitchFamily="18" charset="0"/>
                <a:cs typeface="Times New Roman" panose="02020603050405020304" pitchFamily="18" charset="0"/>
              </a:rPr>
              <a:t>with this invention </a:t>
            </a:r>
            <a:r>
              <a:rPr lang="en-US" sz="1600" dirty="0" smtClean="0">
                <a:latin typeface="Times New Roman" panose="02020603050405020304" pitchFamily="18" charset="0"/>
                <a:cs typeface="Times New Roman" panose="02020603050405020304" pitchFamily="18" charset="0"/>
              </a:rPr>
              <a:t>starting in Africa and Haiti.  </a:t>
            </a:r>
          </a:p>
          <a:p>
            <a:pPr algn="just"/>
            <a:endParaRPr lang="en-US" sz="10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Looking back on all my experiences in Africa and Haiti, I suggested that he make their first impact with this world changing discovery in the United States, in rural poor farm areas located in Louisiana, Georgia, Alabama, North and South Carolina, and Mississippi, a region of the country that I was very familiar with from the Civil Rights Movement.</a:t>
            </a:r>
          </a:p>
        </p:txBody>
      </p:sp>
      <p:sp>
        <p:nvSpPr>
          <p:cNvPr id="7" name="TextBox 6"/>
          <p:cNvSpPr txBox="1"/>
          <p:nvPr/>
        </p:nvSpPr>
        <p:spPr>
          <a:xfrm>
            <a:off x="1600200" y="609600"/>
            <a:ext cx="5943600" cy="640688"/>
          </a:xfrm>
          <a:prstGeom prst="rect">
            <a:avLst/>
          </a:prstGeom>
          <a:noFill/>
        </p:spPr>
        <p:txBody>
          <a:bodyPr wrap="square" rtlCol="0">
            <a:spAutoFit/>
          </a:bodyPr>
          <a:lstStyle/>
          <a:p>
            <a:pPr marL="457200">
              <a:lnSpc>
                <a:spcPct val="115000"/>
              </a:lnSpc>
            </a:pPr>
            <a:r>
              <a:rPr lang="en-US" sz="1600" b="1" dirty="0" smtClean="0">
                <a:latin typeface="Times New Roman" panose="02020603050405020304" pitchFamily="18" charset="0"/>
                <a:ea typeface="Times New Roman"/>
                <a:cs typeface="Times New Roman" panose="02020603050405020304" pitchFamily="18" charset="0"/>
              </a:rPr>
              <a:t>AMBASSADOR ANDREW J. YOUNG</a:t>
            </a:r>
            <a:endParaRPr lang="en-US" sz="1600" b="1" dirty="0">
              <a:latin typeface="Times New Roman" panose="02020603050405020304" pitchFamily="18" charset="0"/>
              <a:ea typeface="Times New Roman"/>
              <a:cs typeface="Times New Roman" panose="02020603050405020304" pitchFamily="18" charset="0"/>
            </a:endParaRPr>
          </a:p>
          <a:p>
            <a:pPr marL="457200">
              <a:lnSpc>
                <a:spcPct val="115000"/>
              </a:lnSpc>
            </a:pPr>
            <a:r>
              <a:rPr lang="en-US" sz="1600" i="1" dirty="0" smtClean="0">
                <a:latin typeface="Times New Roman" panose="02020603050405020304" pitchFamily="18" charset="0"/>
                <a:cs typeface="Times New Roman" panose="02020603050405020304" pitchFamily="18" charset="0"/>
              </a:rPr>
              <a:t>“Coincidences are Gods Way of  Remaining Anonymous”</a:t>
            </a:r>
            <a:endParaRPr lang="en-US" sz="1600" dirty="0"/>
          </a:p>
        </p:txBody>
      </p:sp>
      <p:cxnSp>
        <p:nvCxnSpPr>
          <p:cNvPr id="8" name="Straight Connector 7"/>
          <p:cNvCxnSpPr/>
          <p:nvPr/>
        </p:nvCxnSpPr>
        <p:spPr>
          <a:xfrm>
            <a:off x="304800" y="5334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000" y="76200"/>
            <a:ext cx="7620000" cy="417871"/>
          </a:xfrm>
          <a:prstGeom prst="rect">
            <a:avLst/>
          </a:prstGeom>
          <a:noFill/>
        </p:spPr>
        <p:txBody>
          <a:bodyPr wrap="square" rtlCol="0">
            <a:spAutoFit/>
          </a:bodyPr>
          <a:lstStyle/>
          <a:p>
            <a:pPr marL="457200" algn="ctr">
              <a:lnSpc>
                <a:spcPct val="115000"/>
              </a:lnSpc>
            </a:pPr>
            <a:r>
              <a:rPr lang="en-US" sz="2000" b="1" dirty="0" smtClean="0">
                <a:latin typeface="Times New Roman" panose="02020603050405020304" pitchFamily="18" charset="0"/>
                <a:ea typeface="Times New Roman"/>
                <a:cs typeface="Times New Roman" panose="02020603050405020304" pitchFamily="18" charset="0"/>
              </a:rPr>
              <a:t>FOREWORD</a:t>
            </a:r>
          </a:p>
        </p:txBody>
      </p:sp>
      <p:pic>
        <p:nvPicPr>
          <p:cNvPr id="1026" name="Picture 2" descr="http://www.blackcelebritygiving.com/wp-content/uploads/2014/05/Andrew-Young-headshot-2-819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60629"/>
            <a:ext cx="1600200" cy="200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4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encrypted-tbn0.gstatic.com/images?q=tbn:ANd9GcRuxxVHIptvE7k9qbU2LDFW_u6lhn3izimieIhxhd2zAxSOY35kg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7785" y="1447800"/>
            <a:ext cx="2773363" cy="17224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encrypted-tbn0.gstatic.com/images?q=tbn:ANd9GcSCLyy3fYQCe8QiUbbx45VPp6yyvOQZVSXcoWPnNi596P4q2Fz_"/>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11148" y="1447801"/>
            <a:ext cx="2151452" cy="17224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TWS3BNU3LLDEjiQjujKhM_X-4qW_8GIDgvE5ySHrbklDadQrbc"/>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552536" y="1447801"/>
            <a:ext cx="3078163" cy="1722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3505200"/>
            <a:ext cx="8002978" cy="2554545"/>
          </a:xfrm>
          <a:prstGeom prst="rect">
            <a:avLst/>
          </a:prstGeom>
          <a:noFill/>
        </p:spPr>
        <p:txBody>
          <a:bodyPr wrap="square" rtlCol="0">
            <a:spAutoFit/>
          </a:bodyPr>
          <a:lstStyle/>
          <a:p>
            <a:r>
              <a:rPr lang="en-US" sz="1600" b="1" dirty="0" err="1" smtClean="0">
                <a:solidFill>
                  <a:prstClr val="black"/>
                </a:solidFill>
                <a:latin typeface="Times New Roman" panose="02020603050405020304" pitchFamily="18" charset="0"/>
                <a:cs typeface="Times New Roman" panose="02020603050405020304" pitchFamily="18" charset="0"/>
              </a:rPr>
              <a:t>Lemnaceae</a:t>
            </a:r>
            <a:r>
              <a:rPr lang="en-US" sz="1600" b="1" dirty="0" smtClean="0">
                <a:solidFill>
                  <a:prstClr val="black"/>
                </a:solidFill>
                <a:latin typeface="Times New Roman" panose="02020603050405020304" pitchFamily="18" charset="0"/>
                <a:cs typeface="Times New Roman" panose="02020603050405020304" pitchFamily="18" charset="0"/>
              </a:rPr>
              <a:t>, commonly known as Duckweed, </a:t>
            </a:r>
            <a:r>
              <a:rPr lang="en-US" sz="1600" b="1" dirty="0">
                <a:solidFill>
                  <a:prstClr val="black"/>
                </a:solidFill>
                <a:latin typeface="Times New Roman" panose="02020603050405020304" pitchFamily="18" charset="0"/>
                <a:cs typeface="Times New Roman" panose="02020603050405020304" pitchFamily="18" charset="0"/>
              </a:rPr>
              <a:t>is a </a:t>
            </a:r>
            <a:r>
              <a:rPr lang="en-US" sz="1600" b="1" dirty="0" smtClean="0">
                <a:solidFill>
                  <a:prstClr val="black"/>
                </a:solidFill>
                <a:latin typeface="Times New Roman" panose="02020603050405020304" pitchFamily="18" charset="0"/>
                <a:cs typeface="Times New Roman" panose="02020603050405020304" pitchFamily="18" charset="0"/>
              </a:rPr>
              <a:t>small free-floating aquatic plant that is a huge source of organic </a:t>
            </a:r>
            <a:r>
              <a:rPr lang="en-US" sz="1600" b="1" dirty="0">
                <a:solidFill>
                  <a:prstClr val="black"/>
                </a:solidFill>
                <a:latin typeface="Times New Roman" panose="02020603050405020304" pitchFamily="18" charset="0"/>
                <a:cs typeface="Times New Roman" panose="02020603050405020304" pitchFamily="18" charset="0"/>
              </a:rPr>
              <a:t>protein providing a single solution to </a:t>
            </a:r>
            <a:r>
              <a:rPr lang="en-US" sz="1600" b="1" dirty="0" smtClean="0">
                <a:solidFill>
                  <a:prstClr val="black"/>
                </a:solidFill>
                <a:latin typeface="Times New Roman" panose="02020603050405020304" pitchFamily="18" charset="0"/>
                <a:cs typeface="Times New Roman" panose="02020603050405020304" pitchFamily="18" charset="0"/>
              </a:rPr>
              <a:t>address </a:t>
            </a:r>
            <a:r>
              <a:rPr lang="en-US" sz="1600" b="1" dirty="0">
                <a:solidFill>
                  <a:prstClr val="black"/>
                </a:solidFill>
                <a:latin typeface="Times New Roman" panose="02020603050405020304" pitchFamily="18" charset="0"/>
                <a:cs typeface="Times New Roman" panose="02020603050405020304" pitchFamily="18" charset="0"/>
              </a:rPr>
              <a:t>food, energy and water shortages around the globe</a:t>
            </a:r>
            <a:r>
              <a:rPr lang="en-US" sz="1600" b="1" dirty="0" smtClean="0">
                <a:solidFill>
                  <a:prstClr val="black"/>
                </a:solidFill>
                <a:latin typeface="Times New Roman" panose="02020603050405020304" pitchFamily="18" charset="0"/>
                <a:cs typeface="Times New Roman" panose="02020603050405020304" pitchFamily="18" charset="0"/>
              </a:rPr>
              <a:t>:</a:t>
            </a:r>
          </a:p>
          <a:p>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Healthy organic food source solution for animals and humans</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Sustainable clean energy source solution</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Waste water treatment solution</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Sustainable organic direct application fertilizer solution</a:t>
            </a:r>
          </a:p>
          <a:p>
            <a:pPr marL="285750" indent="-285750">
              <a:buFont typeface="Arial" panose="020B0604020202020204" pitchFamily="34" charset="0"/>
              <a:buChar char="•"/>
            </a:pPr>
            <a:r>
              <a:rPr lang="en-US" sz="1600" dirty="0" smtClean="0">
                <a:solidFill>
                  <a:prstClr val="black"/>
                </a:solidFill>
                <a:latin typeface="Times New Roman" panose="02020603050405020304" pitchFamily="18" charset="0"/>
                <a:cs typeface="Times New Roman" panose="02020603050405020304" pitchFamily="18" charset="0"/>
              </a:rPr>
              <a:t>Affordable, year-round cash crop solution</a:t>
            </a:r>
          </a:p>
          <a:p>
            <a:endParaRPr lang="en-US" sz="1600" dirty="0">
              <a:solidFill>
                <a:prstClr val="black"/>
              </a:solidFill>
            </a:endParaRPr>
          </a:p>
        </p:txBody>
      </p:sp>
      <p:sp>
        <p:nvSpPr>
          <p:cNvPr id="7" name="TextBox 6"/>
          <p:cNvSpPr txBox="1"/>
          <p:nvPr/>
        </p:nvSpPr>
        <p:spPr>
          <a:xfrm>
            <a:off x="762000" y="188918"/>
            <a:ext cx="7620000" cy="694036"/>
          </a:xfrm>
          <a:prstGeom prst="rect">
            <a:avLst/>
          </a:prstGeom>
          <a:noFill/>
        </p:spPr>
        <p:txBody>
          <a:bodyPr wrap="square" rtlCol="0">
            <a:spAutoFit/>
          </a:bodyPr>
          <a:lstStyle/>
          <a:p>
            <a:pPr marL="457200" algn="ctr">
              <a:lnSpc>
                <a:spcPct val="115000"/>
              </a:lnSpc>
            </a:pPr>
            <a:r>
              <a:rPr lang="en-US" sz="2000" b="1" dirty="0" smtClean="0">
                <a:latin typeface="Times New Roman" panose="02020603050405020304" pitchFamily="18" charset="0"/>
                <a:ea typeface="Times New Roman"/>
                <a:cs typeface="Times New Roman" panose="02020603050405020304" pitchFamily="18" charset="0"/>
              </a:rPr>
              <a:t>DUCKWEED (LEMNACEAE)</a:t>
            </a:r>
          </a:p>
          <a:p>
            <a:pPr marL="457200" algn="ctr">
              <a:lnSpc>
                <a:spcPct val="115000"/>
              </a:lnSpc>
            </a:pPr>
            <a:r>
              <a:rPr lang="en-US" sz="1400" i="1" dirty="0" smtClean="0">
                <a:latin typeface="Times New Roman" panose="02020603050405020304" pitchFamily="18" charset="0"/>
                <a:ea typeface="Times New Roman"/>
                <a:cs typeface="Times New Roman" panose="02020603050405020304" pitchFamily="18" charset="0"/>
              </a:rPr>
              <a:t>A Nutritious Solution For Humanity</a:t>
            </a:r>
            <a:endParaRPr lang="en-US" sz="1400" dirty="0"/>
          </a:p>
        </p:txBody>
      </p:sp>
      <p:cxnSp>
        <p:nvCxnSpPr>
          <p:cNvPr id="8" name="Straight Connector 7"/>
          <p:cNvCxnSpPr/>
          <p:nvPr/>
        </p:nvCxnSpPr>
        <p:spPr>
          <a:xfrm>
            <a:off x="342900" y="1024531"/>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80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152400"/>
            <a:ext cx="6858000" cy="338554"/>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EXECUTIVE SUMMARY</a:t>
            </a:r>
          </a:p>
        </p:txBody>
      </p:sp>
      <p:cxnSp>
        <p:nvCxnSpPr>
          <p:cNvPr id="3" name="Straight Connector 2"/>
          <p:cNvCxnSpPr/>
          <p:nvPr/>
        </p:nvCxnSpPr>
        <p:spPr>
          <a:xfrm>
            <a:off x="381000" y="6096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04800" y="838200"/>
            <a:ext cx="8610600" cy="5262979"/>
          </a:xfrm>
          <a:prstGeom prst="rect">
            <a:avLst/>
          </a:prstGeom>
          <a:noFill/>
        </p:spPr>
        <p:txBody>
          <a:bodyPr wrap="square" rtlCol="0">
            <a:spAutoFit/>
          </a:bodyPr>
          <a:lstStyle/>
          <a:p>
            <a:pPr algn="just" hangingPunct="0"/>
            <a:r>
              <a:rPr lang="en-US" sz="1400" dirty="0">
                <a:solidFill>
                  <a:prstClr val="black"/>
                </a:solidFill>
                <a:latin typeface="Times New Roman" panose="02020603050405020304" pitchFamily="18" charset="0"/>
                <a:cs typeface="Times New Roman" panose="02020603050405020304" pitchFamily="18" charset="0"/>
              </a:rPr>
              <a:t>Andrew J. Young Foundation (AYF) is a community based 501(c)(3) non-profit public charity that supports schools and colleges, YMCA, leadership development programs, producing documentaries through the lens of Ambassador Andrew Young, and furthering of civil and human rights. The foundation has been built  upon a philosophy of non-violent change and a belief that unto whom much is given, much is required, which ties The Andrew J. Young Foundation to  a deep rooted philosophy of helping others to learn, eat healthy and be equipped to earn a sustainable income, and in turn, to help others. The foundation also supports research and development on new technologies that have the potential to change the existing condition of people living in poverty in America, Africa and across the globe. In this pursuit, the foundation, through the following projects, is currently focused upon finding sustainable solutions for food security and nutrition, job creation, Civil and Human Rights, and financial security. These solutions would empower underserved populations across the US, introducing increased equity and uplifting the quality of life in the society worldwide</a:t>
            </a:r>
            <a:r>
              <a:rPr lang="en-US" sz="1400" dirty="0" smtClean="0">
                <a:solidFill>
                  <a:prstClr val="black"/>
                </a:solidFill>
                <a:latin typeface="Times New Roman" panose="02020603050405020304" pitchFamily="18" charset="0"/>
                <a:cs typeface="Times New Roman" panose="02020603050405020304" pitchFamily="18" charset="0"/>
              </a:rPr>
              <a:t>.</a:t>
            </a:r>
          </a:p>
          <a:p>
            <a:pPr algn="just" hangingPunct="0"/>
            <a:endParaRPr lang="en-US" sz="1400" dirty="0">
              <a:solidFill>
                <a:prstClr val="black"/>
              </a:solidFill>
              <a:latin typeface="Times New Roman" panose="02020603050405020304" pitchFamily="18" charset="0"/>
              <a:cs typeface="Times New Roman" panose="02020603050405020304" pitchFamily="18" charset="0"/>
            </a:endParaRPr>
          </a:p>
          <a:p>
            <a:pPr algn="just" hangingPunct="0"/>
            <a:r>
              <a:rPr lang="en-US" sz="1400" dirty="0">
                <a:solidFill>
                  <a:prstClr val="black"/>
                </a:solidFill>
                <a:latin typeface="Times New Roman" panose="02020603050405020304" pitchFamily="18" charset="0"/>
                <a:cs typeface="Times New Roman" panose="02020603050405020304" pitchFamily="18" charset="0"/>
              </a:rPr>
              <a:t>R</a:t>
            </a:r>
            <a:r>
              <a:rPr lang="en-US" sz="1400" dirty="0" smtClean="0">
                <a:solidFill>
                  <a:prstClr val="black"/>
                </a:solidFill>
                <a:latin typeface="Times New Roman" panose="02020603050405020304" pitchFamily="18" charset="0"/>
                <a:cs typeface="Times New Roman" panose="02020603050405020304" pitchFamily="18" charset="0"/>
              </a:rPr>
              <a:t>ural America faces </a:t>
            </a:r>
            <a:r>
              <a:rPr lang="en-US" sz="1400" dirty="0">
                <a:solidFill>
                  <a:prstClr val="black"/>
                </a:solidFill>
                <a:latin typeface="Times New Roman" panose="02020603050405020304" pitchFamily="18" charset="0"/>
                <a:cs typeface="Times New Roman" panose="02020603050405020304" pitchFamily="18" charset="0"/>
              </a:rPr>
              <a:t>unique challenges in growing its economy and </a:t>
            </a:r>
            <a:r>
              <a:rPr lang="en-US" sz="1400" dirty="0" smtClean="0">
                <a:solidFill>
                  <a:prstClr val="black"/>
                </a:solidFill>
                <a:latin typeface="Times New Roman" panose="02020603050405020304" pitchFamily="18" charset="0"/>
                <a:cs typeface="Times New Roman" panose="02020603050405020304" pitchFamily="18" charset="0"/>
              </a:rPr>
              <a:t>sustaining </a:t>
            </a:r>
            <a:r>
              <a:rPr lang="en-US" sz="1400" dirty="0">
                <a:solidFill>
                  <a:prstClr val="black"/>
                </a:solidFill>
                <a:latin typeface="Times New Roman" panose="02020603050405020304" pitchFamily="18" charset="0"/>
                <a:cs typeface="Times New Roman" panose="02020603050405020304" pitchFamily="18" charset="0"/>
              </a:rPr>
              <a:t>an educated and healthy labor force. </a:t>
            </a:r>
            <a:r>
              <a:rPr lang="en-US" sz="1400" dirty="0" smtClean="0">
                <a:solidFill>
                  <a:prstClr val="black"/>
                </a:solidFill>
                <a:latin typeface="Times New Roman" panose="02020603050405020304" pitchFamily="18" charset="0"/>
                <a:cs typeface="Times New Roman" panose="02020603050405020304" pitchFamily="18" charset="0"/>
              </a:rPr>
              <a:t>There </a:t>
            </a:r>
            <a:r>
              <a:rPr lang="en-US" sz="1400" dirty="0">
                <a:solidFill>
                  <a:prstClr val="black"/>
                </a:solidFill>
                <a:latin typeface="Times New Roman" panose="02020603050405020304" pitchFamily="18" charset="0"/>
                <a:cs typeface="Times New Roman" panose="02020603050405020304" pitchFamily="18" charset="0"/>
              </a:rPr>
              <a:t>is a need </a:t>
            </a:r>
            <a:r>
              <a:rPr lang="en-US" sz="1400" dirty="0" smtClean="0">
                <a:solidFill>
                  <a:prstClr val="black"/>
                </a:solidFill>
                <a:latin typeface="Times New Roman" panose="02020603050405020304" pitchFamily="18" charset="0"/>
                <a:cs typeface="Times New Roman" panose="02020603050405020304" pitchFamily="18" charset="0"/>
              </a:rPr>
              <a:t>of training and education that leads to job </a:t>
            </a:r>
            <a:r>
              <a:rPr lang="en-US" sz="1400" dirty="0">
                <a:solidFill>
                  <a:prstClr val="black"/>
                </a:solidFill>
                <a:latin typeface="Times New Roman" panose="02020603050405020304" pitchFamily="18" charset="0"/>
                <a:cs typeface="Times New Roman" panose="02020603050405020304" pitchFamily="18" charset="0"/>
              </a:rPr>
              <a:t>creation in </a:t>
            </a:r>
            <a:r>
              <a:rPr lang="en-US" sz="1400" dirty="0" smtClean="0">
                <a:solidFill>
                  <a:prstClr val="black"/>
                </a:solidFill>
                <a:latin typeface="Times New Roman" panose="02020603050405020304" pitchFamily="18" charset="0"/>
                <a:cs typeface="Times New Roman" panose="02020603050405020304" pitchFamily="18" charset="0"/>
              </a:rPr>
              <a:t>agriculture and </a:t>
            </a:r>
            <a:r>
              <a:rPr lang="en-US" sz="1400" dirty="0">
                <a:solidFill>
                  <a:prstClr val="black"/>
                </a:solidFill>
                <a:latin typeface="Times New Roman" panose="02020603050405020304" pitchFamily="18" charset="0"/>
                <a:cs typeface="Times New Roman" panose="02020603050405020304" pitchFamily="18" charset="0"/>
              </a:rPr>
              <a:t>biomass </a:t>
            </a:r>
            <a:r>
              <a:rPr lang="en-US" sz="1400" dirty="0" smtClean="0">
                <a:solidFill>
                  <a:prstClr val="black"/>
                </a:solidFill>
                <a:latin typeface="Times New Roman" panose="02020603050405020304" pitchFamily="18" charset="0"/>
                <a:cs typeface="Times New Roman" panose="02020603050405020304" pitchFamily="18" charset="0"/>
              </a:rPr>
              <a:t>energy. This can be achieved by fulfilling an enormous </a:t>
            </a:r>
            <a:r>
              <a:rPr lang="en-US" sz="1400" dirty="0">
                <a:solidFill>
                  <a:prstClr val="black"/>
                </a:solidFill>
                <a:latin typeface="Times New Roman" panose="02020603050405020304" pitchFamily="18" charset="0"/>
                <a:cs typeface="Times New Roman" panose="02020603050405020304" pitchFamily="18" charset="0"/>
              </a:rPr>
              <a:t>demand for organic protein </a:t>
            </a:r>
            <a:r>
              <a:rPr lang="en-US" sz="1400" dirty="0" smtClean="0">
                <a:solidFill>
                  <a:prstClr val="black"/>
                </a:solidFill>
                <a:latin typeface="Times New Roman" panose="02020603050405020304" pitchFamily="18" charset="0"/>
                <a:cs typeface="Times New Roman" panose="02020603050405020304" pitchFamily="18" charset="0"/>
              </a:rPr>
              <a:t>for human</a:t>
            </a:r>
            <a:r>
              <a:rPr lang="en-US" sz="1400" dirty="0">
                <a:solidFill>
                  <a:prstClr val="black"/>
                </a:solidFill>
                <a:latin typeface="Times New Roman" panose="02020603050405020304" pitchFamily="18" charset="0"/>
                <a:cs typeface="Times New Roman" panose="02020603050405020304" pitchFamily="18" charset="0"/>
              </a:rPr>
              <a:t>s</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fishmeal, animal feed, biomass energy, and potable water.  </a:t>
            </a:r>
            <a:r>
              <a:rPr lang="en-US" sz="1400" dirty="0" smtClean="0">
                <a:solidFill>
                  <a:prstClr val="black"/>
                </a:solidFill>
                <a:latin typeface="Times New Roman" panose="02020603050405020304" pitchFamily="18" charset="0"/>
                <a:cs typeface="Times New Roman" panose="02020603050405020304" pitchFamily="18" charset="0"/>
              </a:rPr>
              <a:t>The Duckweed Project is poised </a:t>
            </a:r>
            <a:r>
              <a:rPr lang="en-US" sz="1400" dirty="0">
                <a:solidFill>
                  <a:prstClr val="black"/>
                </a:solidFill>
                <a:latin typeface="Times New Roman" panose="02020603050405020304" pitchFamily="18" charset="0"/>
                <a:cs typeface="Times New Roman" panose="02020603050405020304" pitchFamily="18" charset="0"/>
              </a:rPr>
              <a:t>to address </a:t>
            </a:r>
            <a:r>
              <a:rPr lang="en-US" sz="1400" dirty="0" smtClean="0">
                <a:solidFill>
                  <a:prstClr val="black"/>
                </a:solidFill>
                <a:latin typeface="Times New Roman" panose="02020603050405020304" pitchFamily="18" charset="0"/>
                <a:cs typeface="Times New Roman" panose="02020603050405020304" pitchFamily="18" charset="0"/>
              </a:rPr>
              <a:t>these needs.</a:t>
            </a:r>
            <a:endParaRPr lang="en-US" sz="1400" dirty="0">
              <a:solidFill>
                <a:prstClr val="black"/>
              </a:solidFill>
              <a:latin typeface="Times New Roman" panose="02020603050405020304" pitchFamily="18" charset="0"/>
              <a:cs typeface="Times New Roman" panose="02020603050405020304" pitchFamily="18" charset="0"/>
            </a:endParaRPr>
          </a:p>
          <a:p>
            <a:pPr hangingPunct="0"/>
            <a:r>
              <a:rPr lang="en-US" sz="1400" dirty="0">
                <a:solidFill>
                  <a:prstClr val="black"/>
                </a:solidFill>
                <a:latin typeface="Times New Roman" panose="02020603050405020304" pitchFamily="18" charset="0"/>
                <a:cs typeface="Times New Roman" panose="02020603050405020304" pitchFamily="18" charset="0"/>
              </a:rPr>
              <a:t> </a:t>
            </a:r>
          </a:p>
          <a:p>
            <a:pPr algn="just" hangingPunct="0"/>
            <a:r>
              <a:rPr lang="en-US" sz="1400" dirty="0" smtClean="0">
                <a:solidFill>
                  <a:prstClr val="black"/>
                </a:solidFill>
                <a:latin typeface="Times New Roman" panose="02020603050405020304" pitchFamily="18" charset="0"/>
                <a:cs typeface="Times New Roman" panose="02020603050405020304" pitchFamily="18" charset="0"/>
              </a:rPr>
              <a:t>The Duckweed Project will have small </a:t>
            </a:r>
            <a:r>
              <a:rPr lang="en-US" sz="1400" dirty="0">
                <a:solidFill>
                  <a:prstClr val="black"/>
                </a:solidFill>
                <a:latin typeface="Times New Roman" panose="02020603050405020304" pitchFamily="18" charset="0"/>
                <a:cs typeface="Times New Roman" panose="02020603050405020304" pitchFamily="18" charset="0"/>
              </a:rPr>
              <a:t>and large-scale community farming </a:t>
            </a:r>
            <a:r>
              <a:rPr lang="en-US" sz="1400" dirty="0" smtClean="0">
                <a:solidFill>
                  <a:prstClr val="black"/>
                </a:solidFill>
                <a:latin typeface="Times New Roman" panose="02020603050405020304" pitchFamily="18" charset="0"/>
                <a:cs typeface="Times New Roman" panose="02020603050405020304" pitchFamily="18" charset="0"/>
              </a:rPr>
              <a:t>impact in rural and urban America. The system </a:t>
            </a:r>
            <a:r>
              <a:rPr lang="en-US" sz="1400" dirty="0">
                <a:solidFill>
                  <a:prstClr val="black"/>
                </a:solidFill>
                <a:latin typeface="Times New Roman" panose="02020603050405020304" pitchFamily="18" charset="0"/>
                <a:cs typeface="Times New Roman" panose="02020603050405020304" pitchFamily="18" charset="0"/>
              </a:rPr>
              <a:t>to grow duckweed is affordable and allows </a:t>
            </a:r>
            <a:r>
              <a:rPr lang="en-US" sz="1400" dirty="0" smtClean="0">
                <a:solidFill>
                  <a:prstClr val="black"/>
                </a:solidFill>
                <a:latin typeface="Times New Roman" panose="02020603050405020304" pitchFamily="18" charset="0"/>
                <a:cs typeface="Times New Roman" panose="02020603050405020304" pitchFamily="18" charset="0"/>
              </a:rPr>
              <a:t>it to </a:t>
            </a:r>
            <a:r>
              <a:rPr lang="en-US" sz="1400" dirty="0">
                <a:solidFill>
                  <a:prstClr val="black"/>
                </a:solidFill>
                <a:latin typeface="Times New Roman" panose="02020603050405020304" pitchFamily="18" charset="0"/>
                <a:cs typeface="Times New Roman" panose="02020603050405020304" pitchFamily="18" charset="0"/>
              </a:rPr>
              <a:t>grow at an accelerated </a:t>
            </a:r>
            <a:r>
              <a:rPr lang="en-US" sz="1400" dirty="0" smtClean="0">
                <a:solidFill>
                  <a:prstClr val="black"/>
                </a:solidFill>
                <a:latin typeface="Times New Roman" panose="02020603050405020304" pitchFamily="18" charset="0"/>
                <a:cs typeface="Times New Roman" panose="02020603050405020304" pitchFamily="18" charset="0"/>
              </a:rPr>
              <a:t>rate. It </a:t>
            </a:r>
            <a:r>
              <a:rPr lang="en-US" sz="1400" dirty="0">
                <a:solidFill>
                  <a:prstClr val="black"/>
                </a:solidFill>
                <a:latin typeface="Times New Roman" panose="02020603050405020304" pitchFamily="18" charset="0"/>
                <a:cs typeface="Times New Roman" panose="02020603050405020304" pitchFamily="18" charset="0"/>
              </a:rPr>
              <a:t>will enable farmers </a:t>
            </a:r>
            <a:r>
              <a:rPr lang="en-US" sz="1400" dirty="0" smtClean="0">
                <a:solidFill>
                  <a:prstClr val="black"/>
                </a:solidFill>
                <a:latin typeface="Times New Roman" panose="02020603050405020304" pitchFamily="18" charset="0"/>
                <a:cs typeface="Times New Roman" panose="02020603050405020304" pitchFamily="18" charset="0"/>
              </a:rPr>
              <a:t>to </a:t>
            </a:r>
            <a:r>
              <a:rPr lang="en-US" sz="1400" dirty="0">
                <a:solidFill>
                  <a:prstClr val="black"/>
                </a:solidFill>
                <a:latin typeface="Times New Roman" panose="02020603050405020304" pitchFamily="18" charset="0"/>
                <a:cs typeface="Times New Roman" panose="02020603050405020304" pitchFamily="18" charset="0"/>
              </a:rPr>
              <a:t>grow </a:t>
            </a:r>
            <a:r>
              <a:rPr lang="en-US" sz="1400" dirty="0" smtClean="0">
                <a:solidFill>
                  <a:prstClr val="black"/>
                </a:solidFill>
                <a:latin typeface="Times New Roman" panose="02020603050405020304" pitchFamily="18" charset="0"/>
                <a:cs typeface="Times New Roman" panose="02020603050405020304" pitchFamily="18" charset="0"/>
              </a:rPr>
              <a:t>duckweed crop continuously, which </a:t>
            </a:r>
            <a:r>
              <a:rPr lang="en-US" sz="1400" dirty="0">
                <a:solidFill>
                  <a:prstClr val="black"/>
                </a:solidFill>
                <a:latin typeface="Times New Roman" panose="02020603050405020304" pitchFamily="18" charset="0"/>
                <a:cs typeface="Times New Roman" panose="02020603050405020304" pitchFamily="18" charset="0"/>
              </a:rPr>
              <a:t>when harvested and processed </a:t>
            </a:r>
            <a:r>
              <a:rPr lang="en-US" sz="1400" dirty="0" smtClean="0">
                <a:solidFill>
                  <a:prstClr val="black"/>
                </a:solidFill>
                <a:latin typeface="Times New Roman" panose="02020603050405020304" pitchFamily="18" charset="0"/>
                <a:cs typeface="Times New Roman" panose="02020603050405020304" pitchFamily="18" charset="0"/>
              </a:rPr>
              <a:t>will </a:t>
            </a:r>
            <a:r>
              <a:rPr lang="en-US" sz="1400" dirty="0">
                <a:solidFill>
                  <a:prstClr val="black"/>
                </a:solidFill>
                <a:latin typeface="Times New Roman" panose="02020603050405020304" pitchFamily="18" charset="0"/>
                <a:cs typeface="Times New Roman" panose="02020603050405020304" pitchFamily="18" charset="0"/>
              </a:rPr>
              <a:t>produce </a:t>
            </a:r>
            <a:r>
              <a:rPr lang="en-US" sz="1400" dirty="0" smtClean="0">
                <a:solidFill>
                  <a:prstClr val="black"/>
                </a:solidFill>
                <a:latin typeface="Times New Roman" panose="02020603050405020304" pitchFamily="18" charset="0"/>
                <a:cs typeface="Times New Roman" panose="02020603050405020304" pitchFamily="18" charset="0"/>
              </a:rPr>
              <a:t>a highly in-demand organic protein and would fill the global shortage of organic protein. Organic protein is used in </a:t>
            </a:r>
            <a:r>
              <a:rPr lang="en-US" sz="1400" dirty="0">
                <a:solidFill>
                  <a:prstClr val="black"/>
                </a:solidFill>
                <a:latin typeface="Times New Roman" panose="02020603050405020304" pitchFamily="18" charset="0"/>
                <a:cs typeface="Times New Roman" panose="02020603050405020304" pitchFamily="18" charset="0"/>
              </a:rPr>
              <a:t>fishmeal, animal feed, </a:t>
            </a:r>
            <a:r>
              <a:rPr lang="en-US" sz="1400" dirty="0" smtClean="0">
                <a:solidFill>
                  <a:prstClr val="black"/>
                </a:solidFill>
                <a:latin typeface="Times New Roman" panose="02020603050405020304" pitchFamily="18" charset="0"/>
                <a:cs typeface="Times New Roman" panose="02020603050405020304" pitchFamily="18" charset="0"/>
              </a:rPr>
              <a:t>and fertilizers.  </a:t>
            </a:r>
            <a:r>
              <a:rPr lang="en-US" sz="1400" dirty="0">
                <a:solidFill>
                  <a:prstClr val="black"/>
                </a:solidFill>
                <a:latin typeface="Times New Roman" panose="02020603050405020304" pitchFamily="18" charset="0"/>
                <a:cs typeface="Times New Roman" panose="02020603050405020304" pitchFamily="18" charset="0"/>
              </a:rPr>
              <a:t>The products produced from this process will allow farmers to significantly increase their profitability while </a:t>
            </a:r>
            <a:r>
              <a:rPr lang="en-US" sz="1400" dirty="0" smtClean="0">
                <a:solidFill>
                  <a:prstClr val="black"/>
                </a:solidFill>
                <a:latin typeface="Times New Roman" panose="02020603050405020304" pitchFamily="18" charset="0"/>
                <a:cs typeface="Times New Roman" panose="02020603050405020304" pitchFamily="18" charset="0"/>
              </a:rPr>
              <a:t>keeping </a:t>
            </a:r>
            <a:r>
              <a:rPr lang="en-US" sz="1400" dirty="0">
                <a:solidFill>
                  <a:prstClr val="black"/>
                </a:solidFill>
                <a:latin typeface="Times New Roman" panose="02020603050405020304" pitchFamily="18" charset="0"/>
                <a:cs typeface="Times New Roman" panose="02020603050405020304" pitchFamily="18" charset="0"/>
              </a:rPr>
              <a:t>their </a:t>
            </a:r>
            <a:r>
              <a:rPr lang="en-US" sz="1400" dirty="0" smtClean="0">
                <a:solidFill>
                  <a:prstClr val="black"/>
                </a:solidFill>
                <a:latin typeface="Times New Roman" panose="02020603050405020304" pitchFamily="18" charset="0"/>
                <a:cs typeface="Times New Roman" panose="02020603050405020304" pitchFamily="18" charset="0"/>
              </a:rPr>
              <a:t>costs low. </a:t>
            </a:r>
            <a:endParaRPr lang="en-US" sz="1400" dirty="0">
              <a:solidFill>
                <a:prstClr val="black"/>
              </a:solidFill>
              <a:latin typeface="Times New Roman" panose="02020603050405020304" pitchFamily="18" charset="0"/>
              <a:cs typeface="Times New Roman" panose="02020603050405020304" pitchFamily="18" charset="0"/>
            </a:endParaRPr>
          </a:p>
          <a:p>
            <a:r>
              <a:rPr lang="en-US" sz="1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09843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6096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4800" y="929163"/>
            <a:ext cx="8305800" cy="2677656"/>
          </a:xfrm>
          <a:prstGeom prst="rect">
            <a:avLst/>
          </a:prstGeom>
          <a:noFill/>
        </p:spPr>
        <p:txBody>
          <a:bodyPr wrap="square" rtlCol="0">
            <a:spAutoFit/>
          </a:bodyPr>
          <a:lstStyle/>
          <a:p>
            <a:pPr marL="285750" indent="-285750" hangingPunct="0">
              <a:buFont typeface="Wingdings" panose="05000000000000000000" pitchFamily="2" charset="2"/>
              <a:buChar char="v"/>
            </a:pPr>
            <a:r>
              <a:rPr lang="en-US" sz="1200" dirty="0">
                <a:solidFill>
                  <a:prstClr val="black"/>
                </a:solidFill>
                <a:latin typeface="Times New Roman" panose="02020603050405020304" pitchFamily="18" charset="0"/>
                <a:cs typeface="Times New Roman" panose="02020603050405020304" pitchFamily="18" charset="0"/>
              </a:rPr>
              <a:t>Duckweed is a fast growing, tiny aquatic plant which floats </a:t>
            </a:r>
            <a:r>
              <a:rPr lang="en-US" sz="1200" dirty="0" smtClean="0">
                <a:solidFill>
                  <a:prstClr val="black"/>
                </a:solidFill>
                <a:latin typeface="Times New Roman" panose="02020603050405020304" pitchFamily="18" charset="0"/>
                <a:cs typeface="Times New Roman" panose="02020603050405020304" pitchFamily="18" charset="0"/>
              </a:rPr>
              <a:t>on or just beneath the surface of bodies of fresh </a:t>
            </a:r>
            <a:r>
              <a:rPr lang="en-US" sz="1200" dirty="0">
                <a:solidFill>
                  <a:prstClr val="black"/>
                </a:solidFill>
                <a:latin typeface="Times New Roman" panose="02020603050405020304" pitchFamily="18" charset="0"/>
                <a:cs typeface="Times New Roman" panose="02020603050405020304" pitchFamily="18" charset="0"/>
              </a:rPr>
              <a:t>water and wetlands</a:t>
            </a:r>
            <a:r>
              <a:rPr lang="en-US" sz="1200" dirty="0" smtClean="0">
                <a:solidFill>
                  <a:prstClr val="black"/>
                </a:solidFill>
                <a:latin typeface="Times New Roman" panose="02020603050405020304" pitchFamily="18" charset="0"/>
                <a:cs typeface="Times New Roman" panose="02020603050405020304" pitchFamily="18" charset="0"/>
              </a:rPr>
              <a:t>.  It is the world’s smallest flowering aquatic plant.</a:t>
            </a:r>
          </a:p>
          <a:p>
            <a:pPr lvl="1" hangingPunct="0"/>
            <a:endParaRPr lang="en-US" sz="1200" dirty="0">
              <a:solidFill>
                <a:prstClr val="black"/>
              </a:solidFill>
              <a:latin typeface="Times New Roman" panose="02020603050405020304" pitchFamily="18" charset="0"/>
              <a:cs typeface="Times New Roman" panose="02020603050405020304" pitchFamily="18" charset="0"/>
            </a:endParaRPr>
          </a:p>
          <a:p>
            <a:pPr marL="285750" lvl="1" indent="-285750" hangingPunct="0">
              <a:buFont typeface="Wingdings" panose="05000000000000000000" pitchFamily="2" charset="2"/>
              <a:buChar char="v"/>
            </a:pPr>
            <a:r>
              <a:rPr lang="en-US" sz="1200" dirty="0" err="1" smtClean="0">
                <a:solidFill>
                  <a:prstClr val="black"/>
                </a:solidFill>
                <a:latin typeface="Times New Roman" panose="02020603050405020304" pitchFamily="18" charset="0"/>
                <a:cs typeface="Times New Roman" panose="02020603050405020304" pitchFamily="18" charset="0"/>
              </a:rPr>
              <a:t>Lemnaceae</a:t>
            </a:r>
            <a:r>
              <a:rPr lang="en-US" sz="1200" dirty="0" smtClean="0">
                <a:solidFill>
                  <a:prstClr val="black"/>
                </a:solidFill>
                <a:latin typeface="Times New Roman" panose="02020603050405020304" pitchFamily="18" charset="0"/>
                <a:cs typeface="Times New Roman" panose="02020603050405020304" pitchFamily="18" charset="0"/>
              </a:rPr>
              <a:t> (Duckweed) is </a:t>
            </a:r>
            <a:r>
              <a:rPr lang="en-US" sz="1200" dirty="0">
                <a:solidFill>
                  <a:prstClr val="black"/>
                </a:solidFill>
                <a:latin typeface="Times New Roman" panose="02020603050405020304" pitchFamily="18" charset="0"/>
                <a:cs typeface="Times New Roman" panose="02020603050405020304" pitchFamily="18" charset="0"/>
              </a:rPr>
              <a:t>a genus of free-floating  aquatic plants from the  duckweed family. These rapidly growing plants have proven useful as a  model system for studies in community ecology, basic plant biology, </a:t>
            </a:r>
            <a:r>
              <a:rPr lang="en-US" sz="1200" dirty="0" smtClean="0">
                <a:solidFill>
                  <a:prstClr val="black"/>
                </a:solidFill>
                <a:latin typeface="Times New Roman" panose="02020603050405020304" pitchFamily="18" charset="0"/>
                <a:cs typeface="Times New Roman" panose="02020603050405020304" pitchFamily="18" charset="0"/>
              </a:rPr>
              <a:t>ecotoxicology</a:t>
            </a:r>
            <a:r>
              <a:rPr lang="en-US" sz="1200" dirty="0">
                <a:solidFill>
                  <a:prstClr val="black"/>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production </a:t>
            </a:r>
            <a:r>
              <a:rPr lang="en-US" sz="1200" dirty="0">
                <a:solidFill>
                  <a:prstClr val="black"/>
                </a:solidFill>
                <a:latin typeface="Times New Roman" panose="02020603050405020304" pitchFamily="18" charset="0"/>
                <a:cs typeface="Times New Roman" panose="02020603050405020304" pitchFamily="18" charset="0"/>
              </a:rPr>
              <a:t>of  biopharmaceuticals, and as a source of animal feeds for  agriculture and  aquaculture.</a:t>
            </a:r>
          </a:p>
          <a:p>
            <a:pPr lvl="1" hangingPunct="0"/>
            <a:r>
              <a:rPr lang="en-US" sz="1200" dirty="0" smtClean="0">
                <a:solidFill>
                  <a:prstClr val="black"/>
                </a:solidFill>
                <a:latin typeface="Times New Roman" panose="02020603050405020304" pitchFamily="18" charset="0"/>
                <a:cs typeface="Times New Roman" panose="02020603050405020304" pitchFamily="18" charset="0"/>
              </a:rPr>
              <a:t> </a:t>
            </a:r>
          </a:p>
          <a:p>
            <a:pPr marL="285750" indent="-285750" hangingPunct="0">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Duckweed, once processed, will provide</a:t>
            </a:r>
            <a:r>
              <a:rPr lang="en-US" sz="1200" b="1"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f</a:t>
            </a:r>
            <a:r>
              <a:rPr lang="en-US" sz="1200" dirty="0" smtClean="0">
                <a:solidFill>
                  <a:prstClr val="black"/>
                </a:solidFill>
                <a:latin typeface="Times New Roman" panose="02020603050405020304" pitchFamily="18" charset="0"/>
                <a:cs typeface="Times New Roman" panose="02020603050405020304" pitchFamily="18" charset="0"/>
              </a:rPr>
              <a:t>ood </a:t>
            </a:r>
            <a:r>
              <a:rPr lang="en-US" sz="1200" dirty="0">
                <a:solidFill>
                  <a:prstClr val="black"/>
                </a:solidFill>
                <a:latin typeface="Times New Roman" panose="02020603050405020304" pitchFamily="18" charset="0"/>
                <a:cs typeface="Times New Roman" panose="02020603050405020304" pitchFamily="18" charset="0"/>
              </a:rPr>
              <a:t>(human and animal grade protein), e</a:t>
            </a:r>
            <a:r>
              <a:rPr lang="en-US" sz="1200" dirty="0" smtClean="0">
                <a:solidFill>
                  <a:prstClr val="black"/>
                </a:solidFill>
                <a:latin typeface="Times New Roman" panose="02020603050405020304" pitchFamily="18" charset="0"/>
                <a:cs typeface="Times New Roman" panose="02020603050405020304" pitchFamily="18" charset="0"/>
              </a:rPr>
              <a:t>nergy (bio mass), fuel </a:t>
            </a:r>
            <a:r>
              <a:rPr lang="en-US" sz="1200" dirty="0">
                <a:solidFill>
                  <a:prstClr val="black"/>
                </a:solidFill>
                <a:latin typeface="Times New Roman" panose="02020603050405020304" pitchFamily="18" charset="0"/>
                <a:cs typeface="Times New Roman" panose="02020603050405020304" pitchFamily="18" charset="0"/>
              </a:rPr>
              <a:t>(ethanol</a:t>
            </a:r>
            <a:r>
              <a:rPr lang="en-US" sz="1200" dirty="0" smtClean="0">
                <a:solidFill>
                  <a:prstClr val="black"/>
                </a:solidFill>
                <a:latin typeface="Times New Roman" panose="02020603050405020304" pitchFamily="18" charset="0"/>
                <a:cs typeface="Times New Roman" panose="02020603050405020304" pitchFamily="18" charset="0"/>
              </a:rPr>
              <a:t>), fertilizer, </a:t>
            </a:r>
            <a:r>
              <a:rPr lang="en-US" sz="1200" dirty="0">
                <a:solidFill>
                  <a:prstClr val="black"/>
                </a:solidFill>
                <a:latin typeface="Times New Roman" panose="02020603050405020304" pitchFamily="18" charset="0"/>
                <a:cs typeface="Times New Roman" panose="02020603050405020304" pitchFamily="18" charset="0"/>
              </a:rPr>
              <a:t>and </a:t>
            </a:r>
            <a:r>
              <a:rPr lang="en-US" sz="1200" dirty="0" smtClean="0">
                <a:solidFill>
                  <a:prstClr val="black"/>
                </a:solidFill>
                <a:latin typeface="Times New Roman" panose="02020603050405020304" pitchFamily="18" charset="0"/>
                <a:cs typeface="Times New Roman" panose="02020603050405020304" pitchFamily="18" charset="0"/>
              </a:rPr>
              <a:t>help </a:t>
            </a:r>
            <a:r>
              <a:rPr lang="en-US" sz="1200" dirty="0">
                <a:solidFill>
                  <a:prstClr val="black"/>
                </a:solidFill>
                <a:latin typeface="Times New Roman" panose="02020603050405020304" pitchFamily="18" charset="0"/>
                <a:cs typeface="Times New Roman" panose="02020603050405020304" pitchFamily="18" charset="0"/>
              </a:rPr>
              <a:t>clean-up </a:t>
            </a:r>
            <a:r>
              <a:rPr lang="en-US" sz="1200" dirty="0" smtClean="0">
                <a:solidFill>
                  <a:prstClr val="black"/>
                </a:solidFill>
                <a:latin typeface="Times New Roman" panose="02020603050405020304" pitchFamily="18" charset="0"/>
                <a:cs typeface="Times New Roman" panose="02020603050405020304" pitchFamily="18" charset="0"/>
              </a:rPr>
              <a:t>water</a:t>
            </a:r>
            <a:r>
              <a:rPr lang="en-US" sz="1200" dirty="0">
                <a:solidFill>
                  <a:prstClr val="black"/>
                </a:solidFill>
                <a:latin typeface="Times New Roman" panose="02020603050405020304" pitchFamily="18" charset="0"/>
                <a:cs typeface="Times New Roman" panose="02020603050405020304" pitchFamily="18" charset="0"/>
              </a:rPr>
              <a:t>. </a:t>
            </a:r>
            <a:endParaRPr lang="en-US" sz="1200" dirty="0" smtClean="0">
              <a:solidFill>
                <a:prstClr val="black"/>
              </a:solidFill>
              <a:latin typeface="Times New Roman" panose="02020603050405020304" pitchFamily="18" charset="0"/>
              <a:cs typeface="Times New Roman" panose="02020603050405020304" pitchFamily="18" charset="0"/>
            </a:endParaRPr>
          </a:p>
          <a:p>
            <a:pPr hangingPunct="0"/>
            <a:endParaRPr lang="en-US" sz="1200" dirty="0" smtClean="0">
              <a:solidFill>
                <a:prstClr val="black"/>
              </a:solidFill>
              <a:latin typeface="Times New Roman" panose="02020603050405020304" pitchFamily="18" charset="0"/>
              <a:cs typeface="Times New Roman" panose="02020603050405020304" pitchFamily="18" charset="0"/>
            </a:endParaRPr>
          </a:p>
          <a:p>
            <a:pPr marL="285750" indent="-285750" hangingPunct="0">
              <a:buFont typeface="Wingdings" panose="05000000000000000000" pitchFamily="2" charset="2"/>
              <a:buChar char="v"/>
            </a:pPr>
            <a:r>
              <a:rPr lang="en-US" sz="1200" dirty="0" smtClean="0">
                <a:solidFill>
                  <a:prstClr val="black"/>
                </a:solidFill>
                <a:latin typeface="Times New Roman" panose="02020603050405020304" pitchFamily="18" charset="0"/>
                <a:cs typeface="Times New Roman" panose="02020603050405020304" pitchFamily="18" charset="0"/>
              </a:rPr>
              <a:t>Duckweed </a:t>
            </a:r>
            <a:r>
              <a:rPr lang="en-US" sz="1200" dirty="0">
                <a:solidFill>
                  <a:prstClr val="black"/>
                </a:solidFill>
                <a:latin typeface="Times New Roman" panose="02020603050405020304" pitchFamily="18" charset="0"/>
                <a:cs typeface="Times New Roman" panose="02020603050405020304" pitchFamily="18" charset="0"/>
              </a:rPr>
              <a:t>is a vital solution to </a:t>
            </a:r>
            <a:r>
              <a:rPr lang="en-US" sz="1200" dirty="0" smtClean="0">
                <a:solidFill>
                  <a:prstClr val="black"/>
                </a:solidFill>
                <a:latin typeface="Times New Roman" panose="02020603050405020304" pitchFamily="18" charset="0"/>
                <a:cs typeface="Times New Roman" panose="02020603050405020304" pitchFamily="18" charset="0"/>
              </a:rPr>
              <a:t>alleviate </a:t>
            </a:r>
            <a:r>
              <a:rPr lang="en-US" sz="1200" dirty="0">
                <a:solidFill>
                  <a:prstClr val="black"/>
                </a:solidFill>
                <a:latin typeface="Times New Roman" panose="02020603050405020304" pitchFamily="18" charset="0"/>
                <a:cs typeface="Times New Roman" panose="02020603050405020304" pitchFamily="18" charset="0"/>
              </a:rPr>
              <a:t>starvation, address water contamination and provide clean energy </a:t>
            </a:r>
            <a:r>
              <a:rPr lang="en-US" sz="1200" dirty="0" smtClean="0">
                <a:solidFill>
                  <a:prstClr val="black"/>
                </a:solidFill>
                <a:latin typeface="Times New Roman" panose="02020603050405020304" pitchFamily="18" charset="0"/>
                <a:cs typeface="Times New Roman" panose="02020603050405020304" pitchFamily="18" charset="0"/>
              </a:rPr>
              <a:t>worldwide </a:t>
            </a:r>
            <a:r>
              <a:rPr lang="en-US" sz="1200" dirty="0">
                <a:solidFill>
                  <a:prstClr val="black"/>
                </a:solidFill>
                <a:latin typeface="Times New Roman" panose="02020603050405020304" pitchFamily="18" charset="0"/>
                <a:cs typeface="Times New Roman" panose="02020603050405020304" pitchFamily="18" charset="0"/>
              </a:rPr>
              <a:t>due to its </a:t>
            </a:r>
            <a:r>
              <a:rPr lang="en-US" sz="1200" dirty="0" smtClean="0">
                <a:solidFill>
                  <a:prstClr val="black"/>
                </a:solidFill>
                <a:latin typeface="Times New Roman" panose="02020603050405020304" pitchFamily="18" charset="0"/>
                <a:cs typeface="Times New Roman" panose="02020603050405020304" pitchFamily="18" charset="0"/>
              </a:rPr>
              <a:t>highly efficient absorption capability of soluble </a:t>
            </a:r>
            <a:r>
              <a:rPr lang="en-US" sz="1200" dirty="0">
                <a:solidFill>
                  <a:prstClr val="black"/>
                </a:solidFill>
                <a:latin typeface="Times New Roman" panose="02020603050405020304" pitchFamily="18" charset="0"/>
                <a:cs typeface="Times New Roman" panose="02020603050405020304" pitchFamily="18" charset="0"/>
              </a:rPr>
              <a:t>nutrients.</a:t>
            </a:r>
          </a:p>
          <a:p>
            <a:r>
              <a:rPr lang="en-US" sz="1200" dirty="0">
                <a:solidFill>
                  <a:prstClr val="black"/>
                </a:solidFill>
                <a:latin typeface="Times New Roman" panose="02020603050405020304" pitchFamily="18" charset="0"/>
                <a:cs typeface="Times New Roman" panose="02020603050405020304" pitchFamily="18" charset="0"/>
              </a:rPr>
              <a:t> </a:t>
            </a:r>
          </a:p>
          <a:p>
            <a:r>
              <a:rPr lang="en-US" sz="1200" dirty="0">
                <a:solidFill>
                  <a:prstClr val="black"/>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485900" y="3200400"/>
            <a:ext cx="6248400" cy="584775"/>
          </a:xfrm>
          <a:prstGeom prst="rect">
            <a:avLst/>
          </a:prstGeom>
          <a:noFill/>
        </p:spPr>
        <p:txBody>
          <a:bodyPr wrap="square" rtlCol="0">
            <a:spAutoFit/>
          </a:bodyPr>
          <a:lstStyle/>
          <a:p>
            <a:pPr algn="ctr"/>
            <a:r>
              <a:rPr lang="en-US" sz="1600" b="1" u="sng" dirty="0" smtClean="0">
                <a:solidFill>
                  <a:prstClr val="black"/>
                </a:solidFill>
                <a:latin typeface="Times New Roman" panose="02020603050405020304" pitchFamily="18" charset="0"/>
                <a:cs typeface="Times New Roman" panose="02020603050405020304" pitchFamily="18" charset="0"/>
              </a:rPr>
              <a:t>WHAT’S SO GREAT ABOUT DUCKWEED?</a:t>
            </a:r>
            <a:endParaRPr lang="en-US" sz="1600" u="sng" dirty="0" smtClean="0">
              <a:solidFill>
                <a:prstClr val="black"/>
              </a:solidFill>
              <a:latin typeface="Times New Roman" panose="02020603050405020304" pitchFamily="18" charset="0"/>
              <a:cs typeface="Times New Roman" panose="02020603050405020304" pitchFamily="18" charset="0"/>
            </a:endParaRPr>
          </a:p>
          <a:p>
            <a:pPr algn="ctr"/>
            <a:endParaRPr lang="en-US" sz="1600" dirty="0">
              <a:solidFill>
                <a:prstClr val="black"/>
              </a:solidFill>
            </a:endParaRPr>
          </a:p>
        </p:txBody>
      </p:sp>
      <p:sp>
        <p:nvSpPr>
          <p:cNvPr id="8" name="TextBox 7"/>
          <p:cNvSpPr txBox="1"/>
          <p:nvPr/>
        </p:nvSpPr>
        <p:spPr>
          <a:xfrm>
            <a:off x="381000" y="3472666"/>
            <a:ext cx="8229600" cy="3231654"/>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 </a:t>
            </a:r>
            <a:r>
              <a:rPr lang="en-US" sz="1200" b="1" dirty="0" smtClean="0">
                <a:solidFill>
                  <a:prstClr val="black"/>
                </a:solidFill>
                <a:latin typeface="Times New Roman" panose="02020603050405020304" pitchFamily="18" charset="0"/>
                <a:cs typeface="Times New Roman" panose="02020603050405020304" pitchFamily="18" charset="0"/>
              </a:rPr>
              <a:t>Scientists </a:t>
            </a:r>
            <a:r>
              <a:rPr lang="en-US" sz="1200" b="1" dirty="0">
                <a:solidFill>
                  <a:prstClr val="black"/>
                </a:solidFill>
                <a:latin typeface="Times New Roman" panose="02020603050405020304" pitchFamily="18" charset="0"/>
                <a:cs typeface="Times New Roman" panose="02020603050405020304" pitchFamily="18" charset="0"/>
              </a:rPr>
              <a:t>view duckweed </a:t>
            </a:r>
            <a:r>
              <a:rPr lang="en-US" sz="1200" b="1" dirty="0" smtClean="0">
                <a:solidFill>
                  <a:prstClr val="black"/>
                </a:solidFill>
                <a:latin typeface="Times New Roman" panose="02020603050405020304" pitchFamily="18" charset="0"/>
                <a:cs typeface="Times New Roman" panose="02020603050405020304" pitchFamily="18" charset="0"/>
              </a:rPr>
              <a:t>as:</a:t>
            </a:r>
            <a:endParaRPr lang="en-US" sz="1200" b="1" dirty="0">
              <a:solidFill>
                <a:prstClr val="black"/>
              </a:solidFill>
              <a:latin typeface="Times New Roman" panose="02020603050405020304" pitchFamily="18" charset="0"/>
              <a:cs typeface="Times New Roman" panose="02020603050405020304" pitchFamily="18" charset="0"/>
            </a:endParaRPr>
          </a:p>
          <a:p>
            <a:r>
              <a:rPr lang="en-US" sz="1200" dirty="0">
                <a:solidFill>
                  <a:prstClr val="black"/>
                </a:solidFill>
                <a:latin typeface="Times New Roman" panose="02020603050405020304" pitchFamily="18" charset="0"/>
                <a:cs typeface="Times New Roman" panose="02020603050405020304" pitchFamily="18" charset="0"/>
              </a:rPr>
              <a:t> </a:t>
            </a:r>
          </a:p>
          <a:p>
            <a:pPr marL="285750" indent="-285750" hangingPunct="0">
              <a:buFont typeface="Wingdings" panose="05000000000000000000" pitchFamily="2" charset="2"/>
              <a:buChar char="v"/>
            </a:pPr>
            <a:r>
              <a:rPr lang="en-US" sz="1200" b="1" dirty="0">
                <a:solidFill>
                  <a:prstClr val="black"/>
                </a:solidFill>
                <a:latin typeface="Times New Roman" panose="02020603050405020304" pitchFamily="18" charset="0"/>
                <a:cs typeface="Times New Roman" panose="02020603050405020304" pitchFamily="18" charset="0"/>
              </a:rPr>
              <a:t>A natural wastewater treatment </a:t>
            </a:r>
            <a:r>
              <a:rPr lang="en-US" sz="1200" b="1" dirty="0" smtClean="0">
                <a:solidFill>
                  <a:prstClr val="black"/>
                </a:solidFill>
                <a:latin typeface="Times New Roman" panose="02020603050405020304" pitchFamily="18" charset="0"/>
                <a:cs typeface="Times New Roman" panose="02020603050405020304" pitchFamily="18" charset="0"/>
              </a:rPr>
              <a:t>option</a:t>
            </a:r>
            <a:r>
              <a:rPr lang="en-US" sz="1200" dirty="0" smtClean="0">
                <a:solidFill>
                  <a:prstClr val="black"/>
                </a:solidFill>
                <a:latin typeface="Times New Roman" panose="02020603050405020304" pitchFamily="18" charset="0"/>
                <a:cs typeface="Times New Roman" panose="02020603050405020304" pitchFamily="18" charset="0"/>
              </a:rPr>
              <a:t>: This </a:t>
            </a:r>
            <a:r>
              <a:rPr lang="en-US" sz="1200" dirty="0">
                <a:solidFill>
                  <a:prstClr val="black"/>
                </a:solidFill>
                <a:latin typeface="Times New Roman" panose="02020603050405020304" pitchFamily="18" charset="0"/>
                <a:cs typeface="Times New Roman" panose="02020603050405020304" pitchFamily="18" charset="0"/>
              </a:rPr>
              <a:t>fast growing aquatic </a:t>
            </a:r>
            <a:r>
              <a:rPr lang="en-US" sz="1200" dirty="0" smtClean="0">
                <a:solidFill>
                  <a:prstClr val="black"/>
                </a:solidFill>
                <a:latin typeface="Times New Roman" panose="02020603050405020304" pitchFamily="18" charset="0"/>
                <a:cs typeface="Times New Roman" panose="02020603050405020304" pitchFamily="18" charset="0"/>
              </a:rPr>
              <a:t>plant grows </a:t>
            </a:r>
            <a:r>
              <a:rPr lang="en-US" sz="1200" dirty="0">
                <a:solidFill>
                  <a:prstClr val="black"/>
                </a:solidFill>
                <a:latin typeface="Times New Roman" panose="02020603050405020304" pitchFamily="18" charset="0"/>
                <a:cs typeface="Times New Roman" panose="02020603050405020304" pitchFamily="18" charset="0"/>
              </a:rPr>
              <a:t>in clean </a:t>
            </a:r>
            <a:r>
              <a:rPr lang="en-US" sz="1200" dirty="0" smtClean="0">
                <a:solidFill>
                  <a:prstClr val="black"/>
                </a:solidFill>
                <a:latin typeface="Times New Roman" panose="02020603050405020304" pitchFamily="18" charset="0"/>
                <a:cs typeface="Times New Roman" panose="02020603050405020304" pitchFamily="18" charset="0"/>
              </a:rPr>
              <a:t>or brackish water. The </a:t>
            </a:r>
            <a:r>
              <a:rPr lang="en-US" sz="1200" dirty="0">
                <a:solidFill>
                  <a:prstClr val="black"/>
                </a:solidFill>
                <a:latin typeface="Times New Roman" panose="02020603050405020304" pitchFamily="18" charset="0"/>
                <a:cs typeface="Times New Roman" panose="02020603050405020304" pitchFamily="18" charset="0"/>
              </a:rPr>
              <a:t>plant feeds on nitrogen and phosphate organic pollutants, the </a:t>
            </a:r>
            <a:r>
              <a:rPr lang="en-US" sz="1200" dirty="0" smtClean="0">
                <a:solidFill>
                  <a:prstClr val="black"/>
                </a:solidFill>
                <a:latin typeface="Times New Roman" panose="02020603050405020304" pitchFamily="18" charset="0"/>
                <a:cs typeface="Times New Roman" panose="02020603050405020304" pitchFamily="18" charset="0"/>
              </a:rPr>
              <a:t>very stuff </a:t>
            </a:r>
            <a:r>
              <a:rPr lang="en-US" sz="1200" dirty="0">
                <a:solidFill>
                  <a:prstClr val="black"/>
                </a:solidFill>
                <a:latin typeface="Times New Roman" panose="02020603050405020304" pitchFamily="18" charset="0"/>
                <a:cs typeface="Times New Roman" panose="02020603050405020304" pitchFamily="18" charset="0"/>
              </a:rPr>
              <a:t>treatment plants </a:t>
            </a:r>
            <a:r>
              <a:rPr lang="en-US" sz="1200" dirty="0" smtClean="0">
                <a:solidFill>
                  <a:prstClr val="black"/>
                </a:solidFill>
                <a:latin typeface="Times New Roman" panose="02020603050405020304" pitchFamily="18" charset="0"/>
                <a:cs typeface="Times New Roman" panose="02020603050405020304" pitchFamily="18" charset="0"/>
              </a:rPr>
              <a:t>remove </a:t>
            </a:r>
            <a:r>
              <a:rPr lang="en-US" sz="1200" dirty="0">
                <a:solidFill>
                  <a:prstClr val="black"/>
                </a:solidFill>
                <a:latin typeface="Times New Roman" panose="02020603050405020304" pitchFamily="18" charset="0"/>
                <a:cs typeface="Times New Roman" panose="02020603050405020304" pitchFamily="18" charset="0"/>
              </a:rPr>
              <a:t>from wastewater</a:t>
            </a:r>
            <a:r>
              <a:rPr lang="en-US" sz="1200" dirty="0" smtClean="0">
                <a:solidFill>
                  <a:prstClr val="black"/>
                </a:solidFill>
                <a:latin typeface="Times New Roman" panose="02020603050405020304" pitchFamily="18" charset="0"/>
                <a:cs typeface="Times New Roman" panose="02020603050405020304" pitchFamily="18" charset="0"/>
              </a:rPr>
              <a:t>.</a:t>
            </a:r>
          </a:p>
          <a:p>
            <a:pPr hangingPunct="0"/>
            <a:endParaRPr lang="en-US" sz="1200" dirty="0" smtClean="0">
              <a:solidFill>
                <a:prstClr val="black"/>
              </a:solidFill>
              <a:latin typeface="Times New Roman" panose="02020603050405020304" pitchFamily="18" charset="0"/>
              <a:cs typeface="Times New Roman" panose="02020603050405020304" pitchFamily="18" charset="0"/>
            </a:endParaRPr>
          </a:p>
          <a:p>
            <a:pPr marL="285750" indent="-285750" hangingPunct="0">
              <a:buFont typeface="Wingdings" panose="05000000000000000000" pitchFamily="2" charset="2"/>
              <a:buChar char="v"/>
            </a:pPr>
            <a:r>
              <a:rPr lang="en-US" sz="1200" b="1" dirty="0" smtClean="0">
                <a:solidFill>
                  <a:prstClr val="black"/>
                </a:solidFill>
                <a:latin typeface="Times New Roman" panose="02020603050405020304" pitchFamily="18" charset="0"/>
                <a:cs typeface="Times New Roman" panose="02020603050405020304" pitchFamily="18" charset="0"/>
              </a:rPr>
              <a:t>The </a:t>
            </a:r>
            <a:r>
              <a:rPr lang="en-US" sz="1200" b="1" dirty="0">
                <a:solidFill>
                  <a:prstClr val="black"/>
                </a:solidFill>
                <a:latin typeface="Times New Roman" panose="02020603050405020304" pitchFamily="18" charset="0"/>
                <a:cs typeface="Times New Roman" panose="02020603050405020304" pitchFamily="18" charset="0"/>
              </a:rPr>
              <a:t>world’s “greenest” </a:t>
            </a:r>
            <a:r>
              <a:rPr lang="en-US" sz="1200" b="1" dirty="0" smtClean="0">
                <a:solidFill>
                  <a:prstClr val="black"/>
                </a:solidFill>
                <a:latin typeface="Times New Roman" panose="02020603050405020304" pitchFamily="18" charset="0"/>
                <a:cs typeface="Times New Roman" panose="02020603050405020304" pitchFamily="18" charset="0"/>
              </a:rPr>
              <a:t>feedstock</a:t>
            </a:r>
            <a:r>
              <a:rPr lang="en-US" sz="1200" dirty="0">
                <a:solidFill>
                  <a:prstClr val="black"/>
                </a:solidFill>
                <a:latin typeface="Times New Roman" panose="02020603050405020304" pitchFamily="18" charset="0"/>
                <a:cs typeface="Times New Roman" panose="02020603050405020304" pitchFamily="18" charset="0"/>
              </a:rPr>
              <a:t>:</a:t>
            </a:r>
            <a:r>
              <a:rPr lang="en-US" sz="1200"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Fast growing, high in protein </a:t>
            </a:r>
            <a:r>
              <a:rPr lang="en-US" sz="1200" dirty="0" smtClean="0">
                <a:solidFill>
                  <a:prstClr val="black"/>
                </a:solidFill>
                <a:latin typeface="Times New Roman" panose="02020603050405020304" pitchFamily="18" charset="0"/>
                <a:cs typeface="Times New Roman" panose="02020603050405020304" pitchFamily="18" charset="0"/>
              </a:rPr>
              <a:t>content and </a:t>
            </a:r>
            <a:r>
              <a:rPr lang="en-US" sz="1200" dirty="0">
                <a:solidFill>
                  <a:prstClr val="black"/>
                </a:solidFill>
                <a:latin typeface="Times New Roman" panose="02020603050405020304" pitchFamily="18" charset="0"/>
                <a:cs typeface="Times New Roman" panose="02020603050405020304" pitchFamily="18" charset="0"/>
              </a:rPr>
              <a:t>dietary minerals, and easily harvested, the plant is cultivated as a feed supplement for chicken, livestock, and farmed </a:t>
            </a:r>
            <a:r>
              <a:rPr lang="en-US" sz="1200" dirty="0" smtClean="0">
                <a:solidFill>
                  <a:prstClr val="black"/>
                </a:solidFill>
                <a:latin typeface="Times New Roman" panose="02020603050405020304" pitchFamily="18" charset="0"/>
                <a:cs typeface="Times New Roman" panose="02020603050405020304" pitchFamily="18" charset="0"/>
              </a:rPr>
              <a:t>fish, and is ideal for use in developing </a:t>
            </a:r>
            <a:r>
              <a:rPr lang="en-US" sz="1200" dirty="0">
                <a:solidFill>
                  <a:prstClr val="black"/>
                </a:solidFill>
                <a:latin typeface="Times New Roman" panose="02020603050405020304" pitchFamily="18" charset="0"/>
                <a:cs typeface="Times New Roman" panose="02020603050405020304" pitchFamily="18" charset="0"/>
              </a:rPr>
              <a:t>countries. </a:t>
            </a:r>
            <a:endParaRPr lang="en-US" sz="1200" dirty="0" smtClean="0">
              <a:solidFill>
                <a:prstClr val="black"/>
              </a:solidFill>
              <a:latin typeface="Times New Roman" panose="02020603050405020304" pitchFamily="18" charset="0"/>
              <a:cs typeface="Times New Roman" panose="02020603050405020304" pitchFamily="18" charset="0"/>
            </a:endParaRPr>
          </a:p>
          <a:p>
            <a:pPr hangingPunct="0"/>
            <a:endParaRPr lang="en-US" sz="1200" dirty="0">
              <a:solidFill>
                <a:prstClr val="black"/>
              </a:solidFill>
              <a:latin typeface="Times New Roman" panose="02020603050405020304" pitchFamily="18" charset="0"/>
              <a:cs typeface="Times New Roman" panose="02020603050405020304" pitchFamily="18" charset="0"/>
            </a:endParaRPr>
          </a:p>
          <a:p>
            <a:pPr marL="285750" indent="-285750" hangingPunct="0">
              <a:buFont typeface="Wingdings" panose="05000000000000000000" pitchFamily="2" charset="2"/>
              <a:buChar char="v"/>
            </a:pPr>
            <a:r>
              <a:rPr lang="en-US" sz="1200" b="1" dirty="0">
                <a:solidFill>
                  <a:prstClr val="black"/>
                </a:solidFill>
                <a:latin typeface="Times New Roman" panose="02020603050405020304" pitchFamily="18" charset="0"/>
                <a:cs typeface="Times New Roman" panose="02020603050405020304" pitchFamily="18" charset="0"/>
              </a:rPr>
              <a:t>An inexpensive, </a:t>
            </a:r>
            <a:r>
              <a:rPr lang="en-US" sz="1200" b="1" dirty="0" smtClean="0">
                <a:solidFill>
                  <a:prstClr val="black"/>
                </a:solidFill>
                <a:latin typeface="Times New Roman" panose="02020603050405020304" pitchFamily="18" charset="0"/>
                <a:cs typeface="Times New Roman" panose="02020603050405020304" pitchFamily="18" charset="0"/>
              </a:rPr>
              <a:t>eco-friendly </a:t>
            </a:r>
            <a:r>
              <a:rPr lang="en-US" sz="1200" b="1" dirty="0">
                <a:solidFill>
                  <a:prstClr val="black"/>
                </a:solidFill>
                <a:latin typeface="Times New Roman" panose="02020603050405020304" pitchFamily="18" charset="0"/>
                <a:cs typeface="Times New Roman" panose="02020603050405020304" pitchFamily="18" charset="0"/>
              </a:rPr>
              <a:t>source of </a:t>
            </a:r>
            <a:r>
              <a:rPr lang="en-US" sz="1200" b="1" dirty="0" smtClean="0">
                <a:solidFill>
                  <a:prstClr val="black"/>
                </a:solidFill>
                <a:latin typeface="Times New Roman" panose="02020603050405020304" pitchFamily="18" charset="0"/>
                <a:cs typeface="Times New Roman" panose="02020603050405020304" pitchFamily="18" charset="0"/>
              </a:rPr>
              <a:t>ethanol</a:t>
            </a:r>
            <a:r>
              <a:rPr lang="en-US" sz="1200" b="1" dirty="0">
                <a:solidFill>
                  <a:prstClr val="black"/>
                </a:solidFill>
                <a:latin typeface="Times New Roman" panose="02020603050405020304" pitchFamily="18" charset="0"/>
                <a:cs typeface="Times New Roman" panose="02020603050405020304" pitchFamily="18" charset="0"/>
              </a:rPr>
              <a:t>:</a:t>
            </a:r>
            <a:r>
              <a:rPr lang="en-US" sz="1200" b="1" dirty="0" smtClean="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Unlike corn, duckweed requires minimal human-made energy to grow and </a:t>
            </a:r>
            <a:r>
              <a:rPr lang="en-US" sz="1200" dirty="0" smtClean="0">
                <a:solidFill>
                  <a:prstClr val="black"/>
                </a:solidFill>
                <a:latin typeface="Times New Roman" panose="02020603050405020304" pitchFamily="18" charset="0"/>
                <a:cs typeface="Times New Roman" panose="02020603050405020304" pitchFamily="18" charset="0"/>
              </a:rPr>
              <a:t>doesn’t </a:t>
            </a:r>
            <a:r>
              <a:rPr lang="en-US" sz="1200" dirty="0">
                <a:solidFill>
                  <a:prstClr val="black"/>
                </a:solidFill>
                <a:latin typeface="Times New Roman" panose="02020603050405020304" pitchFamily="18" charset="0"/>
                <a:cs typeface="Times New Roman" panose="02020603050405020304" pitchFamily="18" charset="0"/>
              </a:rPr>
              <a:t>deplete the </a:t>
            </a:r>
            <a:r>
              <a:rPr lang="en-US" sz="1200" dirty="0" smtClean="0">
                <a:solidFill>
                  <a:prstClr val="black"/>
                </a:solidFill>
                <a:latin typeface="Times New Roman" panose="02020603050405020304" pitchFamily="18" charset="0"/>
                <a:cs typeface="Times New Roman" panose="02020603050405020304" pitchFamily="18" charset="0"/>
              </a:rPr>
              <a:t>human food </a:t>
            </a:r>
            <a:r>
              <a:rPr lang="en-US" sz="1200" dirty="0">
                <a:solidFill>
                  <a:prstClr val="black"/>
                </a:solidFill>
                <a:latin typeface="Times New Roman" panose="02020603050405020304" pitchFamily="18" charset="0"/>
                <a:cs typeface="Times New Roman" panose="02020603050405020304" pitchFamily="18" charset="0"/>
              </a:rPr>
              <a:t>supply. </a:t>
            </a:r>
            <a:endParaRPr lang="en-US" sz="1200" dirty="0" smtClean="0">
              <a:solidFill>
                <a:prstClr val="black"/>
              </a:solidFill>
              <a:latin typeface="Times New Roman" panose="02020603050405020304" pitchFamily="18" charset="0"/>
              <a:cs typeface="Times New Roman" panose="02020603050405020304" pitchFamily="18" charset="0"/>
            </a:endParaRPr>
          </a:p>
          <a:p>
            <a:pPr hangingPunct="0"/>
            <a:endParaRPr lang="en-US" sz="1200" dirty="0">
              <a:solidFill>
                <a:prstClr val="black"/>
              </a:solidFill>
              <a:latin typeface="Times New Roman" panose="02020603050405020304" pitchFamily="18" charset="0"/>
              <a:cs typeface="Times New Roman" panose="02020603050405020304" pitchFamily="18" charset="0"/>
            </a:endParaRPr>
          </a:p>
          <a:p>
            <a:pPr marL="285750" indent="-285750" hangingPunct="0">
              <a:buFont typeface="Wingdings" panose="05000000000000000000" pitchFamily="2" charset="2"/>
              <a:buChar char="v"/>
            </a:pPr>
            <a:r>
              <a:rPr lang="en-US" sz="1200" b="1" dirty="0">
                <a:solidFill>
                  <a:prstClr val="black"/>
                </a:solidFill>
                <a:latin typeface="Times New Roman" panose="02020603050405020304" pitchFamily="18" charset="0"/>
                <a:cs typeface="Times New Roman" panose="02020603050405020304" pitchFamily="18" charset="0"/>
              </a:rPr>
              <a:t>A cleaner </a:t>
            </a:r>
            <a:r>
              <a:rPr lang="en-US" sz="1200" b="1" dirty="0" smtClean="0">
                <a:solidFill>
                  <a:prstClr val="black"/>
                </a:solidFill>
                <a:latin typeface="Times New Roman" panose="02020603050405020304" pitchFamily="18" charset="0"/>
                <a:cs typeface="Times New Roman" panose="02020603050405020304" pitchFamily="18" charset="0"/>
              </a:rPr>
              <a:t>fuel - </a:t>
            </a:r>
            <a:r>
              <a:rPr lang="en-US" sz="1200" dirty="0" smtClean="0">
                <a:solidFill>
                  <a:prstClr val="black"/>
                </a:solidFill>
                <a:latin typeface="Times New Roman" panose="02020603050405020304" pitchFamily="18" charset="0"/>
                <a:cs typeface="Times New Roman" panose="02020603050405020304" pitchFamily="18" charset="0"/>
              </a:rPr>
              <a:t>While </a:t>
            </a:r>
            <a:r>
              <a:rPr lang="en-US" sz="1200" dirty="0">
                <a:solidFill>
                  <a:prstClr val="black"/>
                </a:solidFill>
                <a:latin typeface="Times New Roman" panose="02020603050405020304" pitchFamily="18" charset="0"/>
                <a:cs typeface="Times New Roman" panose="02020603050405020304" pitchFamily="18" charset="0"/>
              </a:rPr>
              <a:t>duckweed-produced ethanol, like other plant-based fuels, releases some carbon dioxide into the atmosphere, the plant also absorbs CO</a:t>
            </a:r>
            <a:r>
              <a:rPr lang="en-US" sz="700" dirty="0">
                <a:solidFill>
                  <a:prstClr val="black"/>
                </a:solidFill>
                <a:latin typeface="Times New Roman" panose="02020603050405020304" pitchFamily="18" charset="0"/>
                <a:cs typeface="Times New Roman" panose="02020603050405020304" pitchFamily="18" charset="0"/>
              </a:rPr>
              <a:t>2</a:t>
            </a:r>
            <a:r>
              <a:rPr lang="en-US" sz="1200" dirty="0">
                <a:solidFill>
                  <a:prstClr val="black"/>
                </a:solidFill>
                <a:latin typeface="Times New Roman" panose="02020603050405020304" pitchFamily="18" charset="0"/>
                <a:cs typeface="Times New Roman" panose="02020603050405020304" pitchFamily="18" charset="0"/>
              </a:rPr>
              <a:t> as it grows. </a:t>
            </a:r>
            <a:endParaRPr lang="en-US" sz="1200" dirty="0" smtClean="0">
              <a:solidFill>
                <a:prstClr val="black"/>
              </a:solidFill>
              <a:latin typeface="Times New Roman" panose="02020603050405020304" pitchFamily="18" charset="0"/>
              <a:cs typeface="Times New Roman" panose="02020603050405020304" pitchFamily="18" charset="0"/>
            </a:endParaRPr>
          </a:p>
          <a:p>
            <a:pPr hangingPunct="0"/>
            <a:endParaRPr lang="en-US" sz="1200" dirty="0">
              <a:solidFill>
                <a:prstClr val="black"/>
              </a:solidFill>
              <a:latin typeface="Times New Roman" panose="02020603050405020304" pitchFamily="18" charset="0"/>
              <a:cs typeface="Times New Roman" panose="02020603050405020304" pitchFamily="18" charset="0"/>
            </a:endParaRPr>
          </a:p>
          <a:p>
            <a:pPr marL="285750" indent="-285750" hangingPunct="0">
              <a:buFont typeface="Wingdings" panose="05000000000000000000" pitchFamily="2" charset="2"/>
              <a:buChar char="v"/>
            </a:pPr>
            <a:r>
              <a:rPr lang="en-US" sz="1200" b="1" dirty="0" smtClean="0">
                <a:solidFill>
                  <a:prstClr val="black"/>
                </a:solidFill>
                <a:latin typeface="Times New Roman" panose="02020603050405020304" pitchFamily="18" charset="0"/>
                <a:cs typeface="Times New Roman" panose="02020603050405020304" pitchFamily="18" charset="0"/>
              </a:rPr>
              <a:t>A sustainable organic direct-application fertilizer -  </a:t>
            </a:r>
            <a:r>
              <a:rPr lang="en-US" sz="1200" dirty="0" smtClean="0">
                <a:solidFill>
                  <a:prstClr val="black"/>
                </a:solidFill>
                <a:latin typeface="Times New Roman" panose="02020603050405020304" pitchFamily="18" charset="0"/>
                <a:cs typeface="Times New Roman" panose="02020603050405020304" pitchFamily="18" charset="0"/>
              </a:rPr>
              <a:t>In soil or </a:t>
            </a:r>
            <a:r>
              <a:rPr lang="en-US" sz="1200" dirty="0" err="1" smtClean="0">
                <a:solidFill>
                  <a:prstClr val="black"/>
                </a:solidFill>
                <a:latin typeface="Times New Roman" panose="02020603050405020304" pitchFamily="18" charset="0"/>
                <a:cs typeface="Times New Roman" panose="02020603050405020304" pitchFamily="18" charset="0"/>
              </a:rPr>
              <a:t>aquaponics</a:t>
            </a:r>
            <a:r>
              <a:rPr lang="en-US" sz="1200" dirty="0" smtClean="0">
                <a:solidFill>
                  <a:prstClr val="black"/>
                </a:solidFill>
                <a:latin typeface="Times New Roman" panose="02020603050405020304" pitchFamily="18" charset="0"/>
                <a:cs typeface="Times New Roman" panose="02020603050405020304" pitchFamily="18" charset="0"/>
              </a:rPr>
              <a:t> farming, this organic fertilizer makes the soil or water nutrient rich,  transforms unhealthy soil or water, and corrects nutrient imbalances.</a:t>
            </a:r>
            <a:endParaRPr lang="en-US" sz="1200" b="1" dirty="0">
              <a:solidFill>
                <a:prstClr val="black"/>
              </a:solidFill>
              <a:latin typeface="Times New Roman" panose="02020603050405020304" pitchFamily="18" charset="0"/>
              <a:cs typeface="Times New Roman" panose="02020603050405020304" pitchFamily="18" charset="0"/>
            </a:endParaRPr>
          </a:p>
          <a:p>
            <a:endParaRPr lang="en-US" sz="1200" dirty="0">
              <a:solidFill>
                <a:prstClr val="black"/>
              </a:solidFill>
            </a:endParaRPr>
          </a:p>
        </p:txBody>
      </p:sp>
      <p:sp>
        <p:nvSpPr>
          <p:cNvPr id="9" name="TextBox 8"/>
          <p:cNvSpPr txBox="1"/>
          <p:nvPr/>
        </p:nvSpPr>
        <p:spPr>
          <a:xfrm>
            <a:off x="1181100" y="194846"/>
            <a:ext cx="6858000" cy="338554"/>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DUCKWEED – GENERAL INFORMATION</a:t>
            </a:r>
            <a:endParaRPr lang="en-US"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407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534400" cy="4378635"/>
          </a:xfrm>
          <a:prstGeom prst="rect">
            <a:avLst/>
          </a:prstGeom>
          <a:noFill/>
        </p:spPr>
        <p:txBody>
          <a:bodyPr wrap="square" rtlCol="0">
            <a:spAutoFit/>
          </a:bodyPr>
          <a:lstStyle/>
          <a:p>
            <a:pPr>
              <a:lnSpc>
                <a:spcPts val="185"/>
              </a:lnSpc>
            </a:pPr>
            <a:endParaRPr lang="en-US" sz="1400" dirty="0">
              <a:solidFill>
                <a:prstClr val="black"/>
              </a:solidFill>
              <a:ea typeface="Times New Roman"/>
              <a:cs typeface="Times New Roman"/>
            </a:endParaRPr>
          </a:p>
          <a:p>
            <a:pPr marL="347663" indent="-347663" algn="just" hangingPunct="0">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Challenge </a:t>
            </a:r>
            <a:r>
              <a:rPr lang="en-US" sz="1400" b="1" dirty="0">
                <a:solidFill>
                  <a:prstClr val="black"/>
                </a:solidFill>
                <a:latin typeface="Times New Roman" panose="02020603050405020304" pitchFamily="18" charset="0"/>
                <a:ea typeface="Times New Roman"/>
                <a:cs typeface="Times New Roman" panose="02020603050405020304" pitchFamily="18" charset="0"/>
              </a:rPr>
              <a:t>with </a:t>
            </a: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growing </a:t>
            </a:r>
            <a:r>
              <a:rPr lang="en-US" sz="1400" b="1" dirty="0" err="1" smtClean="0">
                <a:solidFill>
                  <a:prstClr val="black"/>
                </a:solidFill>
                <a:latin typeface="Times New Roman" panose="02020603050405020304" pitchFamily="18" charset="0"/>
                <a:ea typeface="Times New Roman"/>
                <a:cs typeface="Times New Roman" panose="02020603050405020304" pitchFamily="18" charset="0"/>
              </a:rPr>
              <a:t>Lemnaceae</a:t>
            </a: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 (Duckweed)</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a:lnSpc>
                <a:spcPts val="205"/>
              </a:lnSpc>
            </a:pPr>
            <a:r>
              <a:rPr lang="en-US" dirty="0">
                <a:solidFill>
                  <a:prstClr val="black"/>
                </a:solidFill>
                <a:latin typeface="Times New Roman" panose="02020603050405020304" pitchFamily="18" charset="0"/>
                <a:ea typeface="Times New Roman"/>
                <a:cs typeface="Times New Roman" panose="02020603050405020304" pitchFamily="18" charset="0"/>
              </a:rPr>
              <a:t> </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860425" lvl="2" indent="-349250" hangingPunct="0">
              <a:lnSpc>
                <a:spcPct val="115000"/>
              </a:lnSpc>
              <a:buFont typeface="Arial"/>
              <a:buChar char="•"/>
            </a:pPr>
            <a:r>
              <a:rPr lang="en-US" sz="1600" dirty="0" smtClean="0">
                <a:solidFill>
                  <a:prstClr val="black"/>
                </a:solidFill>
                <a:latin typeface="Times New Roman" panose="02020603050405020304" pitchFamily="18" charset="0"/>
                <a:ea typeface="Times New Roman"/>
                <a:cs typeface="Times New Roman" panose="02020603050405020304" pitchFamily="18" charset="0"/>
              </a:rPr>
              <a:t>The high cost </a:t>
            </a:r>
            <a:r>
              <a:rPr lang="en-US" sz="1600" dirty="0">
                <a:solidFill>
                  <a:prstClr val="black"/>
                </a:solidFill>
                <a:latin typeface="Times New Roman" panose="02020603050405020304" pitchFamily="18" charset="0"/>
                <a:ea typeface="Times New Roman"/>
                <a:cs typeface="Times New Roman" panose="02020603050405020304" pitchFamily="18" charset="0"/>
              </a:rPr>
              <a:t>to fertilize duckweed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inorganically has </a:t>
            </a:r>
            <a:r>
              <a:rPr lang="en-US" sz="1600" dirty="0">
                <a:solidFill>
                  <a:prstClr val="black"/>
                </a:solidFill>
                <a:latin typeface="Times New Roman" panose="02020603050405020304" pitchFamily="18" charset="0"/>
                <a:ea typeface="Times New Roman"/>
                <a:cs typeface="Times New Roman" panose="02020603050405020304" pitchFamily="18" charset="0"/>
              </a:rPr>
              <a:t>made it prohibitive to grow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it commercially </a:t>
            </a:r>
            <a:r>
              <a:rPr lang="en-US" sz="1600" dirty="0">
                <a:solidFill>
                  <a:prstClr val="black"/>
                </a:solidFill>
                <a:latin typeface="Times New Roman" panose="02020603050405020304" pitchFamily="18" charset="0"/>
                <a:ea typeface="Times New Roman"/>
                <a:cs typeface="Times New Roman" panose="02020603050405020304" pitchFamily="18" charset="0"/>
              </a:rPr>
              <a:t>for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producing protein concentrate and ethanol for market demand. </a:t>
            </a:r>
          </a:p>
          <a:p>
            <a:pPr marL="511175" lvl="2" algn="just" hangingPunct="0">
              <a:lnSpc>
                <a:spcPct val="115000"/>
              </a:lnSpc>
            </a:pP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a:lnSpc>
                <a:spcPts val="185"/>
              </a:lnSpc>
            </a:pPr>
            <a:r>
              <a:rPr lang="en-US" dirty="0">
                <a:solidFill>
                  <a:prstClr val="black"/>
                </a:solidFill>
                <a:latin typeface="Times New Roman" panose="02020603050405020304" pitchFamily="18" charset="0"/>
                <a:ea typeface="Times New Roman"/>
                <a:cs typeface="Times New Roman" panose="02020603050405020304" pitchFamily="18" charset="0"/>
              </a:rPr>
              <a:t> </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347663" indent="-347663" algn="just" hangingPunct="0">
              <a:lnSpc>
                <a:spcPct val="115000"/>
              </a:lnSpc>
              <a:buFont typeface="Wingdings" panose="05000000000000000000" pitchFamily="2" charset="2"/>
              <a:buChar char="v"/>
            </a:pPr>
            <a:r>
              <a:rPr lang="en-US" sz="1400" b="1" dirty="0">
                <a:solidFill>
                  <a:prstClr val="black"/>
                </a:solidFill>
                <a:latin typeface="Times New Roman" panose="02020603050405020304" pitchFamily="18" charset="0"/>
                <a:ea typeface="Times New Roman"/>
                <a:cs typeface="Times New Roman" panose="02020603050405020304" pitchFamily="18" charset="0"/>
              </a:rPr>
              <a:t>Solution to </a:t>
            </a: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growing </a:t>
            </a:r>
            <a:r>
              <a:rPr lang="en-US" sz="1400" b="1" dirty="0">
                <a:solidFill>
                  <a:prstClr val="black"/>
                </a:solidFill>
                <a:latin typeface="Times New Roman" panose="02020603050405020304" pitchFamily="18" charset="0"/>
                <a:ea typeface="Times New Roman"/>
                <a:cs typeface="Times New Roman" panose="02020603050405020304" pitchFamily="18" charset="0"/>
              </a:rPr>
              <a:t>Lemna </a:t>
            </a: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Duckweed</a:t>
            </a:r>
            <a:endParaRPr lang="en-US" sz="1400" b="1" dirty="0">
              <a:solidFill>
                <a:prstClr val="black"/>
              </a:solidFill>
              <a:latin typeface="Times New Roman" panose="02020603050405020304" pitchFamily="18" charset="0"/>
              <a:ea typeface="Times New Roman"/>
              <a:cs typeface="Times New Roman" panose="02020603050405020304" pitchFamily="18" charset="0"/>
            </a:endParaRPr>
          </a:p>
          <a:p>
            <a:pPr>
              <a:lnSpc>
                <a:spcPts val="220"/>
              </a:lnSpc>
            </a:pPr>
            <a:r>
              <a:rPr lang="en-US" dirty="0">
                <a:solidFill>
                  <a:prstClr val="black"/>
                </a:solidFill>
                <a:latin typeface="Times New Roman" panose="02020603050405020304" pitchFamily="18" charset="0"/>
                <a:ea typeface="Times New Roman"/>
                <a:cs typeface="Times New Roman" panose="02020603050405020304" pitchFamily="18" charset="0"/>
              </a:rPr>
              <a:t> </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860425" marR="88900" lvl="2" indent="-349250" hangingPunct="0">
              <a:lnSpc>
                <a:spcPct val="101000"/>
              </a:lnSpc>
              <a:buFont typeface="Arial"/>
              <a:buChar char="•"/>
              <a:tabLst>
                <a:tab pos="514350" algn="l"/>
              </a:tabLst>
            </a:pPr>
            <a:r>
              <a:rPr lang="en-US" sz="1600" dirty="0" smtClean="0">
                <a:solidFill>
                  <a:prstClr val="black"/>
                </a:solidFill>
                <a:latin typeface="Times New Roman" panose="02020603050405020304" pitchFamily="18" charset="0"/>
                <a:ea typeface="Times New Roman"/>
                <a:cs typeface="Times New Roman" panose="02020603050405020304" pitchFamily="18" charset="0"/>
              </a:rPr>
              <a:t>The proof of concept phase showed that it is possible to fertilize </a:t>
            </a:r>
            <a:r>
              <a:rPr lang="en-US" sz="1600" dirty="0">
                <a:solidFill>
                  <a:prstClr val="black"/>
                </a:solidFill>
                <a:latin typeface="Times New Roman" panose="02020603050405020304" pitchFamily="18" charset="0"/>
                <a:ea typeface="Times New Roman"/>
                <a:cs typeface="Times New Roman" panose="02020603050405020304" pitchFamily="18" charset="0"/>
              </a:rPr>
              <a:t>duckweed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in a self-sustaining way at </a:t>
            </a:r>
            <a:r>
              <a:rPr lang="en-US" sz="1600" dirty="0">
                <a:solidFill>
                  <a:prstClr val="black"/>
                </a:solidFill>
                <a:latin typeface="Times New Roman" panose="02020603050405020304" pitchFamily="18" charset="0"/>
                <a:ea typeface="Times New Roman"/>
                <a:cs typeface="Times New Roman" panose="02020603050405020304" pitchFamily="18" charset="0"/>
              </a:rPr>
              <a:t>an affordable cost. This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unique fertilizing </a:t>
            </a:r>
            <a:r>
              <a:rPr lang="en-US" sz="1600" dirty="0">
                <a:solidFill>
                  <a:prstClr val="black"/>
                </a:solidFill>
                <a:latin typeface="Times New Roman" panose="02020603050405020304" pitchFamily="18" charset="0"/>
                <a:ea typeface="Times New Roman"/>
                <a:cs typeface="Times New Roman" panose="02020603050405020304" pitchFamily="18" charset="0"/>
              </a:rPr>
              <a:t>method is anticipated to increase duckweed’s growth rate from 30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tons/acre/year </a:t>
            </a:r>
            <a:r>
              <a:rPr lang="en-US" sz="1600" dirty="0">
                <a:solidFill>
                  <a:prstClr val="black"/>
                </a:solidFill>
                <a:latin typeface="Times New Roman" panose="02020603050405020304" pitchFamily="18" charset="0"/>
                <a:ea typeface="Times New Roman"/>
                <a:cs typeface="Times New Roman" panose="02020603050405020304" pitchFamily="18" charset="0"/>
              </a:rPr>
              <a:t>to 75 tons/acre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/year. </a:t>
            </a:r>
          </a:p>
          <a:p>
            <a:pPr marL="511175" marR="88900" lvl="2" hangingPunct="0">
              <a:lnSpc>
                <a:spcPct val="101000"/>
              </a:lnSpc>
              <a:tabLst>
                <a:tab pos="514350" algn="l"/>
              </a:tabLst>
            </a:pPr>
            <a:endParaRPr lang="en-US" sz="1600" dirty="0">
              <a:solidFill>
                <a:prstClr val="black"/>
              </a:solidFill>
              <a:latin typeface="Times New Roman" panose="02020603050405020304" pitchFamily="18" charset="0"/>
              <a:ea typeface="Times New Roman"/>
              <a:cs typeface="Times New Roman" panose="02020603050405020304" pitchFamily="18" charset="0"/>
            </a:endParaRPr>
          </a:p>
          <a:p>
            <a:pPr marL="860425" marR="88900" lvl="2" indent="-349250" hangingPunct="0">
              <a:lnSpc>
                <a:spcPct val="101000"/>
              </a:lnSpc>
              <a:buFont typeface="Arial"/>
              <a:buChar char="•"/>
              <a:tabLst>
                <a:tab pos="514350" algn="l"/>
              </a:tabLst>
            </a:pPr>
            <a:r>
              <a:rPr lang="en-US" sz="1600" dirty="0" smtClean="0">
                <a:solidFill>
                  <a:prstClr val="black"/>
                </a:solidFill>
                <a:latin typeface="Times New Roman" panose="02020603050405020304" pitchFamily="18" charset="0"/>
                <a:ea typeface="Times New Roman"/>
                <a:cs typeface="Times New Roman" panose="02020603050405020304" pitchFamily="18" charset="0"/>
              </a:rPr>
              <a:t>Protein concentrate is </a:t>
            </a:r>
            <a:r>
              <a:rPr lang="en-US" sz="1600" dirty="0">
                <a:solidFill>
                  <a:prstClr val="black"/>
                </a:solidFill>
                <a:latin typeface="Times New Roman" panose="02020603050405020304" pitchFamily="18" charset="0"/>
                <a:ea typeface="Times New Roman"/>
                <a:cs typeface="Times New Roman" panose="02020603050405020304" pitchFamily="18" charset="0"/>
              </a:rPr>
              <a:t>produced by using the corn ethanol process to remove the starch from duckweed leaving a concentrate of 61% protein and 8% lysine behind.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Recycling </a:t>
            </a:r>
            <a:r>
              <a:rPr lang="en-US" sz="1600" dirty="0">
                <a:solidFill>
                  <a:prstClr val="black"/>
                </a:solidFill>
                <a:latin typeface="Times New Roman" panose="02020603050405020304" pitchFamily="18" charset="0"/>
                <a:ea typeface="Times New Roman"/>
                <a:cs typeface="Times New Roman" panose="02020603050405020304" pitchFamily="18" charset="0"/>
              </a:rPr>
              <a:t>of the yeast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water, </a:t>
            </a:r>
            <a:r>
              <a:rPr lang="en-US" sz="1600" dirty="0">
                <a:solidFill>
                  <a:prstClr val="black"/>
                </a:solidFill>
                <a:latin typeface="Times New Roman" panose="02020603050405020304" pitchFamily="18" charset="0"/>
                <a:ea typeface="Times New Roman"/>
                <a:cs typeface="Times New Roman" panose="02020603050405020304" pitchFamily="18" charset="0"/>
              </a:rPr>
              <a:t>after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ethanol </a:t>
            </a:r>
            <a:r>
              <a:rPr lang="en-US" sz="1600" dirty="0">
                <a:solidFill>
                  <a:prstClr val="black"/>
                </a:solidFill>
                <a:latin typeface="Times New Roman" panose="02020603050405020304" pitchFamily="18" charset="0"/>
                <a:ea typeface="Times New Roman"/>
                <a:cs typeface="Times New Roman" panose="02020603050405020304" pitchFamily="18" charset="0"/>
              </a:rPr>
              <a:t>and solids are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removed, </a:t>
            </a:r>
            <a:r>
              <a:rPr lang="en-US" sz="1600" dirty="0">
                <a:solidFill>
                  <a:prstClr val="black"/>
                </a:solidFill>
                <a:latin typeface="Times New Roman" panose="02020603050405020304" pitchFamily="18" charset="0"/>
                <a:ea typeface="Times New Roman"/>
                <a:cs typeface="Times New Roman" panose="02020603050405020304" pitchFamily="18" charset="0"/>
              </a:rPr>
              <a:t>to the duckweed growing area makes it possible to grow the duckweed twice its normal size with no outside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nitrogen. Duckweed </a:t>
            </a:r>
            <a:r>
              <a:rPr lang="en-US" sz="1600" dirty="0">
                <a:solidFill>
                  <a:prstClr val="black"/>
                </a:solidFill>
                <a:latin typeface="Times New Roman" panose="02020603050405020304" pitchFamily="18" charset="0"/>
                <a:ea typeface="Times New Roman"/>
                <a:cs typeface="Times New Roman" panose="02020603050405020304" pitchFamily="18" charset="0"/>
              </a:rPr>
              <a:t>doubles its weight every 24 </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hours and </a:t>
            </a:r>
            <a:r>
              <a:rPr lang="en-US" sz="1600" dirty="0">
                <a:solidFill>
                  <a:prstClr val="black"/>
                </a:solidFill>
                <a:latin typeface="Times New Roman" panose="02020603050405020304" pitchFamily="18" charset="0"/>
                <a:ea typeface="Times New Roman"/>
                <a:cs typeface="Times New Roman" panose="02020603050405020304" pitchFamily="18" charset="0"/>
              </a:rPr>
              <a:t>this process is 100% organic</a:t>
            </a:r>
            <a:r>
              <a:rPr lang="en-US" sz="1600" dirty="0" smtClean="0">
                <a:solidFill>
                  <a:prstClr val="black"/>
                </a:solidFill>
                <a:latin typeface="Times New Roman" panose="02020603050405020304" pitchFamily="18" charset="0"/>
                <a:ea typeface="Times New Roman"/>
                <a:cs typeface="Times New Roman" panose="02020603050405020304" pitchFamily="18" charset="0"/>
              </a:rPr>
              <a:t>.</a:t>
            </a:r>
          </a:p>
          <a:p>
            <a:pPr marL="511175" marR="88900" lvl="2" hangingPunct="0">
              <a:lnSpc>
                <a:spcPct val="101000"/>
              </a:lnSpc>
              <a:tabLst>
                <a:tab pos="514350" algn="l"/>
              </a:tabLst>
            </a:pP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endParaRPr lang="en-US" dirty="0">
              <a:solidFill>
                <a:prstClr val="black"/>
              </a:solidFill>
            </a:endParaRPr>
          </a:p>
        </p:txBody>
      </p:sp>
      <p:sp>
        <p:nvSpPr>
          <p:cNvPr id="6" name="TextBox 5"/>
          <p:cNvSpPr txBox="1"/>
          <p:nvPr/>
        </p:nvSpPr>
        <p:spPr>
          <a:xfrm>
            <a:off x="1371600" y="304800"/>
            <a:ext cx="6248400" cy="584775"/>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MARKET CHALLENGE AND SOLUTION</a:t>
            </a:r>
            <a:endParaRPr lang="en-US" sz="1600" dirty="0">
              <a:solidFill>
                <a:prstClr val="black"/>
              </a:solidFill>
              <a:latin typeface="Times New Roman" panose="02020603050405020304" pitchFamily="18" charset="0"/>
              <a:cs typeface="Times New Roman" panose="02020603050405020304" pitchFamily="18" charset="0"/>
            </a:endParaRPr>
          </a:p>
          <a:p>
            <a:endParaRPr lang="en-US" sz="1600" dirty="0">
              <a:solidFill>
                <a:prstClr val="black"/>
              </a:solidFill>
            </a:endParaRPr>
          </a:p>
        </p:txBody>
      </p:sp>
      <p:cxnSp>
        <p:nvCxnSpPr>
          <p:cNvPr id="7" name="Straight Connector 6"/>
          <p:cNvCxnSpPr/>
          <p:nvPr/>
        </p:nvCxnSpPr>
        <p:spPr>
          <a:xfrm>
            <a:off x="304800" y="8382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26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normAutofit/>
          </a:bodyPr>
          <a:lstStyle/>
          <a:p>
            <a:r>
              <a:rPr lang="en-US" sz="3600" dirty="0" smtClean="0">
                <a:latin typeface="Times New Roman" panose="02020603050405020304" pitchFamily="18" charset="0"/>
                <a:cs typeface="Times New Roman" panose="02020603050405020304" pitchFamily="18" charset="0"/>
              </a:rPr>
              <a:t>Key Solutions</a:t>
            </a:r>
            <a:endParaRPr lang="en-US" sz="3600" dirty="0">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3339578881"/>
              </p:ext>
            </p:extLst>
          </p:nvPr>
        </p:nvGraphicFramePr>
        <p:xfrm>
          <a:off x="609600" y="12192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304800" y="8382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20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656" y="484546"/>
            <a:ext cx="8654144" cy="1996316"/>
          </a:xfrm>
          <a:prstGeom prst="rect">
            <a:avLst/>
          </a:prstGeom>
          <a:noFill/>
        </p:spPr>
        <p:txBody>
          <a:bodyPr wrap="square" rtlCol="0">
            <a:spAutoFit/>
          </a:bodyPr>
          <a:lstStyle/>
          <a:p>
            <a:pPr>
              <a:lnSpc>
                <a:spcPts val="185"/>
              </a:lnSpc>
            </a:pPr>
            <a:endParaRPr lang="en-US" sz="1400" dirty="0">
              <a:solidFill>
                <a:prstClr val="black"/>
              </a:solidFill>
              <a:ea typeface="Times New Roman"/>
              <a:cs typeface="Times New Roman"/>
            </a:endParaRPr>
          </a:p>
          <a:p>
            <a:pPr marL="457200">
              <a:lnSpc>
                <a:spcPct val="115000"/>
              </a:lnSpc>
            </a:pPr>
            <a:r>
              <a:rPr lang="en-US" sz="1400" b="1" dirty="0">
                <a:solidFill>
                  <a:prstClr val="black"/>
                </a:solidFill>
                <a:ea typeface="Times New Roman"/>
                <a:cs typeface="Calibri"/>
              </a:rPr>
              <a:t> </a:t>
            </a:r>
            <a:endParaRPr lang="en-US" sz="1400" dirty="0">
              <a:solidFill>
                <a:prstClr val="black"/>
              </a:solidFill>
              <a:ea typeface="Times New Roman"/>
              <a:cs typeface="Times New Roman"/>
            </a:endParaRPr>
          </a:p>
          <a:p>
            <a:pPr marL="347663" indent="-347663">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Affordable Food Source:</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742950" marR="177800" lvl="1" indent="-285750" hangingPunct="0">
              <a:lnSpc>
                <a:spcPct val="103000"/>
              </a:lnSpc>
              <a:buFont typeface="Arial"/>
              <a:buChar char="•"/>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The vast quantities of human and animal grade protein that can be produced will address the food needs of our growing population and help alleviate starvation and malnutrition worldwide </a:t>
            </a:r>
          </a:p>
          <a:p>
            <a:pPr marL="514350">
              <a:lnSpc>
                <a:spcPts val="75"/>
              </a:lnSpc>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 </a:t>
            </a:r>
          </a:p>
          <a:p>
            <a:pPr marL="742950" marR="228600" lvl="1" indent="-285750" hangingPunct="0">
              <a:lnSpc>
                <a:spcPct val="103000"/>
              </a:lnSpc>
              <a:buFont typeface="Arial"/>
              <a:buChar char="•"/>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Organically grown </a:t>
            </a:r>
            <a:r>
              <a:rPr lang="en-US" sz="1400" dirty="0" err="1" smtClean="0">
                <a:solidFill>
                  <a:prstClr val="black"/>
                </a:solidFill>
                <a:latin typeface="Times New Roman" panose="02020603050405020304" pitchFamily="18" charset="0"/>
                <a:ea typeface="Times New Roman"/>
                <a:cs typeface="Times New Roman" panose="02020603050405020304" pitchFamily="18" charset="0"/>
              </a:rPr>
              <a:t>Lemnaceae</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 (Duckweed</a:t>
            </a:r>
            <a:r>
              <a:rPr lang="en-US" sz="1400" dirty="0">
                <a:solidFill>
                  <a:prstClr val="black"/>
                </a:solidFill>
                <a:latin typeface="Times New Roman" panose="02020603050405020304" pitchFamily="18" charset="0"/>
                <a:ea typeface="Times New Roman"/>
                <a:cs typeface="Times New Roman" panose="02020603050405020304" pitchFamily="18" charset="0"/>
              </a:rPr>
              <a:t>)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once processed  will offer </a:t>
            </a:r>
            <a:r>
              <a:rPr lang="en-US" sz="1400" dirty="0">
                <a:solidFill>
                  <a:prstClr val="black"/>
                </a:solidFill>
                <a:latin typeface="Times New Roman" panose="02020603050405020304" pitchFamily="18" charset="0"/>
                <a:ea typeface="Times New Roman"/>
                <a:cs typeface="Times New Roman" panose="02020603050405020304" pitchFamily="18" charset="0"/>
              </a:rPr>
              <a:t>a healthy food protein source for humans and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animals. </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514350">
              <a:lnSpc>
                <a:spcPts val="65"/>
              </a:lnSpc>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 </a:t>
            </a:r>
          </a:p>
          <a:p>
            <a:pPr marL="742950" marR="304800" lvl="1" indent="-285750" hangingPunct="0">
              <a:lnSpc>
                <a:spcPct val="103000"/>
              </a:lnSpc>
              <a:buFont typeface="Arial"/>
              <a:buChar char="•"/>
              <a:tabLst>
                <a:tab pos="514350" algn="l"/>
              </a:tabLst>
            </a:pPr>
            <a:r>
              <a:rPr lang="en-US" sz="1400" dirty="0" smtClean="0">
                <a:solidFill>
                  <a:prstClr val="black"/>
                </a:solidFill>
                <a:latin typeface="Times New Roman" panose="02020603050405020304" pitchFamily="18" charset="0"/>
                <a:ea typeface="Times New Roman"/>
                <a:cs typeface="Times New Roman" panose="02020603050405020304" pitchFamily="18" charset="0"/>
              </a:rPr>
              <a:t>Organic protein </a:t>
            </a:r>
            <a:r>
              <a:rPr lang="en-US" sz="1400" dirty="0">
                <a:solidFill>
                  <a:prstClr val="black"/>
                </a:solidFill>
                <a:latin typeface="Times New Roman" panose="02020603050405020304" pitchFamily="18" charset="0"/>
                <a:ea typeface="Times New Roman"/>
                <a:cs typeface="Times New Roman" panose="02020603050405020304" pitchFamily="18" charset="0"/>
              </a:rPr>
              <a:t>selling price of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1,200/ton </a:t>
            </a:r>
            <a:r>
              <a:rPr lang="en-US" sz="1400" dirty="0">
                <a:solidFill>
                  <a:prstClr val="black"/>
                </a:solidFill>
                <a:latin typeface="Times New Roman" panose="02020603050405020304" pitchFamily="18" charset="0"/>
                <a:ea typeface="Times New Roman"/>
                <a:cs typeface="Times New Roman" panose="02020603050405020304" pitchFamily="18" charset="0"/>
              </a:rPr>
              <a:t>is equivalent to soy meal’s selling price of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1,228/ton:</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742950" marR="304800" lvl="1" indent="-285750" hangingPunct="0">
              <a:lnSpc>
                <a:spcPct val="103000"/>
              </a:lnSpc>
              <a:buFont typeface="Arial"/>
              <a:buChar char="•"/>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Fish Meal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replacement’s value is currently above $</a:t>
            </a:r>
            <a:r>
              <a:rPr lang="en-US" sz="1400" dirty="0">
                <a:solidFill>
                  <a:prstClr val="black"/>
                </a:solidFill>
                <a:latin typeface="Times New Roman" panose="02020603050405020304" pitchFamily="18" charset="0"/>
                <a:ea typeface="Times New Roman"/>
                <a:cs typeface="Times New Roman" panose="02020603050405020304" pitchFamily="18" charset="0"/>
              </a:rPr>
              <a:t>2000 per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ton </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514350">
              <a:lnSpc>
                <a:spcPts val="210"/>
              </a:lnSpc>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 </a:t>
            </a:r>
          </a:p>
        </p:txBody>
      </p:sp>
      <p:sp>
        <p:nvSpPr>
          <p:cNvPr id="6" name="TextBox 5"/>
          <p:cNvSpPr txBox="1"/>
          <p:nvPr/>
        </p:nvSpPr>
        <p:spPr>
          <a:xfrm>
            <a:off x="228600" y="76200"/>
            <a:ext cx="8839200" cy="410882"/>
          </a:xfrm>
          <a:prstGeom prst="rect">
            <a:avLst/>
          </a:prstGeom>
          <a:noFill/>
        </p:spPr>
        <p:txBody>
          <a:bodyPr wrap="square" rtlCol="0">
            <a:spAutoFit/>
          </a:bodyPr>
          <a:lstStyle/>
          <a:p>
            <a:pPr algn="ctr">
              <a:lnSpc>
                <a:spcPct val="115000"/>
              </a:lnSpc>
              <a:spcBef>
                <a:spcPts val="1200"/>
              </a:spcBef>
            </a:pPr>
            <a:r>
              <a:rPr lang="en-US" b="1" dirty="0" smtClean="0">
                <a:solidFill>
                  <a:prstClr val="black"/>
                </a:solidFill>
                <a:latin typeface="Times New Roman" panose="02020603050405020304" pitchFamily="18" charset="0"/>
                <a:ea typeface="Times New Roman"/>
                <a:cs typeface="Times New Roman" panose="02020603050405020304" pitchFamily="18" charset="0"/>
              </a:rPr>
              <a:t>BENEFITS OF ORGANICALLY PRODUCING DUCKWEED</a:t>
            </a:r>
          </a:p>
        </p:txBody>
      </p:sp>
      <p:sp>
        <p:nvSpPr>
          <p:cNvPr id="8" name="TextBox 7"/>
          <p:cNvSpPr txBox="1"/>
          <p:nvPr/>
        </p:nvSpPr>
        <p:spPr>
          <a:xfrm>
            <a:off x="342900" y="2486155"/>
            <a:ext cx="8229600" cy="1356782"/>
          </a:xfrm>
          <a:prstGeom prst="rect">
            <a:avLst/>
          </a:prstGeom>
          <a:noFill/>
        </p:spPr>
        <p:txBody>
          <a:bodyPr wrap="square" rtlCol="0">
            <a:spAutoFit/>
          </a:bodyPr>
          <a:lstStyle/>
          <a:p>
            <a:pPr>
              <a:lnSpc>
                <a:spcPts val="185"/>
              </a:lnSpc>
            </a:pPr>
            <a:endParaRPr lang="en-US" sz="1400" dirty="0">
              <a:solidFill>
                <a:prstClr val="black"/>
              </a:solidFill>
              <a:ea typeface="Times New Roman"/>
              <a:cs typeface="Times New Roman"/>
            </a:endParaRPr>
          </a:p>
          <a:p>
            <a:pPr marL="347663" indent="-228600">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Benefits </a:t>
            </a:r>
            <a:r>
              <a:rPr lang="en-US" sz="1400" b="1" dirty="0">
                <a:solidFill>
                  <a:prstClr val="black"/>
                </a:solidFill>
                <a:latin typeface="Times New Roman" panose="02020603050405020304" pitchFamily="18" charset="0"/>
                <a:ea typeface="Times New Roman"/>
                <a:cs typeface="Times New Roman" panose="02020603050405020304" pitchFamily="18" charset="0"/>
              </a:rPr>
              <a:t>of Duckweed as an Alternative Fuel Source:</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800100" lvl="1" indent="-342900" algn="just" hangingPunct="0">
              <a:lnSpc>
                <a:spcPct val="115000"/>
              </a:lnSpc>
              <a:buFont typeface="Arial" panose="020B0604020202020204" pitchFamily="34" charset="0"/>
              <a:buChar char="•"/>
              <a:tabLst>
                <a:tab pos="53340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Produces more starch per acre than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corn</a:t>
            </a:r>
          </a:p>
          <a:p>
            <a:pPr marL="800100" lvl="1" indent="-342900" algn="just" hangingPunct="0">
              <a:lnSpc>
                <a:spcPct val="115000"/>
              </a:lnSpc>
              <a:buFont typeface="Arial" panose="020B0604020202020204" pitchFamily="34" charset="0"/>
              <a:buChar char="•"/>
              <a:tabLst>
                <a:tab pos="533400" algn="l"/>
              </a:tabLst>
            </a:pPr>
            <a:r>
              <a:rPr lang="en-US" sz="1400" dirty="0" smtClean="0">
                <a:solidFill>
                  <a:prstClr val="black"/>
                </a:solidFill>
                <a:latin typeface="Times New Roman" panose="02020603050405020304" pitchFamily="18" charset="0"/>
                <a:ea typeface="Times New Roman"/>
                <a:cs typeface="Times New Roman" panose="02020603050405020304" pitchFamily="18" charset="0"/>
              </a:rPr>
              <a:t>High </a:t>
            </a:r>
            <a:r>
              <a:rPr lang="en-US" sz="1400" dirty="0">
                <a:solidFill>
                  <a:prstClr val="black"/>
                </a:solidFill>
                <a:latin typeface="Times New Roman" panose="02020603050405020304" pitchFamily="18" charset="0"/>
                <a:ea typeface="Times New Roman"/>
                <a:cs typeface="Times New Roman" panose="02020603050405020304" pitchFamily="18" charset="0"/>
              </a:rPr>
              <a:t>starch and low lignin—is ideal for ethanol production</a:t>
            </a:r>
          </a:p>
          <a:p>
            <a:pPr marL="800100" lvl="1" indent="-342900" algn="just" hangingPunct="0">
              <a:lnSpc>
                <a:spcPct val="115000"/>
              </a:lnSpc>
              <a:buFont typeface="Arial" panose="020B0604020202020204" pitchFamily="34" charset="0"/>
              <a:buChar char="•"/>
              <a:tabLst>
                <a:tab pos="57150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Produces biofuel without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waste</a:t>
            </a:r>
          </a:p>
          <a:p>
            <a:pPr marL="800100" lvl="1" indent="-342900" algn="just" hangingPunct="0">
              <a:lnSpc>
                <a:spcPct val="115000"/>
              </a:lnSpc>
              <a:buFont typeface="Arial" panose="020B0604020202020204" pitchFamily="34" charset="0"/>
              <a:buChar char="•"/>
              <a:tabLst>
                <a:tab pos="571500" algn="l"/>
              </a:tabLst>
            </a:pPr>
            <a:r>
              <a:rPr lang="en-US" sz="1400" dirty="0" smtClean="0">
                <a:solidFill>
                  <a:prstClr val="black"/>
                </a:solidFill>
                <a:latin typeface="Times New Roman" panose="02020603050405020304" pitchFamily="18" charset="0"/>
                <a:ea typeface="Times New Roman"/>
                <a:cs typeface="Times New Roman" panose="02020603050405020304" pitchFamily="18" charset="0"/>
              </a:rPr>
              <a:t>Does </a:t>
            </a:r>
            <a:r>
              <a:rPr lang="en-US" sz="1400" dirty="0">
                <a:solidFill>
                  <a:prstClr val="black"/>
                </a:solidFill>
                <a:latin typeface="Times New Roman" panose="02020603050405020304" pitchFamily="18" charset="0"/>
                <a:ea typeface="Times New Roman"/>
                <a:cs typeface="Times New Roman" panose="02020603050405020304" pitchFamily="18" charset="0"/>
              </a:rPr>
              <a:t>not compete with land crops,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 grows </a:t>
            </a:r>
            <a:r>
              <a:rPr lang="en-US" sz="1400" dirty="0">
                <a:solidFill>
                  <a:prstClr val="black"/>
                </a:solidFill>
                <a:latin typeface="Times New Roman" panose="02020603050405020304" pitchFamily="18" charset="0"/>
                <a:ea typeface="Times New Roman"/>
                <a:cs typeface="Times New Roman" panose="02020603050405020304" pitchFamily="18" charset="0"/>
              </a:rPr>
              <a:t>rapidly, and is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easily harvestable.</a:t>
            </a:r>
          </a:p>
        </p:txBody>
      </p:sp>
      <p:sp>
        <p:nvSpPr>
          <p:cNvPr id="2" name="Rectangle 1"/>
          <p:cNvSpPr/>
          <p:nvPr/>
        </p:nvSpPr>
        <p:spPr>
          <a:xfrm>
            <a:off x="464728" y="3842937"/>
            <a:ext cx="8488772" cy="796757"/>
          </a:xfrm>
          <a:prstGeom prst="rect">
            <a:avLst/>
          </a:prstGeom>
        </p:spPr>
        <p:txBody>
          <a:bodyPr wrap="square">
            <a:spAutoFit/>
          </a:bodyPr>
          <a:lstStyle/>
          <a:p>
            <a:pPr marL="347663" indent="-347663" algn="just" hangingPunct="0">
              <a:lnSpc>
                <a:spcPct val="115000"/>
              </a:lnSpc>
              <a:spcBef>
                <a:spcPts val="1200"/>
              </a:spcBef>
              <a:buFont typeface="Wingdings" panose="05000000000000000000" pitchFamily="2" charset="2"/>
              <a:buChar char="v"/>
            </a:pPr>
            <a:r>
              <a:rPr lang="en-US" sz="1400" b="1" dirty="0">
                <a:solidFill>
                  <a:prstClr val="black"/>
                </a:solidFill>
                <a:latin typeface="Times New Roman" panose="02020603050405020304" pitchFamily="18" charset="0"/>
                <a:ea typeface="Times New Roman"/>
                <a:cs typeface="Times New Roman" panose="02020603050405020304" pitchFamily="18" charset="0"/>
              </a:rPr>
              <a:t>Affordable Energy Source:</a:t>
            </a:r>
            <a:endParaRPr lang="en-US" sz="1400" dirty="0">
              <a:solidFill>
                <a:prstClr val="black"/>
              </a:solidFill>
              <a:latin typeface="Times New Roman" panose="02020603050405020304" pitchFamily="18" charset="0"/>
              <a:ea typeface="Times New Roman"/>
              <a:cs typeface="Times New Roman" panose="02020603050405020304" pitchFamily="18" charset="0"/>
            </a:endParaRPr>
          </a:p>
          <a:p>
            <a:pPr marL="742950" lvl="1" indent="-285750" hangingPunct="0">
              <a:lnSpc>
                <a:spcPct val="103000"/>
              </a:lnSpc>
              <a:buFont typeface="Arial"/>
              <a:buChar char="•"/>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Ethanol produced from duckweed cost </a:t>
            </a:r>
            <a:r>
              <a:rPr lang="en-US" sz="1400" dirty="0" smtClean="0">
                <a:solidFill>
                  <a:prstClr val="black"/>
                </a:solidFill>
                <a:latin typeface="Times New Roman" panose="02020603050405020304" pitchFamily="18" charset="0"/>
                <a:ea typeface="Times New Roman"/>
                <a:cs typeface="Times New Roman" panose="02020603050405020304" pitchFamily="18" charset="0"/>
              </a:rPr>
              <a:t>$0.52/gal</a:t>
            </a:r>
            <a:r>
              <a:rPr lang="en-US" sz="1400" dirty="0">
                <a:solidFill>
                  <a:prstClr val="black"/>
                </a:solidFill>
                <a:latin typeface="Times New Roman" panose="02020603050405020304" pitchFamily="18" charset="0"/>
                <a:ea typeface="Times New Roman"/>
                <a:cs typeface="Times New Roman" panose="02020603050405020304" pitchFamily="18" charset="0"/>
              </a:rPr>
              <a:t>. versus ethanol produced from corn that cost $1.75/gal.+ ($1.23 savings using duckweed) </a:t>
            </a:r>
          </a:p>
          <a:p>
            <a:pPr marL="514350">
              <a:lnSpc>
                <a:spcPts val="65"/>
              </a:lnSpc>
              <a:tabLst>
                <a:tab pos="514350" algn="l"/>
              </a:tabLst>
            </a:pPr>
            <a:r>
              <a:rPr lang="en-US" sz="1400" dirty="0">
                <a:solidFill>
                  <a:prstClr val="black"/>
                </a:solidFill>
                <a:latin typeface="Times New Roman" panose="02020603050405020304" pitchFamily="18" charset="0"/>
                <a:ea typeface="Times New Roman"/>
                <a:cs typeface="Times New Roman" panose="02020603050405020304" pitchFamily="18" charset="0"/>
              </a:rPr>
              <a:t> </a:t>
            </a:r>
          </a:p>
        </p:txBody>
      </p:sp>
      <p:cxnSp>
        <p:nvCxnSpPr>
          <p:cNvPr id="7" name="Straight Connector 6"/>
          <p:cNvCxnSpPr/>
          <p:nvPr/>
        </p:nvCxnSpPr>
        <p:spPr>
          <a:xfrm>
            <a:off x="304800" y="484546"/>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81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152400"/>
            <a:ext cx="6858000" cy="338554"/>
          </a:xfrm>
          <a:prstGeom prst="rect">
            <a:avLst/>
          </a:prstGeom>
          <a:noFill/>
        </p:spPr>
        <p:txBody>
          <a:bodyPr wrap="square" rtlCol="0">
            <a:spAutoFit/>
          </a:bodyPr>
          <a:lstStyle/>
          <a:p>
            <a:pPr algn="ctr"/>
            <a:r>
              <a:rPr lang="en-US" sz="1600" b="1" dirty="0" smtClean="0">
                <a:solidFill>
                  <a:prstClr val="black"/>
                </a:solidFill>
                <a:latin typeface="Times New Roman" panose="02020603050405020304" pitchFamily="18" charset="0"/>
                <a:cs typeface="Times New Roman" panose="02020603050405020304" pitchFamily="18" charset="0"/>
              </a:rPr>
              <a:t>PROJECT </a:t>
            </a:r>
            <a:r>
              <a:rPr lang="en-US" sz="1600" b="1" dirty="0">
                <a:solidFill>
                  <a:prstClr val="black"/>
                </a:solidFill>
                <a:latin typeface="Times New Roman" panose="02020603050405020304" pitchFamily="18" charset="0"/>
                <a:cs typeface="Times New Roman" panose="02020603050405020304" pitchFamily="18" charset="0"/>
              </a:rPr>
              <a:t>OBJECTIVES AND IMPACT</a:t>
            </a:r>
          </a:p>
        </p:txBody>
      </p:sp>
      <p:cxnSp>
        <p:nvCxnSpPr>
          <p:cNvPr id="3" name="Straight Connector 2"/>
          <p:cNvCxnSpPr/>
          <p:nvPr/>
        </p:nvCxnSpPr>
        <p:spPr>
          <a:xfrm>
            <a:off x="381000" y="609600"/>
            <a:ext cx="8458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1000" y="685800"/>
            <a:ext cx="8458200" cy="2524858"/>
          </a:xfrm>
          <a:prstGeom prst="rect">
            <a:avLst/>
          </a:prstGeom>
          <a:noFill/>
        </p:spPr>
        <p:txBody>
          <a:bodyPr wrap="square" rtlCol="0">
            <a:spAutoFit/>
          </a:bodyPr>
          <a:lstStyle/>
          <a:p>
            <a:pPr>
              <a:lnSpc>
                <a:spcPts val="185"/>
              </a:lnSpc>
            </a:pPr>
            <a:endParaRPr lang="en-US" sz="1400" dirty="0" smtClean="0">
              <a:solidFill>
                <a:prstClr val="black"/>
              </a:solidFill>
              <a:ea typeface="Times New Roman"/>
              <a:cs typeface="Times New Roman"/>
            </a:endParaRPr>
          </a:p>
          <a:p>
            <a:pPr>
              <a:lnSpc>
                <a:spcPct val="115000"/>
              </a:lnSpc>
            </a:pPr>
            <a:r>
              <a:rPr lang="en-US" sz="1600" b="1" dirty="0" smtClean="0">
                <a:solidFill>
                  <a:prstClr val="black"/>
                </a:solidFill>
                <a:latin typeface="Times New Roman" panose="02020603050405020304" pitchFamily="18" charset="0"/>
                <a:ea typeface="Times New Roman"/>
                <a:cs typeface="Times New Roman" panose="02020603050405020304" pitchFamily="18" charset="0"/>
              </a:rPr>
              <a:t>Project Objectives</a:t>
            </a:r>
            <a:endParaRPr lang="en-US" sz="1600" dirty="0" smtClean="0">
              <a:solidFill>
                <a:prstClr val="black"/>
              </a:solidFill>
              <a:latin typeface="Times New Roman" panose="02020603050405020304" pitchFamily="18" charset="0"/>
              <a:ea typeface="Times New Roman"/>
              <a:cs typeface="Times New Roman" panose="02020603050405020304" pitchFamily="18" charset="0"/>
            </a:endParaRPr>
          </a:p>
          <a:p>
            <a:pPr marL="742950" marR="177800" lvl="1"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The </a:t>
            </a:r>
            <a:r>
              <a:rPr lang="en-US" sz="1200" dirty="0">
                <a:solidFill>
                  <a:prstClr val="black"/>
                </a:solidFill>
                <a:latin typeface="Times New Roman" panose="02020603050405020304" pitchFamily="18" charset="0"/>
                <a:ea typeface="Times New Roman"/>
                <a:cs typeface="Times New Roman" panose="02020603050405020304" pitchFamily="18" charset="0"/>
              </a:rPr>
              <a:t>overall objective of the project is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increase </a:t>
            </a:r>
            <a:r>
              <a:rPr lang="en-US" sz="1200" dirty="0">
                <a:solidFill>
                  <a:prstClr val="black"/>
                </a:solidFill>
                <a:latin typeface="Times New Roman" panose="02020603050405020304" pitchFamily="18" charset="0"/>
                <a:ea typeface="Times New Roman"/>
                <a:cs typeface="Times New Roman" panose="02020603050405020304" pitchFamily="18" charset="0"/>
              </a:rPr>
              <a:t>food production and diversification of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existing </a:t>
            </a:r>
            <a:r>
              <a:rPr lang="en-US" sz="1200" dirty="0">
                <a:solidFill>
                  <a:prstClr val="black"/>
                </a:solidFill>
                <a:latin typeface="Times New Roman" panose="02020603050405020304" pitchFamily="18" charset="0"/>
                <a:ea typeface="Times New Roman"/>
                <a:cs typeface="Times New Roman" panose="02020603050405020304" pitchFamily="18" charset="0"/>
              </a:rPr>
              <a:t>farming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processes by introducing duckweed as a cash crop for the farmers and a rich organic protein for nutrition worldwide.</a:t>
            </a:r>
          </a:p>
          <a:p>
            <a:pPr marL="0" marR="177800" lvl="1" hangingPunct="0">
              <a:lnSpc>
                <a:spcPct val="103000"/>
              </a:lnSpc>
              <a:tabLst>
                <a:tab pos="514350" algn="l"/>
              </a:tabLst>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Special Objectives</a:t>
            </a:r>
            <a:endParaRPr lang="en-US" sz="1400" dirty="0" smtClean="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increase the production of duckweed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crops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produce high-quality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organic protein for fishmeal </a:t>
            </a:r>
            <a:r>
              <a:rPr lang="en-US" sz="1200" dirty="0">
                <a:solidFill>
                  <a:prstClr val="black"/>
                </a:solidFill>
                <a:latin typeface="Times New Roman" panose="02020603050405020304" pitchFamily="18" charset="0"/>
                <a:ea typeface="Times New Roman"/>
                <a:cs typeface="Times New Roman" panose="02020603050405020304" pitchFamily="18" charset="0"/>
              </a:rPr>
              <a:t>in large quantities to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cater to global rising demand</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increase farmers’ profitability by introducing new in-demand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cash crops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teach farmers how to create sustainable agriculture production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systems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produce anhydrous ethanol at a substantially lower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cost without any inorganic waste</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produce educational and training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materials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create jobs by introducing a replicable fertilizing/growth closed loop processing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system</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742950" lvl="2"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To </a:t>
            </a:r>
            <a:r>
              <a:rPr lang="en-US" sz="1200" dirty="0">
                <a:solidFill>
                  <a:prstClr val="black"/>
                </a:solidFill>
                <a:latin typeface="Times New Roman" panose="02020603050405020304" pitchFamily="18" charset="0"/>
                <a:ea typeface="Times New Roman"/>
                <a:cs typeface="Times New Roman" panose="02020603050405020304" pitchFamily="18" charset="0"/>
              </a:rPr>
              <a:t>create sustainable food and energy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systems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6" name="TextBox 5"/>
          <p:cNvSpPr txBox="1"/>
          <p:nvPr/>
        </p:nvSpPr>
        <p:spPr>
          <a:xfrm>
            <a:off x="241042" y="3282023"/>
            <a:ext cx="8839200" cy="352789"/>
          </a:xfrm>
          <a:prstGeom prst="rect">
            <a:avLst/>
          </a:prstGeom>
          <a:noFill/>
        </p:spPr>
        <p:txBody>
          <a:bodyPr wrap="square" rtlCol="0">
            <a:spAutoFit/>
          </a:bodyPr>
          <a:lstStyle/>
          <a:p>
            <a:pPr>
              <a:lnSpc>
                <a:spcPct val="115000"/>
              </a:lnSpc>
              <a:spcBef>
                <a:spcPts val="1200"/>
              </a:spcBef>
            </a:pPr>
            <a:r>
              <a:rPr lang="en-US" sz="1600" b="1" dirty="0" smtClean="0">
                <a:solidFill>
                  <a:prstClr val="black"/>
                </a:solidFill>
                <a:latin typeface="Times New Roman" panose="02020603050405020304" pitchFamily="18" charset="0"/>
                <a:ea typeface="Times New Roman"/>
                <a:cs typeface="Times New Roman" panose="02020603050405020304" pitchFamily="18" charset="0"/>
              </a:rPr>
              <a:t>Project Impact</a:t>
            </a:r>
          </a:p>
        </p:txBody>
      </p:sp>
      <p:sp>
        <p:nvSpPr>
          <p:cNvPr id="7" name="TextBox 6"/>
          <p:cNvSpPr txBox="1"/>
          <p:nvPr/>
        </p:nvSpPr>
        <p:spPr>
          <a:xfrm>
            <a:off x="381000" y="3625287"/>
            <a:ext cx="8229600" cy="2737416"/>
          </a:xfrm>
          <a:prstGeom prst="rect">
            <a:avLst/>
          </a:prstGeom>
          <a:noFill/>
        </p:spPr>
        <p:txBody>
          <a:bodyPr wrap="square" rtlCol="0">
            <a:spAutoFit/>
          </a:bodyPr>
          <a:lstStyle/>
          <a:p>
            <a:pPr marL="347663" indent="-347663">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Impact on Environment</a:t>
            </a:r>
            <a:endParaRPr lang="en-US" sz="1400" dirty="0" smtClean="0">
              <a:solidFill>
                <a:prstClr val="black"/>
              </a:solidFill>
              <a:latin typeface="Times New Roman" panose="02020603050405020304" pitchFamily="18" charset="0"/>
              <a:ea typeface="Times New Roman"/>
              <a:cs typeface="Times New Roman" panose="02020603050405020304" pitchFamily="18" charset="0"/>
            </a:endParaRPr>
          </a:p>
          <a:p>
            <a:pPr marL="742950" marR="177800" lvl="1"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Production </a:t>
            </a:r>
            <a:r>
              <a:rPr lang="en-US" sz="1200" dirty="0">
                <a:solidFill>
                  <a:prstClr val="black"/>
                </a:solidFill>
                <a:latin typeface="Times New Roman" panose="02020603050405020304" pitchFamily="18" charset="0"/>
                <a:ea typeface="Times New Roman"/>
                <a:cs typeface="Times New Roman" panose="02020603050405020304" pitchFamily="18" charset="0"/>
              </a:rPr>
              <a:t>of Duckweed will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help to reduce the </a:t>
            </a:r>
            <a:r>
              <a:rPr lang="en-US" sz="1200" dirty="0">
                <a:solidFill>
                  <a:prstClr val="black"/>
                </a:solidFill>
                <a:latin typeface="Times New Roman" panose="02020603050405020304" pitchFamily="18" charset="0"/>
                <a:ea typeface="Times New Roman"/>
                <a:cs typeface="Times New Roman" panose="02020603050405020304" pitchFamily="18" charset="0"/>
              </a:rPr>
              <a:t>following environmental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hazards:</a:t>
            </a:r>
          </a:p>
          <a:p>
            <a:pPr marL="1200150" marR="177800" lvl="2" indent="-285750" hangingPunct="0">
              <a:lnSpc>
                <a:spcPct val="103000"/>
              </a:lnSpc>
              <a:buFont typeface="Courier New" panose="02070309020205020404" pitchFamily="49" charset="0"/>
              <a:buChar char="o"/>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Smog </a:t>
            </a:r>
            <a:r>
              <a:rPr lang="en-US" sz="1200" dirty="0">
                <a:solidFill>
                  <a:prstClr val="black"/>
                </a:solidFill>
                <a:latin typeface="Times New Roman" panose="02020603050405020304" pitchFamily="18" charset="0"/>
                <a:ea typeface="Times New Roman"/>
                <a:cs typeface="Times New Roman" panose="02020603050405020304" pitchFamily="18" charset="0"/>
              </a:rPr>
              <a:t>from coal and ethanol (corn produced) burning plants that emit green house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gases</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a:p>
            <a:pPr marL="1200150" marR="177800" lvl="2" indent="-285750" hangingPunct="0">
              <a:lnSpc>
                <a:spcPct val="103000"/>
              </a:lnSpc>
              <a:buFont typeface="Courier New" panose="02070309020205020404" pitchFamily="49" charset="0"/>
              <a:buChar char="o"/>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Depletion </a:t>
            </a:r>
            <a:r>
              <a:rPr lang="en-US" sz="1200" dirty="0">
                <a:solidFill>
                  <a:prstClr val="black"/>
                </a:solidFill>
                <a:latin typeface="Times New Roman" panose="02020603050405020304" pitchFamily="18" charset="0"/>
                <a:ea typeface="Times New Roman"/>
                <a:cs typeface="Times New Roman" panose="02020603050405020304" pitchFamily="18" charset="0"/>
              </a:rPr>
              <a:t>of the forest and tree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cover, </a:t>
            </a:r>
            <a:r>
              <a:rPr lang="en-US" sz="1200" dirty="0">
                <a:solidFill>
                  <a:prstClr val="black"/>
                </a:solidFill>
                <a:latin typeface="Times New Roman" panose="02020603050405020304" pitchFamily="18" charset="0"/>
                <a:ea typeface="Times New Roman"/>
                <a:cs typeface="Times New Roman" panose="02020603050405020304" pitchFamily="18" charset="0"/>
              </a:rPr>
              <a:t>due to demands for fuel wood and timber activities which have increased run-off and soil erosion, especially on derived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watersheds leading to </a:t>
            </a:r>
            <a:r>
              <a:rPr lang="en-US" sz="1200" dirty="0">
                <a:solidFill>
                  <a:prstClr val="black"/>
                </a:solidFill>
                <a:latin typeface="Times New Roman" panose="02020603050405020304" pitchFamily="18" charset="0"/>
                <a:ea typeface="Times New Roman"/>
                <a:cs typeface="Times New Roman" panose="02020603050405020304" pitchFamily="18" charset="0"/>
              </a:rPr>
              <a:t>loss of soil nutrients, impacted waterways and damage to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fisheries</a:t>
            </a:r>
          </a:p>
          <a:p>
            <a:pPr marL="347663" indent="-347663">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Project Replicability</a:t>
            </a:r>
            <a:endParaRPr lang="en-US" sz="1400" dirty="0" smtClean="0">
              <a:solidFill>
                <a:prstClr val="black"/>
              </a:solidFill>
              <a:latin typeface="Times New Roman" panose="02020603050405020304" pitchFamily="18" charset="0"/>
              <a:ea typeface="Times New Roman"/>
              <a:cs typeface="Times New Roman" panose="02020603050405020304" pitchFamily="18" charset="0"/>
            </a:endParaRPr>
          </a:p>
          <a:p>
            <a:pPr marL="742950" marR="177800" lvl="1"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This </a:t>
            </a:r>
            <a:r>
              <a:rPr lang="en-US" sz="1200" dirty="0">
                <a:solidFill>
                  <a:prstClr val="black"/>
                </a:solidFill>
                <a:latin typeface="Times New Roman" panose="02020603050405020304" pitchFamily="18" charset="0"/>
                <a:ea typeface="Times New Roman"/>
                <a:cs typeface="Times New Roman" panose="02020603050405020304" pitchFamily="18" charset="0"/>
              </a:rPr>
              <a:t>project when fully implemented will serve as a model/ pilot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project that could be replicated </a:t>
            </a:r>
            <a:r>
              <a:rPr lang="en-US" sz="1200" dirty="0">
                <a:solidFill>
                  <a:prstClr val="black"/>
                </a:solidFill>
                <a:latin typeface="Times New Roman" panose="02020603050405020304" pitchFamily="18" charset="0"/>
                <a:ea typeface="Times New Roman"/>
                <a:cs typeface="Times New Roman" panose="02020603050405020304" pitchFamily="18" charset="0"/>
              </a:rPr>
              <a:t>in other areas of the country and around the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globe.</a:t>
            </a:r>
          </a:p>
          <a:p>
            <a:pPr marL="347663" indent="-347663">
              <a:lnSpc>
                <a:spcPct val="115000"/>
              </a:lnSpc>
              <a:buFont typeface="Wingdings" panose="05000000000000000000" pitchFamily="2" charset="2"/>
              <a:buChar char="v"/>
            </a:pPr>
            <a:r>
              <a:rPr lang="en-US" sz="1400" b="1" dirty="0" smtClean="0">
                <a:solidFill>
                  <a:prstClr val="black"/>
                </a:solidFill>
                <a:latin typeface="Times New Roman" panose="02020603050405020304" pitchFamily="18" charset="0"/>
                <a:ea typeface="Times New Roman"/>
                <a:cs typeface="Times New Roman" panose="02020603050405020304" pitchFamily="18" charset="0"/>
              </a:rPr>
              <a:t>Role of Farmers</a:t>
            </a:r>
            <a:endParaRPr lang="en-US" sz="1400" dirty="0" smtClean="0">
              <a:solidFill>
                <a:prstClr val="black"/>
              </a:solidFill>
              <a:latin typeface="Times New Roman" panose="02020603050405020304" pitchFamily="18" charset="0"/>
              <a:ea typeface="Times New Roman"/>
              <a:cs typeface="Times New Roman" panose="02020603050405020304" pitchFamily="18" charset="0"/>
            </a:endParaRPr>
          </a:p>
          <a:p>
            <a:pPr marL="742950" marR="177800" lvl="1" indent="-285750" hangingPunct="0">
              <a:lnSpc>
                <a:spcPct val="103000"/>
              </a:lnSpc>
              <a:buFont typeface="Arial"/>
              <a:buChar char="•"/>
              <a:tabLst>
                <a:tab pos="514350" algn="l"/>
              </a:tabLst>
            </a:pPr>
            <a:r>
              <a:rPr lang="en-US" sz="1200" dirty="0" smtClean="0">
                <a:solidFill>
                  <a:prstClr val="black"/>
                </a:solidFill>
                <a:latin typeface="Times New Roman" panose="02020603050405020304" pitchFamily="18" charset="0"/>
                <a:ea typeface="Times New Roman"/>
                <a:cs typeface="Times New Roman" panose="02020603050405020304" pitchFamily="18" charset="0"/>
              </a:rPr>
              <a:t>Integration </a:t>
            </a:r>
            <a:r>
              <a:rPr lang="en-US" sz="1200" dirty="0">
                <a:solidFill>
                  <a:prstClr val="black"/>
                </a:solidFill>
                <a:latin typeface="Times New Roman" panose="02020603050405020304" pitchFamily="18" charset="0"/>
                <a:ea typeface="Times New Roman"/>
                <a:cs typeface="Times New Roman" panose="02020603050405020304" pitchFamily="18" charset="0"/>
              </a:rPr>
              <a:t>of  the farmers into mainstream development once the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project </a:t>
            </a:r>
            <a:r>
              <a:rPr lang="en-US" sz="1200" dirty="0">
                <a:solidFill>
                  <a:prstClr val="black"/>
                </a:solidFill>
                <a:latin typeface="Times New Roman" panose="02020603050405020304" pitchFamily="18" charset="0"/>
                <a:ea typeface="Times New Roman"/>
                <a:cs typeface="Times New Roman" panose="02020603050405020304" pitchFamily="18" charset="0"/>
              </a:rPr>
              <a:t>is completed.  Training/Education programs will be provided to help farmers’ expand their knowledge base and skillset to take advantage of the multitude of business opportunities available from growing </a:t>
            </a:r>
            <a:r>
              <a:rPr lang="en-US" sz="1200" dirty="0" smtClean="0">
                <a:solidFill>
                  <a:prstClr val="black"/>
                </a:solidFill>
                <a:latin typeface="Times New Roman" panose="02020603050405020304" pitchFamily="18" charset="0"/>
                <a:ea typeface="Times New Roman"/>
                <a:cs typeface="Times New Roman" panose="02020603050405020304" pitchFamily="18" charset="0"/>
              </a:rPr>
              <a:t>duckweed.</a:t>
            </a:r>
            <a:endParaRPr lang="en-US" sz="1200" dirty="0">
              <a:solidFill>
                <a:prstClr val="black"/>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730905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20113</TotalTime>
  <Words>1615</Words>
  <Application>Microsoft Macintosh PowerPoint</Application>
  <PresentationFormat>On-screen Show (4:3)</PresentationFormat>
  <Paragraphs>178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Key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LEMPRO DUCKWEED PROJECT</dc:title>
  <dc:creator>FH;DB;KS;GK;LHB</dc:creator>
  <cp:lastModifiedBy>Valerie Thomas</cp:lastModifiedBy>
  <cp:revision>581</cp:revision>
  <cp:lastPrinted>2014-07-17T11:11:07Z</cp:lastPrinted>
  <dcterms:created xsi:type="dcterms:W3CDTF">2006-08-16T00:00:00Z</dcterms:created>
  <dcterms:modified xsi:type="dcterms:W3CDTF">2016-01-03T12:38:23Z</dcterms:modified>
</cp:coreProperties>
</file>