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  <p:sldMasterId id="2147483805" r:id="rId2"/>
    <p:sldMasterId id="2147483817" r:id="rId3"/>
    <p:sldMasterId id="2147483841" r:id="rId4"/>
  </p:sldMasterIdLst>
  <p:notesMasterIdLst>
    <p:notesMasterId r:id="rId9"/>
  </p:notesMasterIdLst>
  <p:handoutMasterIdLst>
    <p:handoutMasterId r:id="rId10"/>
  </p:handoutMasterIdLst>
  <p:sldIdLst>
    <p:sldId id="256" r:id="rId5"/>
    <p:sldId id="512" r:id="rId6"/>
    <p:sldId id="515" r:id="rId7"/>
    <p:sldId id="516" r:id="rId8"/>
  </p:sldIdLst>
  <p:sldSz cx="9144000" cy="6858000" type="screen4x3"/>
  <p:notesSz cx="7053263" cy="93567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">
          <p15:clr>
            <a:srgbClr val="A4A3A4"/>
          </p15:clr>
        </p15:guide>
        <p15:guide id="2" pos="2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7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1382" autoAdjust="0"/>
  </p:normalViewPr>
  <p:slideViewPr>
    <p:cSldViewPr snapToGrid="0">
      <p:cViewPr varScale="1">
        <p:scale>
          <a:sx n="81" d="100"/>
          <a:sy n="81" d="100"/>
        </p:scale>
        <p:origin x="-656" y="-112"/>
      </p:cViewPr>
      <p:guideLst>
        <p:guide orient="horz" pos="244"/>
        <p:guide pos="25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956" y="-78"/>
      </p:cViewPr>
      <p:guideLst>
        <p:guide orient="horz" pos="2947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3ED58B02-D0CB-4F40-A032-59A3C1400200}" type="datetimeFigureOut">
              <a:rPr lang="en-US" smtClean="0"/>
              <a:pPr/>
              <a:t>12/3/15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73CC6BFF-36E4-43F3-844A-A4A88FBBC1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43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>
              <a:defRPr sz="1200"/>
            </a:lvl1pPr>
          </a:lstStyle>
          <a:p>
            <a:fld id="{67A15064-C9F5-4430-9529-2A1E7AE7DFBB}" type="datetimeFigureOut">
              <a:rPr lang="en-US" smtClean="0"/>
              <a:pPr/>
              <a:t>12/3/15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44445"/>
            <a:ext cx="5642610" cy="4210526"/>
          </a:xfrm>
          <a:prstGeom prst="rect">
            <a:avLst/>
          </a:prstGeom>
        </p:spPr>
        <p:txBody>
          <a:bodyPr vert="horz" lIns="93763" tIns="46881" rIns="93763" bIns="468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87265"/>
            <a:ext cx="3056414" cy="467836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r">
              <a:defRPr sz="1200"/>
            </a:lvl1pPr>
          </a:lstStyle>
          <a:p>
            <a:fld id="{C6C25EC8-B765-4DE9-8105-FD05775F17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9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25EC8-B765-4DE9-8105-FD05775F173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70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C154D-8EE4-444E-8C9E-DDF268052CD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1675"/>
            <a:ext cx="4676775" cy="3508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1" y="4445001"/>
            <a:ext cx="5173663" cy="4210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97" tIns="45998" rIns="91997" bIns="4599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4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C154D-8EE4-444E-8C9E-DDF268052CD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1675"/>
            <a:ext cx="4676775" cy="3508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1" y="4445001"/>
            <a:ext cx="5173663" cy="4210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97" tIns="45998" rIns="91997" bIns="4599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40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8C154D-8EE4-444E-8C9E-DDF268052CD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92213" y="701675"/>
            <a:ext cx="4676775" cy="35083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9801" y="4445001"/>
            <a:ext cx="5173663" cy="4210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997" tIns="45998" rIns="91997" bIns="45998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04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Relationship Id="rId3" Type="http://schemas.openxmlformats.org/officeDocument/2006/relationships/image" Target="../media/image6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9.png"/><Relationship Id="rId3" Type="http://schemas.openxmlformats.org/officeDocument/2006/relationships/image" Target="../media/image10.jpeg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888" y="4648200"/>
            <a:ext cx="6400800" cy="14732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36D8F-AF80-492A-97F7-59AEB6A78A9A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8" y="2819400"/>
            <a:ext cx="7772400" cy="1780108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228600" y="228600"/>
            <a:ext cx="8695944" cy="131550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5"/>
          <p:cNvGrpSpPr>
            <a:grpSpLocks noChangeAspect="1"/>
          </p:cNvGrpSpPr>
          <p:nvPr userDrawn="1"/>
        </p:nvGrpSpPr>
        <p:grpSpPr bwMode="hidden">
          <a:xfrm>
            <a:off x="217426" y="1248337"/>
            <a:ext cx="8723376" cy="441804"/>
            <a:chOff x="-3905251" y="4294188"/>
            <a:chExt cx="13027839" cy="1892300"/>
          </a:xfrm>
        </p:grpSpPr>
        <p:sp>
          <p:nvSpPr>
            <p:cNvPr id="19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3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E9CB1-516D-454A-A5AA-9F9B467BE943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8600" y="228600"/>
            <a:ext cx="8695944" cy="131550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 bwMode="hidden">
          <a:xfrm>
            <a:off x="217426" y="1248337"/>
            <a:ext cx="8723376" cy="44180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2780-2413-4896-A9B9-E877A1D7A34D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53634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4109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023" y="2552700"/>
            <a:ext cx="3657098" cy="365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 userDrawn="1"/>
        </p:nvSpPr>
        <p:spPr>
          <a:xfrm>
            <a:off x="228600" y="228600"/>
            <a:ext cx="8695944" cy="131550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5"/>
          <p:cNvGrpSpPr>
            <a:grpSpLocks noChangeAspect="1"/>
          </p:cNvGrpSpPr>
          <p:nvPr userDrawn="1"/>
        </p:nvGrpSpPr>
        <p:grpSpPr bwMode="hidden">
          <a:xfrm>
            <a:off x="217426" y="1248337"/>
            <a:ext cx="8723376" cy="441804"/>
            <a:chOff x="-3905251" y="4294188"/>
            <a:chExt cx="13027839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1298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45" name="Picture 1081" descr="sunrise_plane_powerpoin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0" y="0"/>
            <a:ext cx="355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smtClean="0"/>
              <a:t>Select to edit master subtitle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3543" name="Picture 1079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21313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45C4C-4567-4F05-82B0-C32FC8ABD30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906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FADC4-F8C0-4132-8D81-2857112C17E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372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BC561-2E68-4CC7-B924-F79BA43C478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0608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C3EC4-2F3A-4BAC-B1AF-E56D6370CC2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516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76735-11BE-40B9-949B-AB0EF128112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541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E1D82-182E-4AAA-838E-6A37B6E2032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6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092" y="1676400"/>
            <a:ext cx="7408333" cy="4449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6CA-D09A-4E0D-A524-AEB185A28B7F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0" y="152400"/>
            <a:ext cx="8229600" cy="81915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5"/>
          <p:cNvGrpSpPr>
            <a:grpSpLocks noChangeAspect="1"/>
          </p:cNvGrpSpPr>
          <p:nvPr userDrawn="1"/>
        </p:nvGrpSpPr>
        <p:grpSpPr bwMode="auto">
          <a:xfrm>
            <a:off x="7696200" y="5876056"/>
            <a:ext cx="1276719" cy="829544"/>
            <a:chOff x="96" y="72"/>
            <a:chExt cx="1379" cy="896"/>
          </a:xfrm>
        </p:grpSpPr>
        <p:sp>
          <p:nvSpPr>
            <p:cNvPr id="8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D710C-BFFB-43B9-9C6E-25C0EDA9A2E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5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9D76C-6237-4138-8C81-A73F9F08415E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3866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E0130-1D10-4F10-A5C5-BA3D07D4688A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575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67A1D4-61FB-43FC-9DA8-4DC095FBFB9F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988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D2F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78" descr="title_imagery_no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0"/>
            <a:ext cx="35528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1080"/>
          <p:cNvGrpSpPr>
            <a:grpSpLocks/>
          </p:cNvGrpSpPr>
          <p:nvPr userDrawn="1"/>
        </p:nvGrpSpPr>
        <p:grpSpPr bwMode="auto">
          <a:xfrm>
            <a:off x="5873750" y="269875"/>
            <a:ext cx="2895600" cy="911225"/>
            <a:chOff x="3700" y="170"/>
            <a:chExt cx="1824" cy="574"/>
          </a:xfrm>
        </p:grpSpPr>
        <p:pic>
          <p:nvPicPr>
            <p:cNvPr id="6" name="Picture 1079" descr="NEW FAA LOGO"/>
            <p:cNvPicPr>
              <a:picLocks noChangeAspect="1" noChangeArrowheads="1"/>
            </p:cNvPicPr>
            <p:nvPr userDrawn="1"/>
          </p:nvPicPr>
          <p:blipFill>
            <a:blip r:embed="rId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700" y="170"/>
              <a:ext cx="573" cy="5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46088" y="312738"/>
            <a:ext cx="4983162" cy="1395412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449263" y="1754188"/>
            <a:ext cx="4951412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r>
              <a:rPr lang="en-US"/>
              <a:t>Select to edit master subtitle</a:t>
            </a:r>
          </a:p>
        </p:txBody>
      </p:sp>
    </p:spTree>
    <p:extLst>
      <p:ext uri="{BB962C8B-B14F-4D97-AF65-F5344CB8AC3E}">
        <p14:creationId xmlns:p14="http://schemas.microsoft.com/office/powerpoint/2010/main" val="6593100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1422400" y="6223000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EF08C-B8C0-413F-B150-F298D061D50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9069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EAA80-D079-4648-AE54-124797B3A84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317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49F0B-FF3A-4941-9060-5ACC7B83CA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387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AEB85-EF3F-463E-8A70-02859999CA9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1000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0C7D8-AD6F-426B-A6C2-B9E29D5DE69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74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 userDrawn="1"/>
        </p:nvSpPr>
        <p:spPr>
          <a:xfrm>
            <a:off x="228600" y="228600"/>
            <a:ext cx="8695944" cy="131550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5"/>
          <p:cNvGrpSpPr>
            <a:grpSpLocks noChangeAspect="1"/>
          </p:cNvGrpSpPr>
          <p:nvPr userDrawn="1"/>
        </p:nvGrpSpPr>
        <p:grpSpPr bwMode="hidden">
          <a:xfrm>
            <a:off x="217426" y="1248337"/>
            <a:ext cx="8723376" cy="441804"/>
            <a:chOff x="-3905251" y="4294188"/>
            <a:chExt cx="13027839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B590-13D6-41A6-AD51-9BE3E65F2226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37111"/>
            <a:ext cx="7696200" cy="939801"/>
          </a:xfrm>
        </p:spPr>
        <p:txBody>
          <a:bodyPr anchor="b">
            <a:no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21" name="Group 5"/>
          <p:cNvGrpSpPr>
            <a:grpSpLocks noChangeAspect="1"/>
          </p:cNvGrpSpPr>
          <p:nvPr userDrawn="1"/>
        </p:nvGrpSpPr>
        <p:grpSpPr bwMode="auto">
          <a:xfrm>
            <a:off x="7696200" y="5876056"/>
            <a:ext cx="1276719" cy="829544"/>
            <a:chOff x="96" y="72"/>
            <a:chExt cx="1379" cy="896"/>
          </a:xfrm>
        </p:grpSpPr>
        <p:sp>
          <p:nvSpPr>
            <p:cNvPr id="22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23" name="Picture 2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BF77-5A1D-4B3C-9823-C71BED155A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4700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F9E02-DEBB-4953-A48B-96D6EC07016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3664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687BA-7769-4CD2-8A22-BE0C4ED7C6C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0495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3A705-3344-43C7-A43C-99539057738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25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344488"/>
            <a:ext cx="2117725" cy="555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344488"/>
            <a:ext cx="6202363" cy="555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D921C-F0BF-4FC6-ADAD-132D81E3A55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7693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271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rPr>
              <a:t>  BIOENERGY TECHNOLOGIES OFFICE</a:t>
            </a:r>
            <a:endParaRPr lang="en-US" sz="2000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456363"/>
            <a:ext cx="9153144" cy="40163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 userDrawn="1"/>
        </p:nvSpPr>
        <p:spPr>
          <a:xfrm flipH="1">
            <a:off x="-4" y="5079758"/>
            <a:ext cx="4572004" cy="137660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 userDrawn="1"/>
        </p:nvSpPr>
        <p:spPr>
          <a:xfrm flipH="1">
            <a:off x="4560243" y="5079758"/>
            <a:ext cx="4592454" cy="1376606"/>
          </a:xfrm>
          <a:prstGeom prst="rect">
            <a:avLst/>
          </a:prstGeom>
          <a:solidFill>
            <a:srgbClr val="64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FFFFFF"/>
              </a:solidFill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17" name="Picture 32" descr="doe_logo_pp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21400" y="276225"/>
            <a:ext cx="27432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3046" y="5253120"/>
            <a:ext cx="4382300" cy="11750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="1" i="0">
                <a:solidFill>
                  <a:srgbClr val="FFFFFF"/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776303" y="5247265"/>
            <a:ext cx="4171052" cy="3311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 dirty="0" smtClean="0"/>
              <a:t>Presenter </a:t>
            </a:r>
            <a:r>
              <a:rPr lang="en-US" noProof="0" dirty="0" err="1" smtClean="0"/>
              <a:t>Name(s</a:t>
            </a:r>
            <a:r>
              <a:rPr lang="en-US" noProof="0" dirty="0" smtClean="0"/>
              <a:t>)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2"/>
          </p:nvPr>
        </p:nvSpPr>
        <p:spPr>
          <a:xfrm>
            <a:off x="4776252" y="5584690"/>
            <a:ext cx="4180863" cy="7349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cs typeface="Arial"/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2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68100" y="5672913"/>
            <a:ext cx="1390650" cy="2886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200">
                <a:solidFill>
                  <a:schemeClr val="bg1"/>
                </a:solidFill>
                <a:latin typeface="+mn-lt"/>
                <a:cs typeface="Arial"/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-4" y="870856"/>
            <a:ext cx="9144002" cy="156560"/>
            <a:chOff x="-4" y="870857"/>
            <a:chExt cx="9144002" cy="80752"/>
          </a:xfrm>
        </p:grpSpPr>
        <p:sp>
          <p:nvSpPr>
            <p:cNvPr id="25" name="Rectangle 24"/>
            <p:cNvSpPr/>
            <p:nvPr userDrawn="1"/>
          </p:nvSpPr>
          <p:spPr bwMode="auto">
            <a:xfrm flipH="1" flipV="1">
              <a:off x="5974366" y="870858"/>
              <a:ext cx="3169632" cy="8075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24" name="Rectangle 23"/>
            <p:cNvSpPr/>
            <p:nvPr userDrawn="1"/>
          </p:nvSpPr>
          <p:spPr bwMode="auto">
            <a:xfrm flipH="1" flipV="1">
              <a:off x="-4" y="870857"/>
              <a:ext cx="6125885" cy="7241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90600"/>
            <a:ext cx="9144000" cy="4130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795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450"/>
            <a:ext cx="8229600" cy="4925714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6295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1"/>
            <a:ext cx="8229600" cy="811657"/>
          </a:xfrm>
        </p:spPr>
        <p:txBody>
          <a:bodyPr/>
          <a:lstStyle>
            <a:lvl1pPr>
              <a:defRPr>
                <a:solidFill>
                  <a:srgbClr val="3C474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335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8590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40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52400"/>
            <a:ext cx="8744319" cy="933450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34E53-63EB-4882-B2DD-0AADD6788395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1600200"/>
            <a:ext cx="3822192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600200"/>
            <a:ext cx="3822192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grpSp>
        <p:nvGrpSpPr>
          <p:cNvPr id="8" name="Group 5"/>
          <p:cNvGrpSpPr>
            <a:grpSpLocks noChangeAspect="1"/>
          </p:cNvGrpSpPr>
          <p:nvPr userDrawn="1"/>
        </p:nvGrpSpPr>
        <p:grpSpPr bwMode="auto">
          <a:xfrm>
            <a:off x="7696200" y="5876056"/>
            <a:ext cx="1276719" cy="829544"/>
            <a:chOff x="96" y="72"/>
            <a:chExt cx="1379" cy="896"/>
          </a:xfrm>
        </p:grpSpPr>
        <p:sp>
          <p:nvSpPr>
            <p:cNvPr id="10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301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724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7676"/>
            <a:ext cx="5111750" cy="53984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45307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0292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57200" y="914400"/>
            <a:ext cx="8077200" cy="52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59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075" y="228600"/>
            <a:ext cx="8751992" cy="67627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16113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3622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113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825D8-B7B3-42CE-96AB-E635827E5EBF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5"/>
          <p:cNvGrpSpPr>
            <a:grpSpLocks noChangeAspect="1"/>
          </p:cNvGrpSpPr>
          <p:nvPr userDrawn="1"/>
        </p:nvGrpSpPr>
        <p:grpSpPr bwMode="auto">
          <a:xfrm>
            <a:off x="7696200" y="5876056"/>
            <a:ext cx="1276719" cy="829544"/>
            <a:chOff x="96" y="72"/>
            <a:chExt cx="1379" cy="896"/>
          </a:xfrm>
        </p:grpSpPr>
        <p:sp>
          <p:nvSpPr>
            <p:cNvPr id="11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2728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82299-F6CC-4737-A678-914DC6745B15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 userDrawn="1"/>
        </p:nvGrpSpPr>
        <p:grpSpPr bwMode="auto">
          <a:xfrm>
            <a:off x="7696200" y="5876056"/>
            <a:ext cx="1276719" cy="829544"/>
            <a:chOff x="96" y="72"/>
            <a:chExt cx="1379" cy="896"/>
          </a:xfrm>
        </p:grpSpPr>
        <p:sp>
          <p:nvSpPr>
            <p:cNvPr id="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115BA-FA54-4CEA-A694-CAF17E06C9CF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ounded Rectangle 11"/>
          <p:cNvSpPr/>
          <p:nvPr userDrawn="1"/>
        </p:nvSpPr>
        <p:spPr>
          <a:xfrm>
            <a:off x="228600" y="228600"/>
            <a:ext cx="8695944" cy="131550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15"/>
          <p:cNvGrpSpPr>
            <a:grpSpLocks noChangeAspect="1"/>
          </p:cNvGrpSpPr>
          <p:nvPr userDrawn="1"/>
        </p:nvGrpSpPr>
        <p:grpSpPr bwMode="hidden">
          <a:xfrm>
            <a:off x="217426" y="1248337"/>
            <a:ext cx="8723376" cy="441804"/>
            <a:chOff x="-3905251" y="4294188"/>
            <a:chExt cx="13027839" cy="1892300"/>
          </a:xfrm>
        </p:grpSpPr>
        <p:sp>
          <p:nvSpPr>
            <p:cNvPr id="2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5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3" name="Group 5"/>
          <p:cNvGrpSpPr>
            <a:grpSpLocks noChangeAspect="1"/>
          </p:cNvGrpSpPr>
          <p:nvPr userDrawn="1"/>
        </p:nvGrpSpPr>
        <p:grpSpPr bwMode="auto">
          <a:xfrm>
            <a:off x="7696200" y="5876056"/>
            <a:ext cx="1276719" cy="829544"/>
            <a:chOff x="96" y="72"/>
            <a:chExt cx="1379" cy="896"/>
          </a:xfrm>
        </p:grpSpPr>
        <p:sp>
          <p:nvSpPr>
            <p:cNvPr id="14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15" name="Picture 1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C6566-CA2A-4061-890D-934B3805C937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Rounded Rectangle 14"/>
          <p:cNvSpPr/>
          <p:nvPr userDrawn="1"/>
        </p:nvSpPr>
        <p:spPr>
          <a:xfrm>
            <a:off x="228600" y="228600"/>
            <a:ext cx="8695944" cy="131550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" name="Group 15"/>
          <p:cNvGrpSpPr>
            <a:grpSpLocks noChangeAspect="1"/>
          </p:cNvGrpSpPr>
          <p:nvPr userDrawn="1"/>
        </p:nvGrpSpPr>
        <p:grpSpPr bwMode="hidden">
          <a:xfrm>
            <a:off x="217426" y="1248337"/>
            <a:ext cx="8723376" cy="441804"/>
            <a:chOff x="-3905251" y="4294188"/>
            <a:chExt cx="13027839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16" name="Group 5"/>
          <p:cNvGrpSpPr>
            <a:grpSpLocks noChangeAspect="1"/>
          </p:cNvGrpSpPr>
          <p:nvPr userDrawn="1"/>
        </p:nvGrpSpPr>
        <p:grpSpPr bwMode="auto">
          <a:xfrm>
            <a:off x="7696200" y="5876056"/>
            <a:ext cx="1276719" cy="829544"/>
            <a:chOff x="96" y="72"/>
            <a:chExt cx="1379" cy="896"/>
          </a:xfrm>
        </p:grpSpPr>
        <p:sp>
          <p:nvSpPr>
            <p:cNvPr id="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96" y="72"/>
              <a:ext cx="1377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pic>
          <p:nvPicPr>
            <p:cNvPr id="18" name="Picture 1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72"/>
              <a:ext cx="1379" cy="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 userDrawn="1"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5216B-E131-43AD-B152-559F7489FE3C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4.jpe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theme" Target="../theme/theme4.xml"/><Relationship Id="rId12" Type="http://schemas.openxmlformats.org/officeDocument/2006/relationships/image" Target="../media/image8.png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 userDrawn="1"/>
        </p:nvSpPr>
        <p:spPr>
          <a:xfrm>
            <a:off x="228600" y="228600"/>
            <a:ext cx="8695944" cy="1315509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/>
          <p:cNvGrpSpPr>
            <a:grpSpLocks noChangeAspect="1"/>
          </p:cNvGrpSpPr>
          <p:nvPr userDrawn="1"/>
        </p:nvGrpSpPr>
        <p:grpSpPr bwMode="hidden">
          <a:xfrm>
            <a:off x="217426" y="1248337"/>
            <a:ext cx="8723376" cy="441804"/>
            <a:chOff x="-3905251" y="4294188"/>
            <a:chExt cx="13027839" cy="1892300"/>
          </a:xfrm>
        </p:grpSpPr>
        <p:sp>
          <p:nvSpPr>
            <p:cNvPr id="22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6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163" y="6248400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F5090676-A934-4AAD-A000-B03AA5FA4C03}" type="datetime3">
              <a:rPr lang="en-US" smtClean="0"/>
              <a:pPr/>
              <a:t>3 December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8350" y="6248400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93B2A1-A12A-4A0A-B1E2-43FEC22D2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4314" y="216511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</a:pPr>
            <a:fld id="{15888C93-0A30-4871-BA56-AAAF72BD03DB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8FD4F945-DF31-4127-A0A1-A85138081D4F}" type="slidenum">
              <a:rPr lang="en-US" sz="1200" b="1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56345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5634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  <p:sp>
        <p:nvSpPr>
          <p:cNvPr id="56349" name="Text Box 29"/>
          <p:cNvSpPr txBox="1">
            <a:spLocks noChangeArrowheads="1"/>
          </p:cNvSpPr>
          <p:nvPr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168874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bg1"/>
                </a:solidFill>
                <a:latin typeface="Times New Roman" pitchFamily="18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BB428EB9-F445-4B50-8A6A-041A7A71664C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  <a:defRPr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6940550" y="6305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3AC0BCE8-30AF-441F-A4FF-0A0250223E58}" type="slidenum">
              <a:rPr lang="en-US" sz="1200" b="1">
                <a:solidFill>
                  <a:srgbClr val="FFFFFF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srgbClr val="FFFFFF"/>
              </a:solidFill>
            </a:endParaRPr>
          </a:p>
        </p:txBody>
      </p:sp>
      <p:grpSp>
        <p:nvGrpSpPr>
          <p:cNvPr id="1033" name="Group 25"/>
          <p:cNvGrpSpPr>
            <a:grpSpLocks/>
          </p:cNvGrpSpPr>
          <p:nvPr/>
        </p:nvGrpSpPr>
        <p:grpSpPr bwMode="auto">
          <a:xfrm>
            <a:off x="5708650" y="6124575"/>
            <a:ext cx="2047875" cy="661988"/>
            <a:chOff x="3596" y="3858"/>
            <a:chExt cx="1290" cy="417"/>
          </a:xfrm>
        </p:grpSpPr>
        <p:pic>
          <p:nvPicPr>
            <p:cNvPr id="1036" name="Picture 26" descr="NEW FAA LOGO"/>
            <p:cNvPicPr>
              <a:picLocks noChangeAspect="1" noChangeArrowheads="1"/>
            </p:cNvPicPr>
            <p:nvPr userDrawn="1"/>
          </p:nvPicPr>
          <p:blipFill>
            <a:blip r:embed="rId13" cstate="print">
              <a:clrChange>
                <a:clrFrom>
                  <a:srgbClr val="DF1F06"/>
                </a:clrFrom>
                <a:clrTo>
                  <a:srgbClr val="DF1F0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4333" t="3734" r="14973" b="4564"/>
            <a:stretch>
              <a:fillRect/>
            </a:stretch>
          </p:blipFill>
          <p:spPr bwMode="auto">
            <a:xfrm>
              <a:off x="3596" y="3858"/>
              <a:ext cx="41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FFFFFF"/>
                  </a:solidFill>
                </a:rPr>
                <a:t>Federal Aviation</a:t>
              </a:r>
            </a:p>
            <a:p>
              <a:pPr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200" b="1" dirty="0">
                  <a:solidFill>
                    <a:srgbClr val="FFFFFF"/>
                  </a:solidFill>
                </a:rPr>
                <a:t>Administration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814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12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450"/>
            <a:ext cx="8229600" cy="4925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3" y="656983"/>
            <a:ext cx="9144003" cy="55568"/>
            <a:chOff x="-3" y="656983"/>
            <a:chExt cx="9144003" cy="55568"/>
          </a:xfrm>
        </p:grpSpPr>
        <p:sp>
          <p:nvSpPr>
            <p:cNvPr id="11" name="Rectangle 10"/>
            <p:cNvSpPr/>
            <p:nvPr userDrawn="1"/>
          </p:nvSpPr>
          <p:spPr bwMode="auto">
            <a:xfrm flipH="1" flipV="1">
              <a:off x="-3" y="656983"/>
              <a:ext cx="5838703" cy="5553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auto">
            <a:xfrm flipH="1" flipV="1">
              <a:off x="5834063" y="656988"/>
              <a:ext cx="3309937" cy="55563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solidFill>
                  <a:srgbClr val="FFFFFF"/>
                </a:solidFill>
                <a:ea typeface="ＭＳ Ｐゴシック" pitchFamily="-106" charset="-128"/>
                <a:cs typeface="ＭＳ Ｐゴシック" pitchFamily="-106" charset="-128"/>
              </a:endParaRPr>
            </a:p>
          </p:txBody>
        </p:sp>
      </p:grpSp>
      <p:sp>
        <p:nvSpPr>
          <p:cNvPr id="14" name="Text Placeholder 9"/>
          <p:cNvSpPr txBox="1">
            <a:spLocks/>
          </p:cNvSpPr>
          <p:nvPr/>
        </p:nvSpPr>
        <p:spPr>
          <a:xfrm>
            <a:off x="42334" y="6532122"/>
            <a:ext cx="2495383" cy="23608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rmAutofit/>
          </a:bodyPr>
          <a:lstStyle/>
          <a:p>
            <a:pPr marL="342900" indent="-342900" defTabSz="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06" charset="0"/>
              <a:buNone/>
              <a:defRPr/>
            </a:pPr>
            <a:fld id="{1EF35371-194E-174F-9528-630C4585B8CC}" type="slidenum">
              <a:rPr lang="en-US" sz="1000" smtClean="0">
                <a:solidFill>
                  <a:srgbClr val="4C4C4C"/>
                </a:solidFill>
                <a:ea typeface="Arial" pitchFamily="-106" charset="0"/>
                <a:cs typeface="Arial" pitchFamily="-106" charset="0"/>
              </a:rPr>
              <a:pPr marL="342900" indent="-342900" defTabSz="457200" fontAlgn="base">
                <a:lnSpc>
                  <a:spcPct val="90000"/>
                </a:lnSpc>
                <a:spcBef>
                  <a:spcPct val="20000"/>
                </a:spcBef>
                <a:spcAft>
                  <a:spcPct val="0"/>
                </a:spcAft>
                <a:buFont typeface="Arial" pitchFamily="-106" charset="0"/>
                <a:buNone/>
                <a:defRPr/>
              </a:pPr>
              <a:t>‹#›</a:t>
            </a:fld>
            <a:r>
              <a:rPr lang="en-US" sz="1000" dirty="0" smtClean="0">
                <a:solidFill>
                  <a:srgbClr val="4C4C4C"/>
                </a:solidFill>
                <a:ea typeface="Arial" pitchFamily="-106" charset="0"/>
                <a:cs typeface="Arial" pitchFamily="-106" charset="0"/>
              </a:rPr>
              <a:t> </a:t>
            </a:r>
            <a:r>
              <a:rPr lang="en-US" sz="1000" dirty="0" smtClean="0">
                <a:solidFill>
                  <a:srgbClr val="4C4C4C"/>
                </a:solidFill>
                <a:cs typeface="Arial" pitchFamily="34" charset="0"/>
              </a:rPr>
              <a:t>| Bioenergy Technologies Office</a:t>
            </a:r>
          </a:p>
          <a:p>
            <a:pPr marL="342900" indent="-342900" algn="ctr" defTabSz="4572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-106" charset="0"/>
              <a:buNone/>
            </a:pPr>
            <a:endParaRPr lang="en-US" sz="1000" dirty="0">
              <a:solidFill>
                <a:srgbClr val="4C4C4C"/>
              </a:solidFill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pic>
        <p:nvPicPr>
          <p:cNvPr id="15" name="Picture 14" descr="US-Department of Energy-hor-green.pn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7686" y="6528121"/>
            <a:ext cx="1604752" cy="2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7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</p:sldLayoutIdLst>
  <p:txStyles>
    <p:titleStyle>
      <a:lvl1pPr algn="l" defTabSz="457200" rtl="0" eaLnBrk="1" latinLnBrk="0" hangingPunct="1">
        <a:spcBef>
          <a:spcPct val="0"/>
        </a:spcBef>
        <a:buNone/>
        <a:defRPr lang="en-US" sz="2800" b="1" kern="1200" dirty="0" smtClean="0">
          <a:solidFill>
            <a:schemeClr val="tx1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012" y="5211661"/>
            <a:ext cx="1349991" cy="1349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84403"/>
            <a:ext cx="9144000" cy="3084607"/>
          </a:xfrm>
        </p:spPr>
        <p:txBody>
          <a:bodyPr>
            <a:normAutofit/>
          </a:bodyPr>
          <a:lstStyle/>
          <a:p>
            <a:pPr>
              <a:lnSpc>
                <a:spcPts val="4600"/>
              </a:lnSpc>
              <a:spcBef>
                <a:spcPts val="0"/>
              </a:spcBef>
            </a:pPr>
            <a:r>
              <a:rPr lang="en-US" sz="5400" b="1" dirty="0" smtClean="0"/>
              <a:t>“Farm to Fly 2.0”               Georgia  Workshop Goals    and Agenda   </a:t>
            </a:r>
            <a:endParaRPr lang="en-US" sz="5400" dirty="0"/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328638" y="3393786"/>
            <a:ext cx="7733369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   </a:t>
            </a:r>
            <a:endParaRPr lang="en-US" b="1" dirty="0"/>
          </a:p>
          <a:p>
            <a:r>
              <a:rPr lang="en-US" sz="2000" b="1" dirty="0" smtClean="0"/>
              <a:t>December 3,  2015</a:t>
            </a:r>
          </a:p>
          <a:p>
            <a:r>
              <a:rPr lang="en-US" sz="2000" b="1" dirty="0" smtClean="0"/>
              <a:t>Georgia F2F2 Workshop</a:t>
            </a:r>
          </a:p>
          <a:p>
            <a:r>
              <a:rPr lang="en-US" sz="2000" b="1" dirty="0" smtClean="0"/>
              <a:t>Atlanta, Georgia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Richard Altman</a:t>
            </a:r>
          </a:p>
          <a:p>
            <a:r>
              <a:rPr lang="en-US" sz="2000" b="1" dirty="0" smtClean="0"/>
              <a:t>Executive Director Emeritus</a:t>
            </a:r>
          </a:p>
          <a:p>
            <a:r>
              <a:rPr lang="en-US" sz="2000" b="1" dirty="0" smtClean="0"/>
              <a:t>F2F2 Eastern States Projects Focal</a:t>
            </a:r>
          </a:p>
          <a:p>
            <a:r>
              <a:rPr lang="en-US" sz="2000" b="1" dirty="0" smtClean="0"/>
              <a:t>Commercial </a:t>
            </a:r>
            <a:r>
              <a:rPr lang="en-US" sz="2000" b="1" dirty="0"/>
              <a:t>Aviation </a:t>
            </a:r>
            <a:r>
              <a:rPr lang="en-US" sz="2000" b="1" dirty="0" smtClean="0"/>
              <a:t>Alternative Fuels </a:t>
            </a:r>
            <a:r>
              <a:rPr lang="en-US" sz="2000" b="1" dirty="0"/>
              <a:t>Initiative (CAAFI)</a:t>
            </a:r>
          </a:p>
          <a:p>
            <a:endParaRPr lang="en-US" sz="1400" b="1" dirty="0"/>
          </a:p>
          <a:p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009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983374"/>
            <a:ext cx="6419029" cy="614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9668" y="314662"/>
            <a:ext cx="8434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 GA Early CAAFI State Focus (2010) 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668" y="1290555"/>
            <a:ext cx="8434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smtClean="0"/>
              <a:t>What has Changed?</a:t>
            </a:r>
            <a:endParaRPr lang="en-US" sz="4400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4297" y="1931598"/>
            <a:ext cx="89250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“Farm to Fly” 2.o Agreement (2013)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Defense Production Act (2014)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Three added pathways for Jet fuel qualification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Multiple Airline Purchase Agreements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Delta Purchase of Oil Refinery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United Investment in MSW-L provider Fulcrum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Multiple State Project engagement (2012 – 15’)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15+ Fuel Processors stakeholders in States.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918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983374"/>
            <a:ext cx="6419029" cy="614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9668" y="314662"/>
            <a:ext cx="8434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 GA Goals for Today’s Workshop 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668" y="1290555"/>
            <a:ext cx="84343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 smtClean="0"/>
          </a:p>
          <a:p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104297" y="1404555"/>
            <a:ext cx="8925058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Identify promising targets for FY16 investments by USG, private sector and other in GA sustainable fuel developments</a:t>
            </a:r>
          </a:p>
          <a:p>
            <a:pPr marL="457200" indent="-457200">
              <a:lnSpc>
                <a:spcPct val="75000"/>
              </a:lnSpc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Focus on the best funding vehicles to</a:t>
            </a:r>
          </a:p>
          <a:p>
            <a:pPr>
              <a:lnSpc>
                <a:spcPct val="75000"/>
              </a:lnSpc>
            </a:pPr>
            <a:r>
              <a:rPr lang="en-US" sz="3600" dirty="0" smtClean="0"/>
              <a:t>	a)   begin to establish new projects</a:t>
            </a:r>
          </a:p>
          <a:p>
            <a:pPr>
              <a:lnSpc>
                <a:spcPct val="75000"/>
              </a:lnSpc>
            </a:pPr>
            <a:r>
              <a:rPr lang="en-US" sz="3600" dirty="0"/>
              <a:t> </a:t>
            </a:r>
            <a:r>
              <a:rPr lang="en-US" sz="3600" dirty="0" smtClean="0"/>
              <a:t>        b)   enhance supply chain development for current pathways</a:t>
            </a:r>
          </a:p>
          <a:p>
            <a:pPr>
              <a:lnSpc>
                <a:spcPct val="75000"/>
              </a:lnSpc>
            </a:pPr>
            <a:endParaRPr lang="en-US" sz="3600" dirty="0"/>
          </a:p>
          <a:p>
            <a:pPr marL="571500" indent="-571500">
              <a:lnSpc>
                <a:spcPct val="75000"/>
              </a:lnSpc>
              <a:buFont typeface="Arial" panose="020B0604020202020204" pitchFamily="34" charset="0"/>
              <a:buChar char="•"/>
            </a:pPr>
            <a:r>
              <a:rPr lang="en-US" sz="3600" b="1" i="1" dirty="0" smtClean="0"/>
              <a:t>Network! Network! Network!  </a:t>
            </a:r>
            <a:r>
              <a:rPr lang="en-US" sz="3600" i="1" dirty="0" smtClean="0"/>
              <a:t>Initiate new relationships to serve your customers</a:t>
            </a:r>
            <a:endParaRPr lang="en-US" sz="36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783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983374"/>
            <a:ext cx="6419029" cy="6143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9668" y="314662"/>
            <a:ext cx="84343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 GA Workshop Agenda 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90555"/>
            <a:ext cx="9144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9:00 Welcome – Georgia Tech</a:t>
            </a:r>
          </a:p>
          <a:p>
            <a:r>
              <a:rPr lang="en-US" sz="2800" b="1" dirty="0" smtClean="0"/>
              <a:t>9:10  Introductions - Workshop Goals – Altman (CAAFI)</a:t>
            </a:r>
          </a:p>
          <a:p>
            <a:r>
              <a:rPr lang="en-US" sz="2800" b="1" dirty="0" smtClean="0"/>
              <a:t>9:30 GA Panel - Anderson (USDA - ARS)</a:t>
            </a:r>
          </a:p>
          <a:p>
            <a:r>
              <a:rPr lang="en-US" sz="2800" b="1" dirty="0" smtClean="0"/>
              <a:t>10:15 Processes / Processors Panel - </a:t>
            </a:r>
            <a:r>
              <a:rPr lang="en-US" sz="2800" b="1" dirty="0" err="1" smtClean="0"/>
              <a:t>Realff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GATech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10:45 USDA/Gov’t Program Panel - Robinson (USDA – RD)</a:t>
            </a:r>
          </a:p>
          <a:p>
            <a:r>
              <a:rPr lang="en-US" sz="2800" b="1" dirty="0" smtClean="0"/>
              <a:t>11: 30 Environmental Opportunity Panel – </a:t>
            </a:r>
            <a:r>
              <a:rPr lang="en-US" sz="2800" b="1" dirty="0" err="1" smtClean="0"/>
              <a:t>Favero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GATech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12:15  Working Lunch</a:t>
            </a:r>
          </a:p>
          <a:p>
            <a:r>
              <a:rPr lang="en-US" sz="2800" b="1" dirty="0" smtClean="0"/>
              <a:t>1:00   End Customer Panel - Hudnall (GACOI), Myrben (A4A)</a:t>
            </a:r>
          </a:p>
          <a:p>
            <a:r>
              <a:rPr lang="en-US" sz="2800" b="1" dirty="0" smtClean="0"/>
              <a:t>1:45  Farm to Fly 2.0 State Project Benchmark - Altman</a:t>
            </a:r>
          </a:p>
          <a:p>
            <a:r>
              <a:rPr lang="en-US" sz="2800" b="1" dirty="0" smtClean="0"/>
              <a:t>2:15  Brainstorming - Critical Next Steps - Thomas (</a:t>
            </a:r>
            <a:r>
              <a:rPr lang="en-US" sz="2800" b="1" dirty="0" err="1" smtClean="0"/>
              <a:t>GATech</a:t>
            </a:r>
            <a:r>
              <a:rPr lang="en-US" sz="2800" b="1" dirty="0" smtClean="0"/>
              <a:t>)</a:t>
            </a:r>
          </a:p>
          <a:p>
            <a:r>
              <a:rPr lang="en-US" sz="2800" b="1" dirty="0" smtClean="0"/>
              <a:t>3:15  Next Steps – Altman / All</a:t>
            </a:r>
          </a:p>
          <a:p>
            <a:r>
              <a:rPr lang="en-US" sz="2800" b="1" dirty="0" smtClean="0"/>
              <a:t>4:00 Adjourn 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387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PPT Template_EERE_External2_BETO">
  <a:themeElements>
    <a:clrScheme name="EEREColors">
      <a:dk1>
        <a:srgbClr val="4C4C4C"/>
      </a:dk1>
      <a:lt1>
        <a:sysClr val="window" lastClr="FFFFFF"/>
      </a:lt1>
      <a:dk2>
        <a:srgbClr val="666666"/>
      </a:dk2>
      <a:lt2>
        <a:srgbClr val="EEECE1"/>
      </a:lt2>
      <a:accent1>
        <a:srgbClr val="99CC33"/>
      </a:accent1>
      <a:accent2>
        <a:srgbClr val="FFCC00"/>
      </a:accent2>
      <a:accent3>
        <a:srgbClr val="0099CC"/>
      </a:accent3>
      <a:accent4>
        <a:srgbClr val="006699"/>
      </a:accent4>
      <a:accent5>
        <a:srgbClr val="006633"/>
      </a:accent5>
      <a:accent6>
        <a:srgbClr val="FF9933"/>
      </a:accent6>
      <a:hlink>
        <a:srgbClr val="006699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16976</TotalTime>
  <Words>283</Words>
  <Application>Microsoft Macintosh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Waveform</vt:lpstr>
      <vt:lpstr>2_Custom Design</vt:lpstr>
      <vt:lpstr>1_Custom Design</vt:lpstr>
      <vt:lpstr>1_PPT Template_EERE_External2_BETO</vt:lpstr>
      <vt:lpstr>“Farm to Fly 2.0”               Georgia  Workshop Goals    and Agenda   </vt:lpstr>
      <vt:lpstr>   </vt:lpstr>
      <vt:lpstr>   </vt:lpstr>
      <vt:lpstr>   </vt:lpstr>
    </vt:vector>
  </TitlesOfParts>
  <Company>Federal Aviation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 Brown</dc:creator>
  <cp:lastModifiedBy>Valerie Thomas</cp:lastModifiedBy>
  <cp:revision>584</cp:revision>
  <cp:lastPrinted>2015-01-25T14:26:08Z</cp:lastPrinted>
  <dcterms:created xsi:type="dcterms:W3CDTF">2012-08-10T15:15:32Z</dcterms:created>
  <dcterms:modified xsi:type="dcterms:W3CDTF">2015-12-03T15:23:44Z</dcterms:modified>
</cp:coreProperties>
</file>